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9.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22.xml" ContentType="application/vnd.openxmlformats-officedocument.presentationml.tag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26.xml" ContentType="application/vnd.openxmlformats-officedocument.presentationml.tags+xml"/>
  <Override PartName="/ppt/tags/tag27.xml" ContentType="application/vnd.openxmlformats-officedocument.presentationml.tag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38.xml" ContentType="application/vnd.openxmlformats-officedocument.presentationml.tag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ags/tag50.xml" ContentType="application/vnd.openxmlformats-officedocument.presentationml.tag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ags/tag54.xml" ContentType="application/vnd.openxmlformats-officedocument.presentationml.tags+xml"/>
  <Override PartName="/ppt/tags/tag55.xml" ContentType="application/vnd.openxmlformats-officedocument.presentationml.tags+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ags/tag60.xml" ContentType="application/vnd.openxmlformats-officedocument.presentationml.tags+xml"/>
  <Override PartName="/ppt/tags/tag61.xml" ContentType="application/vnd.openxmlformats-officedocument.presentationml.tags+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ags/tag66.xml" ContentType="application/vnd.openxmlformats-officedocument.presentationml.tags+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ags/tag67.xml" ContentType="application/vnd.openxmlformats-officedocument.presentationml.tags+xml"/>
  <Override PartName="/ppt/notesSlides/notesSlide1.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ags/tag78.xml" ContentType="application/vnd.openxmlformats-officedocument.presentationml.tags+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ags/tag82.xml" ContentType="application/vnd.openxmlformats-officedocument.presentationml.tags+xml"/>
  <Override PartName="/ppt/tags/tag83.xml" ContentType="application/vnd.openxmlformats-officedocument.presentationml.tags+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ags/tag88.xml" ContentType="application/vnd.openxmlformats-officedocument.presentationml.tags+xml"/>
  <Override PartName="/ppt/tags/tag89.xml" ContentType="application/vnd.openxmlformats-officedocument.presentationml.tags+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ags/tag94.xml" ContentType="application/vnd.openxmlformats-officedocument.presentationml.tags+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ags/tag102.xml" ContentType="application/vnd.openxmlformats-officedocument.presentationml.tags+xml"/>
  <Override PartName="/ppt/tags/tag103.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ags/tag106.xml" ContentType="application/vnd.openxmlformats-officedocument.presentationml.tags+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drawings/drawing1.xml" ContentType="application/vnd.openxmlformats-officedocument.drawingml.chartshape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ags/tag110.xml" ContentType="application/vnd.openxmlformats-officedocument.presentationml.tags+xml"/>
  <Override PartName="/ppt/tags/tag111.xml" ContentType="application/vnd.openxmlformats-officedocument.presentationml.tags+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ags/tag116.xml" ContentType="application/vnd.openxmlformats-officedocument.presentationml.tags+xml"/>
  <Override PartName="/ppt/tags/tag117.xml" ContentType="application/vnd.openxmlformats-officedocument.presentationml.tags+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tags/tag122.xml" ContentType="application/vnd.openxmlformats-officedocument.presentationml.tags+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tags/tag130.xml" ContentType="application/vnd.openxmlformats-officedocument.presentationml.tags+xml"/>
  <Override PartName="/ppt/tags/tag131.xml" ContentType="application/vnd.openxmlformats-officedocument.presentationml.tags+xml"/>
  <Override PartName="/ppt/notesSlides/notesSlide3.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tags/tag134.xml" ContentType="application/vnd.openxmlformats-officedocument.presentationml.tags+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tags/tag138.xml" ContentType="application/vnd.openxmlformats-officedocument.presentationml.tags+xml"/>
  <Override PartName="/ppt/tags/tag139.xml" ContentType="application/vnd.openxmlformats-officedocument.presentationml.tags+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tags/tag144.xml" ContentType="application/vnd.openxmlformats-officedocument.presentationml.tags+xml"/>
  <Override PartName="/ppt/tags/tag145.xml" ContentType="application/vnd.openxmlformats-officedocument.presentationml.tags+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tags/tag150.xml" ContentType="application/vnd.openxmlformats-officedocument.presentationml.tags+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tags/tag158.xml" ContentType="application/vnd.openxmlformats-officedocument.presentationml.tags+xml"/>
  <Override PartName="/ppt/tags/tag159.xml" ContentType="application/vnd.openxmlformats-officedocument.presentationml.tags+xml"/>
  <Override PartName="/ppt/notesSlides/notesSlide4.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tags/tag162.xml" ContentType="application/vnd.openxmlformats-officedocument.presentationml.tags+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tags/tag166.xml" ContentType="application/vnd.openxmlformats-officedocument.presentationml.tags+xml"/>
  <Override PartName="/ppt/tags/tag167.xml" ContentType="application/vnd.openxmlformats-officedocument.presentationml.tags+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tags/tag172.xml" ContentType="application/vnd.openxmlformats-officedocument.presentationml.tags+xml"/>
  <Override PartName="/ppt/tags/tag173.xml" ContentType="application/vnd.openxmlformats-officedocument.presentationml.tags+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tags/tag178.xml" ContentType="application/vnd.openxmlformats-officedocument.presentationml.tags+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 id="2147483671" r:id="rId5"/>
    <p:sldMasterId id="2147483682" r:id="rId6"/>
    <p:sldMasterId id="2147483686" r:id="rId7"/>
    <p:sldMasterId id="2147483695" r:id="rId8"/>
    <p:sldMasterId id="2147483705" r:id="rId9"/>
  </p:sldMasterIdLst>
  <p:notesMasterIdLst>
    <p:notesMasterId r:id="rId189"/>
  </p:notesMasterIdLst>
  <p:sldIdLst>
    <p:sldId id="2929" r:id="rId10"/>
    <p:sldId id="2944" r:id="rId11"/>
    <p:sldId id="2761" r:id="rId12"/>
    <p:sldId id="1193" r:id="rId13"/>
    <p:sldId id="2773" r:id="rId14"/>
    <p:sldId id="2794" r:id="rId15"/>
    <p:sldId id="1195" r:id="rId16"/>
    <p:sldId id="1188" r:id="rId17"/>
    <p:sldId id="1189" r:id="rId18"/>
    <p:sldId id="2779" r:id="rId19"/>
    <p:sldId id="2770" r:id="rId20"/>
    <p:sldId id="2941" r:id="rId21"/>
    <p:sldId id="2942" r:id="rId22"/>
    <p:sldId id="2943" r:id="rId23"/>
    <p:sldId id="2762" r:id="rId24"/>
    <p:sldId id="2771" r:id="rId25"/>
    <p:sldId id="2769" r:id="rId26"/>
    <p:sldId id="2774" r:id="rId27"/>
    <p:sldId id="2775" r:id="rId28"/>
    <p:sldId id="2933" r:id="rId29"/>
    <p:sldId id="2940" r:id="rId30"/>
    <p:sldId id="1231" r:id="rId31"/>
    <p:sldId id="2930" r:id="rId32"/>
    <p:sldId id="1250" r:id="rId33"/>
    <p:sldId id="2776" r:id="rId34"/>
    <p:sldId id="1238" r:id="rId35"/>
    <p:sldId id="1226" r:id="rId36"/>
    <p:sldId id="2920" r:id="rId37"/>
    <p:sldId id="1244" r:id="rId38"/>
    <p:sldId id="2777" r:id="rId39"/>
    <p:sldId id="2931" r:id="rId40"/>
    <p:sldId id="1234" r:id="rId41"/>
    <p:sldId id="1243" r:id="rId42"/>
    <p:sldId id="1217" r:id="rId43"/>
    <p:sldId id="1222" r:id="rId44"/>
    <p:sldId id="2778" r:id="rId45"/>
    <p:sldId id="2932" r:id="rId46"/>
    <p:sldId id="1237" r:id="rId47"/>
    <p:sldId id="1235" r:id="rId48"/>
    <p:sldId id="1213" r:id="rId49"/>
    <p:sldId id="1236" r:id="rId50"/>
    <p:sldId id="1218" r:id="rId51"/>
    <p:sldId id="1219" r:id="rId52"/>
    <p:sldId id="2763" r:id="rId53"/>
    <p:sldId id="2782" r:id="rId54"/>
    <p:sldId id="2818" r:id="rId55"/>
    <p:sldId id="2934" r:id="rId56"/>
    <p:sldId id="2814" r:id="rId57"/>
    <p:sldId id="2815" r:id="rId58"/>
    <p:sldId id="2816" r:id="rId59"/>
    <p:sldId id="2927" r:id="rId60"/>
    <p:sldId id="2819" r:id="rId61"/>
    <p:sldId id="2820" r:id="rId62"/>
    <p:sldId id="2821" r:id="rId63"/>
    <p:sldId id="2919" r:id="rId64"/>
    <p:sldId id="2822" r:id="rId65"/>
    <p:sldId id="2823" r:id="rId66"/>
    <p:sldId id="2825" r:id="rId67"/>
    <p:sldId id="2826" r:id="rId68"/>
    <p:sldId id="2827" r:id="rId69"/>
    <p:sldId id="2828" r:id="rId70"/>
    <p:sldId id="2829" r:id="rId71"/>
    <p:sldId id="2824" r:id="rId72"/>
    <p:sldId id="2830" r:id="rId73"/>
    <p:sldId id="2831" r:id="rId74"/>
    <p:sldId id="2832" r:id="rId75"/>
    <p:sldId id="2833" r:id="rId76"/>
    <p:sldId id="2834" r:id="rId77"/>
    <p:sldId id="2835" r:id="rId78"/>
    <p:sldId id="2836" r:id="rId79"/>
    <p:sldId id="2765" r:id="rId80"/>
    <p:sldId id="2783" r:id="rId81"/>
    <p:sldId id="2795" r:id="rId82"/>
    <p:sldId id="2935" r:id="rId83"/>
    <p:sldId id="2838" r:id="rId84"/>
    <p:sldId id="2839" r:id="rId85"/>
    <p:sldId id="2840" r:id="rId86"/>
    <p:sldId id="2841" r:id="rId87"/>
    <p:sldId id="2796" r:id="rId88"/>
    <p:sldId id="2842" r:id="rId89"/>
    <p:sldId id="2843" r:id="rId90"/>
    <p:sldId id="2921" r:id="rId91"/>
    <p:sldId id="2844" r:id="rId92"/>
    <p:sldId id="2797" r:id="rId93"/>
    <p:sldId id="2845" r:id="rId94"/>
    <p:sldId id="2846" r:id="rId95"/>
    <p:sldId id="2847" r:id="rId96"/>
    <p:sldId id="2848" r:id="rId97"/>
    <p:sldId id="2849" r:id="rId98"/>
    <p:sldId id="2798" r:id="rId99"/>
    <p:sldId id="2850" r:id="rId100"/>
    <p:sldId id="2851" r:id="rId101"/>
    <p:sldId id="2852" r:id="rId102"/>
    <p:sldId id="2853" r:id="rId103"/>
    <p:sldId id="2854" r:id="rId104"/>
    <p:sldId id="2855" r:id="rId105"/>
    <p:sldId id="2856" r:id="rId106"/>
    <p:sldId id="2766" r:id="rId107"/>
    <p:sldId id="2785" r:id="rId108"/>
    <p:sldId id="2799" r:id="rId109"/>
    <p:sldId id="2936" r:id="rId110"/>
    <p:sldId id="2858" r:id="rId111"/>
    <p:sldId id="2859" r:id="rId112"/>
    <p:sldId id="2860" r:id="rId113"/>
    <p:sldId id="2861" r:id="rId114"/>
    <p:sldId id="2801" r:id="rId115"/>
    <p:sldId id="2862" r:id="rId116"/>
    <p:sldId id="2863" r:id="rId117"/>
    <p:sldId id="2922" r:id="rId118"/>
    <p:sldId id="2864" r:id="rId119"/>
    <p:sldId id="2802" r:id="rId120"/>
    <p:sldId id="2865" r:id="rId121"/>
    <p:sldId id="2866" r:id="rId122"/>
    <p:sldId id="2867" r:id="rId123"/>
    <p:sldId id="2868" r:id="rId124"/>
    <p:sldId id="2869" r:id="rId125"/>
    <p:sldId id="2803" r:id="rId126"/>
    <p:sldId id="2870" r:id="rId127"/>
    <p:sldId id="2871" r:id="rId128"/>
    <p:sldId id="2872" r:id="rId129"/>
    <p:sldId id="2873" r:id="rId130"/>
    <p:sldId id="2874" r:id="rId131"/>
    <p:sldId id="2875" r:id="rId132"/>
    <p:sldId id="2876" r:id="rId133"/>
    <p:sldId id="2764" r:id="rId134"/>
    <p:sldId id="2786" r:id="rId135"/>
    <p:sldId id="2804" r:id="rId136"/>
    <p:sldId id="2937" r:id="rId137"/>
    <p:sldId id="2878" r:id="rId138"/>
    <p:sldId id="2879" r:id="rId139"/>
    <p:sldId id="2880" r:id="rId140"/>
    <p:sldId id="2881" r:id="rId141"/>
    <p:sldId id="2806" r:id="rId142"/>
    <p:sldId id="2882" r:id="rId143"/>
    <p:sldId id="2883" r:id="rId144"/>
    <p:sldId id="2923" r:id="rId145"/>
    <p:sldId id="2884" r:id="rId146"/>
    <p:sldId id="2807" r:id="rId147"/>
    <p:sldId id="2885" r:id="rId148"/>
    <p:sldId id="2886" r:id="rId149"/>
    <p:sldId id="2887" r:id="rId150"/>
    <p:sldId id="2888" r:id="rId151"/>
    <p:sldId id="2889" r:id="rId152"/>
    <p:sldId id="2808" r:id="rId153"/>
    <p:sldId id="2890" r:id="rId154"/>
    <p:sldId id="2891" r:id="rId155"/>
    <p:sldId id="2892" r:id="rId156"/>
    <p:sldId id="2893" r:id="rId157"/>
    <p:sldId id="2894" r:id="rId158"/>
    <p:sldId id="2895" r:id="rId159"/>
    <p:sldId id="2896" r:id="rId160"/>
    <p:sldId id="2767" r:id="rId161"/>
    <p:sldId id="2787" r:id="rId162"/>
    <p:sldId id="2809" r:id="rId163"/>
    <p:sldId id="2938" r:id="rId164"/>
    <p:sldId id="2898" r:id="rId165"/>
    <p:sldId id="2899" r:id="rId166"/>
    <p:sldId id="2900" r:id="rId167"/>
    <p:sldId id="2901" r:id="rId168"/>
    <p:sldId id="2811" r:id="rId169"/>
    <p:sldId id="2902" r:id="rId170"/>
    <p:sldId id="2903" r:id="rId171"/>
    <p:sldId id="2924" r:id="rId172"/>
    <p:sldId id="2904" r:id="rId173"/>
    <p:sldId id="2812" r:id="rId174"/>
    <p:sldId id="2905" r:id="rId175"/>
    <p:sldId id="2906" r:id="rId176"/>
    <p:sldId id="2907" r:id="rId177"/>
    <p:sldId id="2908" r:id="rId178"/>
    <p:sldId id="2909" r:id="rId179"/>
    <p:sldId id="2813" r:id="rId180"/>
    <p:sldId id="2910" r:id="rId181"/>
    <p:sldId id="2911" r:id="rId182"/>
    <p:sldId id="2912" r:id="rId183"/>
    <p:sldId id="2913" r:id="rId184"/>
    <p:sldId id="2914" r:id="rId185"/>
    <p:sldId id="2915" r:id="rId186"/>
    <p:sldId id="2916" r:id="rId187"/>
    <p:sldId id="2925" r:id="rId188"/>
  </p:sldIdLst>
  <p:sldSz cx="12192000" cy="6858000"/>
  <p:notesSz cx="6805613" cy="9944100"/>
  <p:custDataLst>
    <p:tags r:id="rId190"/>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9CECC78E-6DC9-4B1A-81BD-50EBFCA23BBF}">
          <p14:sldIdLst>
            <p14:sldId id="2929"/>
            <p14:sldId id="2944"/>
          </p14:sldIdLst>
        </p14:section>
        <p14:section name="Arbetets bakgrund och syfte" id="{09C73D7C-9106-45C1-97B7-C9CC1DDAFF0A}">
          <p14:sldIdLst>
            <p14:sldId id="2761"/>
            <p14:sldId id="1193"/>
            <p14:sldId id="2773"/>
            <p14:sldId id="2794"/>
            <p14:sldId id="1195"/>
            <p14:sldId id="1188"/>
            <p14:sldId id="1189"/>
            <p14:sldId id="2779"/>
            <p14:sldId id="2770"/>
            <p14:sldId id="2941"/>
            <p14:sldId id="2942"/>
            <p14:sldId id="2943"/>
          </p14:sldIdLst>
        </p14:section>
        <p14:section name="Övergripande insikter" id="{96271DA2-5DB0-411B-9232-0CE97AACDADA}">
          <p14:sldIdLst>
            <p14:sldId id="2762"/>
            <p14:sldId id="2771"/>
          </p14:sldIdLst>
        </p14:section>
        <p14:section name="Resultat - Äldre" id="{B77F3A6E-F3C7-4C8E-B1A2-56E383D751AC}">
          <p14:sldIdLst>
            <p14:sldId id="2769"/>
            <p14:sldId id="2774"/>
            <p14:sldId id="2775"/>
            <p14:sldId id="2933"/>
            <p14:sldId id="2940"/>
            <p14:sldId id="1231"/>
            <p14:sldId id="2930"/>
            <p14:sldId id="1250"/>
            <p14:sldId id="2776"/>
            <p14:sldId id="1238"/>
            <p14:sldId id="1226"/>
            <p14:sldId id="2920"/>
            <p14:sldId id="1244"/>
            <p14:sldId id="2777"/>
            <p14:sldId id="2931"/>
            <p14:sldId id="1234"/>
            <p14:sldId id="1243"/>
            <p14:sldId id="1217"/>
            <p14:sldId id="1222"/>
            <p14:sldId id="2778"/>
            <p14:sldId id="2932"/>
            <p14:sldId id="1237"/>
            <p14:sldId id="1235"/>
            <p14:sldId id="1213"/>
            <p14:sldId id="1236"/>
            <p14:sldId id="1218"/>
            <p14:sldId id="1219"/>
          </p14:sldIdLst>
        </p14:section>
        <p14:section name="Resultat - Barn och unga" id="{94D50781-4FE9-47AD-B318-91216A14D097}">
          <p14:sldIdLst>
            <p14:sldId id="2763"/>
            <p14:sldId id="2782"/>
            <p14:sldId id="2818"/>
            <p14:sldId id="2934"/>
            <p14:sldId id="2814"/>
            <p14:sldId id="2815"/>
            <p14:sldId id="2816"/>
            <p14:sldId id="2927"/>
            <p14:sldId id="2819"/>
            <p14:sldId id="2820"/>
            <p14:sldId id="2821"/>
            <p14:sldId id="2919"/>
            <p14:sldId id="2822"/>
            <p14:sldId id="2823"/>
            <p14:sldId id="2825"/>
            <p14:sldId id="2826"/>
            <p14:sldId id="2827"/>
            <p14:sldId id="2828"/>
            <p14:sldId id="2829"/>
            <p14:sldId id="2824"/>
            <p14:sldId id="2830"/>
            <p14:sldId id="2831"/>
            <p14:sldId id="2832"/>
            <p14:sldId id="2833"/>
            <p14:sldId id="2834"/>
            <p14:sldId id="2835"/>
            <p14:sldId id="2836"/>
          </p14:sldIdLst>
        </p14:section>
        <p14:section name="Resultat - Funktionshinder" id="{A04025E6-D8BC-40E7-BB59-049F9A3B9998}">
          <p14:sldIdLst>
            <p14:sldId id="2765"/>
            <p14:sldId id="2783"/>
            <p14:sldId id="2795"/>
            <p14:sldId id="2935"/>
            <p14:sldId id="2838"/>
            <p14:sldId id="2839"/>
            <p14:sldId id="2840"/>
            <p14:sldId id="2841"/>
            <p14:sldId id="2796"/>
            <p14:sldId id="2842"/>
            <p14:sldId id="2843"/>
            <p14:sldId id="2921"/>
            <p14:sldId id="2844"/>
            <p14:sldId id="2797"/>
            <p14:sldId id="2845"/>
            <p14:sldId id="2846"/>
            <p14:sldId id="2847"/>
            <p14:sldId id="2848"/>
            <p14:sldId id="2849"/>
            <p14:sldId id="2798"/>
            <p14:sldId id="2850"/>
            <p14:sldId id="2851"/>
            <p14:sldId id="2852"/>
            <p14:sldId id="2853"/>
            <p14:sldId id="2854"/>
            <p14:sldId id="2855"/>
            <p14:sldId id="2856"/>
          </p14:sldIdLst>
        </p14:section>
        <p14:section name="Resultat - Missbruk och beroende" id="{A90FF34A-EE51-419A-96E5-93A18E1B8AF7}">
          <p14:sldIdLst>
            <p14:sldId id="2766"/>
            <p14:sldId id="2785"/>
            <p14:sldId id="2799"/>
            <p14:sldId id="2936"/>
            <p14:sldId id="2858"/>
            <p14:sldId id="2859"/>
            <p14:sldId id="2860"/>
            <p14:sldId id="2861"/>
            <p14:sldId id="2801"/>
            <p14:sldId id="2862"/>
            <p14:sldId id="2863"/>
            <p14:sldId id="2922"/>
            <p14:sldId id="2864"/>
            <p14:sldId id="2802"/>
            <p14:sldId id="2865"/>
            <p14:sldId id="2866"/>
            <p14:sldId id="2867"/>
            <p14:sldId id="2868"/>
            <p14:sldId id="2869"/>
            <p14:sldId id="2803"/>
            <p14:sldId id="2870"/>
            <p14:sldId id="2871"/>
            <p14:sldId id="2872"/>
            <p14:sldId id="2873"/>
            <p14:sldId id="2874"/>
            <p14:sldId id="2875"/>
            <p14:sldId id="2876"/>
          </p14:sldIdLst>
        </p14:section>
        <p14:section name="Resultat - Socialpsykiatri" id="{D6DFA3F2-A300-48E5-BE2E-8AA71D7E853D}">
          <p14:sldIdLst>
            <p14:sldId id="2764"/>
            <p14:sldId id="2786"/>
            <p14:sldId id="2804"/>
            <p14:sldId id="2937"/>
            <p14:sldId id="2878"/>
            <p14:sldId id="2879"/>
            <p14:sldId id="2880"/>
            <p14:sldId id="2881"/>
            <p14:sldId id="2806"/>
            <p14:sldId id="2882"/>
            <p14:sldId id="2883"/>
            <p14:sldId id="2923"/>
            <p14:sldId id="2884"/>
            <p14:sldId id="2807"/>
            <p14:sldId id="2885"/>
            <p14:sldId id="2886"/>
            <p14:sldId id="2887"/>
            <p14:sldId id="2888"/>
            <p14:sldId id="2889"/>
            <p14:sldId id="2808"/>
            <p14:sldId id="2890"/>
            <p14:sldId id="2891"/>
            <p14:sldId id="2892"/>
            <p14:sldId id="2893"/>
            <p14:sldId id="2894"/>
            <p14:sldId id="2895"/>
            <p14:sldId id="2896"/>
          </p14:sldIdLst>
        </p14:section>
        <p14:section name="Resultat - Våld i nära relationer" id="{BFF24D90-7954-4993-931D-B3B0D30375ED}">
          <p14:sldIdLst>
            <p14:sldId id="2767"/>
            <p14:sldId id="2787"/>
            <p14:sldId id="2809"/>
            <p14:sldId id="2938"/>
            <p14:sldId id="2898"/>
            <p14:sldId id="2899"/>
            <p14:sldId id="2900"/>
            <p14:sldId id="2901"/>
            <p14:sldId id="2811"/>
            <p14:sldId id="2902"/>
            <p14:sldId id="2903"/>
            <p14:sldId id="2924"/>
            <p14:sldId id="2904"/>
            <p14:sldId id="2812"/>
            <p14:sldId id="2905"/>
            <p14:sldId id="2906"/>
            <p14:sldId id="2907"/>
            <p14:sldId id="2908"/>
            <p14:sldId id="2909"/>
            <p14:sldId id="2813"/>
            <p14:sldId id="2910"/>
            <p14:sldId id="2911"/>
            <p14:sldId id="2912"/>
            <p14:sldId id="2913"/>
            <p14:sldId id="2914"/>
            <p14:sldId id="2915"/>
            <p14:sldId id="2916"/>
            <p14:sldId id="292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949494"/>
    <a:srgbClr val="000000"/>
    <a:srgbClr val="676767"/>
    <a:srgbClr val="635C54"/>
    <a:srgbClr val="D7D1CA"/>
    <a:srgbClr val="E8E8E8"/>
    <a:srgbClr val="FDE8DF"/>
    <a:srgbClr val="FAD4A8"/>
    <a:srgbClr val="FFE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57923C-1692-487F-AB0D-377B3DFF03B5}" v="1" dt="2022-06-15T18:32:39.2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6201" autoAdjust="0"/>
  </p:normalViewPr>
  <p:slideViewPr>
    <p:cSldViewPr snapToGrid="0" showGuides="1">
      <p:cViewPr varScale="1">
        <p:scale>
          <a:sx n="107" d="100"/>
          <a:sy n="107" d="100"/>
        </p:scale>
        <p:origin x="810" y="108"/>
      </p:cViewPr>
      <p:guideLst/>
    </p:cSldViewPr>
  </p:slideViewPr>
  <p:notesTextViewPr>
    <p:cViewPr>
      <p:scale>
        <a:sx n="1" d="1"/>
        <a:sy n="1" d="1"/>
      </p:scale>
      <p:origin x="0" y="0"/>
    </p:cViewPr>
  </p:notesTextViewPr>
  <p:sorterViewPr>
    <p:cViewPr>
      <p:scale>
        <a:sx n="130" d="100"/>
        <a:sy n="130" d="100"/>
      </p:scale>
      <p:origin x="0" y="-344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38" Type="http://schemas.openxmlformats.org/officeDocument/2006/relationships/slide" Target="slides/slide129.xml"/><Relationship Id="rId154" Type="http://schemas.openxmlformats.org/officeDocument/2006/relationships/slide" Target="slides/slide145.xml"/><Relationship Id="rId159" Type="http://schemas.openxmlformats.org/officeDocument/2006/relationships/slide" Target="slides/slide150.xml"/><Relationship Id="rId175" Type="http://schemas.openxmlformats.org/officeDocument/2006/relationships/slide" Target="slides/slide166.xml"/><Relationship Id="rId170" Type="http://schemas.openxmlformats.org/officeDocument/2006/relationships/slide" Target="slides/slide161.xml"/><Relationship Id="rId191" Type="http://schemas.openxmlformats.org/officeDocument/2006/relationships/presProps" Target="presProps.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144" Type="http://schemas.openxmlformats.org/officeDocument/2006/relationships/slide" Target="slides/slide135.xml"/><Relationship Id="rId149" Type="http://schemas.openxmlformats.org/officeDocument/2006/relationships/slide" Target="slides/slide140.xml"/><Relationship Id="rId5" Type="http://schemas.openxmlformats.org/officeDocument/2006/relationships/slideMaster" Target="slideMasters/slideMaster2.xml"/><Relationship Id="rId90" Type="http://schemas.openxmlformats.org/officeDocument/2006/relationships/slide" Target="slides/slide81.xml"/><Relationship Id="rId95" Type="http://schemas.openxmlformats.org/officeDocument/2006/relationships/slide" Target="slides/slide86.xml"/><Relationship Id="rId160" Type="http://schemas.openxmlformats.org/officeDocument/2006/relationships/slide" Target="slides/slide151.xml"/><Relationship Id="rId165" Type="http://schemas.openxmlformats.org/officeDocument/2006/relationships/slide" Target="slides/slide156.xml"/><Relationship Id="rId181" Type="http://schemas.openxmlformats.org/officeDocument/2006/relationships/slide" Target="slides/slide172.xml"/><Relationship Id="rId186" Type="http://schemas.openxmlformats.org/officeDocument/2006/relationships/slide" Target="slides/slide177.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50" Type="http://schemas.openxmlformats.org/officeDocument/2006/relationships/slide" Target="slides/slide141.xml"/><Relationship Id="rId155" Type="http://schemas.openxmlformats.org/officeDocument/2006/relationships/slide" Target="slides/slide146.xml"/><Relationship Id="rId171" Type="http://schemas.openxmlformats.org/officeDocument/2006/relationships/slide" Target="slides/slide162.xml"/><Relationship Id="rId176" Type="http://schemas.openxmlformats.org/officeDocument/2006/relationships/slide" Target="slides/slide167.xml"/><Relationship Id="rId192" Type="http://schemas.openxmlformats.org/officeDocument/2006/relationships/viewProps" Target="viewProps.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40" Type="http://schemas.openxmlformats.org/officeDocument/2006/relationships/slide" Target="slides/slide131.xml"/><Relationship Id="rId145" Type="http://schemas.openxmlformats.org/officeDocument/2006/relationships/slide" Target="slides/slide136.xml"/><Relationship Id="rId161" Type="http://schemas.openxmlformats.org/officeDocument/2006/relationships/slide" Target="slides/slide152.xml"/><Relationship Id="rId166" Type="http://schemas.openxmlformats.org/officeDocument/2006/relationships/slide" Target="slides/slide157.xml"/><Relationship Id="rId182" Type="http://schemas.openxmlformats.org/officeDocument/2006/relationships/slide" Target="slides/slide173.xml"/><Relationship Id="rId187" Type="http://schemas.openxmlformats.org/officeDocument/2006/relationships/slide" Target="slides/slide178.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slide" Target="slides/slide121.xml"/><Relationship Id="rId135" Type="http://schemas.openxmlformats.org/officeDocument/2006/relationships/slide" Target="slides/slide126.xml"/><Relationship Id="rId151" Type="http://schemas.openxmlformats.org/officeDocument/2006/relationships/slide" Target="slides/slide142.xml"/><Relationship Id="rId156" Type="http://schemas.openxmlformats.org/officeDocument/2006/relationships/slide" Target="slides/slide147.xml"/><Relationship Id="rId177" Type="http://schemas.openxmlformats.org/officeDocument/2006/relationships/slide" Target="slides/slide168.xml"/><Relationship Id="rId172" Type="http://schemas.openxmlformats.org/officeDocument/2006/relationships/slide" Target="slides/slide163.xml"/><Relationship Id="rId193" Type="http://schemas.openxmlformats.org/officeDocument/2006/relationships/theme" Target="theme/theme1.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167" Type="http://schemas.openxmlformats.org/officeDocument/2006/relationships/slide" Target="slides/slide158.xml"/><Relationship Id="rId188" Type="http://schemas.openxmlformats.org/officeDocument/2006/relationships/slide" Target="slides/slide179.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slide" Target="slides/slide83.xml"/><Relationship Id="rId162" Type="http://schemas.openxmlformats.org/officeDocument/2006/relationships/slide" Target="slides/slide153.xml"/><Relationship Id="rId183" Type="http://schemas.openxmlformats.org/officeDocument/2006/relationships/slide" Target="slides/slide174.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157" Type="http://schemas.openxmlformats.org/officeDocument/2006/relationships/slide" Target="slides/slide148.xml"/><Relationship Id="rId178" Type="http://schemas.openxmlformats.org/officeDocument/2006/relationships/slide" Target="slides/slide169.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slide" Target="slides/slide143.xml"/><Relationship Id="rId173" Type="http://schemas.openxmlformats.org/officeDocument/2006/relationships/slide" Target="slides/slide164.xml"/><Relationship Id="rId194" Type="http://schemas.openxmlformats.org/officeDocument/2006/relationships/tableStyles" Target="tableStyles.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168" Type="http://schemas.openxmlformats.org/officeDocument/2006/relationships/slide" Target="slides/slide159.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163" Type="http://schemas.openxmlformats.org/officeDocument/2006/relationships/slide" Target="slides/slide154.xml"/><Relationship Id="rId184" Type="http://schemas.openxmlformats.org/officeDocument/2006/relationships/slide" Target="slides/slide175.xml"/><Relationship Id="rId189"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slide" Target="slides/slide149.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slide" Target="slides/slide144.xml"/><Relationship Id="rId174" Type="http://schemas.openxmlformats.org/officeDocument/2006/relationships/slide" Target="slides/slide165.xml"/><Relationship Id="rId179" Type="http://schemas.openxmlformats.org/officeDocument/2006/relationships/slide" Target="slides/slide170.xml"/><Relationship Id="rId195" Type="http://schemas.microsoft.com/office/2015/10/relationships/revisionInfo" Target="revisionInfo.xml"/><Relationship Id="rId190" Type="http://schemas.openxmlformats.org/officeDocument/2006/relationships/tags" Target="tags/tag1.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slide" Target="slides/slide134.xml"/><Relationship Id="rId148" Type="http://schemas.openxmlformats.org/officeDocument/2006/relationships/slide" Target="slides/slide139.xml"/><Relationship Id="rId164" Type="http://schemas.openxmlformats.org/officeDocument/2006/relationships/slide" Target="slides/slide155.xml"/><Relationship Id="rId169" Type="http://schemas.openxmlformats.org/officeDocument/2006/relationships/slide" Target="slides/slide160.xml"/><Relationship Id="rId185" Type="http://schemas.openxmlformats.org/officeDocument/2006/relationships/slide" Target="slides/slide176.xml"/><Relationship Id="rId4" Type="http://schemas.openxmlformats.org/officeDocument/2006/relationships/slideMaster" Target="slideMasters/slideMaster1.xml"/><Relationship Id="rId9" Type="http://schemas.openxmlformats.org/officeDocument/2006/relationships/slideMaster" Target="slideMasters/slideMaster6.xml"/><Relationship Id="rId180" Type="http://schemas.openxmlformats.org/officeDocument/2006/relationships/slide" Target="slides/slide171.xml"/><Relationship Id="rId26" Type="http://schemas.openxmlformats.org/officeDocument/2006/relationships/slide" Target="slides/slide17.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chartUserShapes" Target="../drawings/drawing1.xml"/></Relationships>
</file>

<file path=ppt/charts/_rels/chart5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4.xml"/><Relationship Id="rId1" Type="http://schemas.microsoft.com/office/2011/relationships/chartStyle" Target="style84.xml"/></Relationships>
</file>

<file path=ppt/charts/_rels/chart8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9.xml"/><Relationship Id="rId1" Type="http://schemas.microsoft.com/office/2011/relationships/chartStyle" Target="style89.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0.xml"/><Relationship Id="rId1" Type="http://schemas.microsoft.com/office/2011/relationships/chartStyle" Target="style90.xml"/></Relationships>
</file>

<file path=ppt/charts/_rels/chart9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1.xml"/><Relationship Id="rId1" Type="http://schemas.microsoft.com/office/2011/relationships/chartStyle" Target="style91.xml"/></Relationships>
</file>

<file path=ppt/charts/_rels/chart9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3.xml"/><Relationship Id="rId1" Type="http://schemas.microsoft.com/office/2011/relationships/chartStyle" Target="style93.xml"/></Relationships>
</file>

<file path=ppt/charts/_rels/chart9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6.xml"/><Relationship Id="rId1" Type="http://schemas.microsoft.com/office/2011/relationships/chartStyle" Target="style96.xml"/></Relationships>
</file>

<file path=ppt/charts/_rels/chart9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7.xml"/><Relationship Id="rId1" Type="http://schemas.microsoft.com/office/2011/relationships/chartStyle" Target="style97.xml"/></Relationships>
</file>

<file path=ppt/charts/_rels/chart9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8.xml"/><Relationship Id="rId1" Type="http://schemas.microsoft.com/office/2011/relationships/chartStyle" Target="style9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04275770903384"/>
          <c:y val="4.8419494510989383E-2"/>
          <c:w val="0.33188700332725868"/>
          <c:h val="0.95158041735610566"/>
        </c:manualLayout>
      </c:layout>
      <c:pieChart>
        <c:varyColors val="1"/>
        <c:ser>
          <c:idx val="0"/>
          <c:order val="0"/>
          <c:tx>
            <c:strRef>
              <c:f>Sheet1!$A$11</c:f>
              <c:strCache>
                <c:ptCount val="1"/>
                <c:pt idx="0">
                  <c:v>Antal insatser</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50F-4930-A0C4-42539D6C3CCB}"/>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750F-4930-A0C4-42539D6C3CCB}"/>
              </c:ext>
            </c:extLst>
          </c:dPt>
          <c:dPt>
            <c:idx val="2"/>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5-750F-4930-A0C4-42539D6C3CCB}"/>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750F-4930-A0C4-42539D6C3CCB}"/>
              </c:ext>
            </c:extLst>
          </c:dPt>
          <c:dPt>
            <c:idx val="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9-750F-4930-A0C4-42539D6C3CCB}"/>
              </c:ext>
            </c:extLst>
          </c:dPt>
          <c:dPt>
            <c:idx val="5"/>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B-750F-4930-A0C4-42539D6C3CCB}"/>
              </c:ext>
            </c:extLst>
          </c:dPt>
          <c:dLbls>
            <c:spPr>
              <a:noFill/>
              <a:ln>
                <a:noFill/>
              </a:ln>
              <a:effectLst/>
            </c:spPr>
            <c:txPr>
              <a:bodyPr rot="0" spcFirstLastPara="1" vertOverflow="ellipsis" vert="horz" wrap="square" lIns="38100" tIns="19050" rIns="38100" bIns="19050" anchor="ctr" anchorCtr="0">
                <a:spAutoFit/>
              </a:bodyPr>
              <a:lstStyle/>
              <a:p>
                <a:pPr algn="ctr">
                  <a:defRPr sz="1800" b="0" i="0" u="none" strike="noStrike" kern="1200" baseline="0">
                    <a:solidFill>
                      <a:schemeClr val="tx1"/>
                    </a:solidFill>
                    <a:latin typeface="+mn-lt"/>
                    <a:ea typeface="+mn-ea"/>
                    <a:cs typeface="+mn-cs"/>
                  </a:defRPr>
                </a:pPr>
                <a:endParaRPr lang="sv-SE"/>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Sheet1!$C$10:$H$10</c:f>
              <c:strCache>
                <c:ptCount val="6"/>
                <c:pt idx="0">
                  <c:v>Barn och unga</c:v>
                </c:pt>
                <c:pt idx="1">
                  <c:v>Äldre</c:v>
                </c:pt>
                <c:pt idx="2">
                  <c:v>Funktionshinder</c:v>
                </c:pt>
                <c:pt idx="3">
                  <c:v>Missbruk och beroende</c:v>
                </c:pt>
                <c:pt idx="4">
                  <c:v>Socialpsykiatri</c:v>
                </c:pt>
                <c:pt idx="5">
                  <c:v>Våld i nära relationer</c:v>
                </c:pt>
              </c:strCache>
            </c:strRef>
          </c:cat>
          <c:val>
            <c:numRef>
              <c:f>Sheet1!$C$11:$H$11</c:f>
              <c:numCache>
                <c:formatCode>General</c:formatCode>
                <c:ptCount val="6"/>
                <c:pt idx="0">
                  <c:v>119</c:v>
                </c:pt>
                <c:pt idx="1">
                  <c:v>75</c:v>
                </c:pt>
                <c:pt idx="2">
                  <c:v>57</c:v>
                </c:pt>
                <c:pt idx="3">
                  <c:v>59</c:v>
                </c:pt>
                <c:pt idx="4">
                  <c:v>53</c:v>
                </c:pt>
                <c:pt idx="5">
                  <c:v>46</c:v>
                </c:pt>
              </c:numCache>
            </c:numRef>
          </c:val>
          <c:extLst>
            <c:ext xmlns:c16="http://schemas.microsoft.com/office/drawing/2014/chart" uri="{C3380CC4-5D6E-409C-BE32-E72D297353CC}">
              <c16:uniqueId val="{0000000C-750F-4930-A0C4-42539D6C3CC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OUTPUT!$B$97</c:f>
              <c:strCache>
                <c:ptCount val="1"/>
                <c:pt idx="0">
                  <c:v>1-20 individer</c:v>
                </c:pt>
              </c:strCache>
            </c:strRef>
          </c:tx>
          <c:spPr>
            <a:solidFill>
              <a:srgbClr val="F88C6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OUTPUT!$C$97:$E$97</c:f>
              <c:numCache>
                <c:formatCode>0%</c:formatCode>
                <c:ptCount val="3"/>
                <c:pt idx="0">
                  <c:v>0.11077844311377245</c:v>
                </c:pt>
                <c:pt idx="1">
                  <c:v>1.3888888888888888E-2</c:v>
                </c:pt>
                <c:pt idx="2">
                  <c:v>0.5</c:v>
                </c:pt>
              </c:numCache>
            </c:numRef>
          </c:val>
          <c:extLst>
            <c:ext xmlns:c16="http://schemas.microsoft.com/office/drawing/2014/chart" uri="{C3380CC4-5D6E-409C-BE32-E72D297353CC}">
              <c16:uniqueId val="{00000000-FC1C-41AF-B228-2DC1B7605802}"/>
            </c:ext>
          </c:extLst>
        </c:ser>
        <c:ser>
          <c:idx val="1"/>
          <c:order val="1"/>
          <c:tx>
            <c:strRef>
              <c:f>OUTPUT!$B$98</c:f>
              <c:strCache>
                <c:ptCount val="1"/>
                <c:pt idx="0">
                  <c:v>21-100 individer</c:v>
                </c:pt>
              </c:strCache>
            </c:strRef>
          </c:tx>
          <c:spPr>
            <a:solidFill>
              <a:srgbClr val="F8BE7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OUTPUT!$C$98:$E$98</c:f>
              <c:numCache>
                <c:formatCode>0%</c:formatCode>
                <c:ptCount val="3"/>
                <c:pt idx="0">
                  <c:v>0.31137724550898205</c:v>
                </c:pt>
                <c:pt idx="1">
                  <c:v>0.16666666666666666</c:v>
                </c:pt>
                <c:pt idx="2">
                  <c:v>0.16666666666666666</c:v>
                </c:pt>
              </c:numCache>
            </c:numRef>
          </c:val>
          <c:extLst>
            <c:ext xmlns:c16="http://schemas.microsoft.com/office/drawing/2014/chart" uri="{C3380CC4-5D6E-409C-BE32-E72D297353CC}">
              <c16:uniqueId val="{00000001-FC1C-41AF-B228-2DC1B7605802}"/>
            </c:ext>
          </c:extLst>
        </c:ser>
        <c:ser>
          <c:idx val="2"/>
          <c:order val="2"/>
          <c:tx>
            <c:strRef>
              <c:f>OUTPUT!$B$99</c:f>
              <c:strCache>
                <c:ptCount val="1"/>
                <c:pt idx="0">
                  <c:v>101-500 individer</c:v>
                </c:pt>
              </c:strCache>
            </c:strRef>
          </c:tx>
          <c:spPr>
            <a:solidFill>
              <a:srgbClr val="FFD86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OUTPUT!$C$99:$E$99</c:f>
              <c:numCache>
                <c:formatCode>0%</c:formatCode>
                <c:ptCount val="3"/>
                <c:pt idx="0">
                  <c:v>0.18862275449101795</c:v>
                </c:pt>
                <c:pt idx="1">
                  <c:v>0.20833333333333334</c:v>
                </c:pt>
                <c:pt idx="2">
                  <c:v>0</c:v>
                </c:pt>
              </c:numCache>
            </c:numRef>
          </c:val>
          <c:extLst>
            <c:ext xmlns:c16="http://schemas.microsoft.com/office/drawing/2014/chart" uri="{C3380CC4-5D6E-409C-BE32-E72D297353CC}">
              <c16:uniqueId val="{00000002-FC1C-41AF-B228-2DC1B7605802}"/>
            </c:ext>
          </c:extLst>
        </c:ser>
        <c:ser>
          <c:idx val="3"/>
          <c:order val="3"/>
          <c:tx>
            <c:strRef>
              <c:f>OUTPUT!$B$100</c:f>
              <c:strCache>
                <c:ptCount val="1"/>
                <c:pt idx="0">
                  <c:v>&gt;500 individer</c:v>
                </c:pt>
              </c:strCache>
            </c:strRef>
          </c:tx>
          <c:spPr>
            <a:solidFill>
              <a:srgbClr val="FFE59D"/>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OUTPUT!$C$100:$E$100</c:f>
              <c:numCache>
                <c:formatCode>0%</c:formatCode>
                <c:ptCount val="3"/>
                <c:pt idx="0">
                  <c:v>8.9820359281437126E-2</c:v>
                </c:pt>
                <c:pt idx="1">
                  <c:v>0.29166666666666669</c:v>
                </c:pt>
                <c:pt idx="2">
                  <c:v>0.16666666666666666</c:v>
                </c:pt>
              </c:numCache>
            </c:numRef>
          </c:val>
          <c:extLst>
            <c:ext xmlns:c16="http://schemas.microsoft.com/office/drawing/2014/chart" uri="{C3380CC4-5D6E-409C-BE32-E72D297353CC}">
              <c16:uniqueId val="{00000003-FC1C-41AF-B228-2DC1B7605802}"/>
            </c:ext>
          </c:extLst>
        </c:ser>
        <c:ser>
          <c:idx val="4"/>
          <c:order val="4"/>
          <c:tx>
            <c:strRef>
              <c:f>OUTPUT!$B$101</c:f>
              <c:strCache>
                <c:ptCount val="1"/>
                <c:pt idx="0">
                  <c:v>Vet ej antal/uppgift saknas om antal individer</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OUTPUT!$C$101:$E$101</c:f>
              <c:numCache>
                <c:formatCode>0%</c:formatCode>
                <c:ptCount val="3"/>
                <c:pt idx="0">
                  <c:v>0.29940119760479039</c:v>
                </c:pt>
                <c:pt idx="1">
                  <c:v>0.31944444444444442</c:v>
                </c:pt>
                <c:pt idx="2">
                  <c:v>0.16666666666666666</c:v>
                </c:pt>
              </c:numCache>
            </c:numRef>
          </c:val>
          <c:extLst>
            <c:ext xmlns:c16="http://schemas.microsoft.com/office/drawing/2014/chart" uri="{C3380CC4-5D6E-409C-BE32-E72D297353CC}">
              <c16:uniqueId val="{00000004-FC1C-41AF-B228-2DC1B7605802}"/>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1231"/>
        <c:crosses val="autoZero"/>
        <c:crossBetween val="between"/>
      </c:valAx>
      <c:spPr>
        <a:noFill/>
        <a:ln>
          <a:noFill/>
        </a:ln>
        <a:effectLst/>
      </c:spPr>
    </c:plotArea>
    <c:legend>
      <c:legendPos val="b"/>
      <c:layout>
        <c:manualLayout>
          <c:xMode val="edge"/>
          <c:yMode val="edge"/>
          <c:x val="1.6107611548556416E-2"/>
          <c:y val="0.90536155713754218"/>
          <c:w val="0.95111789151356096"/>
          <c:h val="6.6860460841420166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[Analys_Äldre_FB.xlsx]Pivot - regi!PivotTable32</c:name>
    <c:fmtId val="11"/>
  </c:pivotSource>
  <c:chart>
    <c:autoTitleDeleted val="0"/>
    <c:pivotFmts>
      <c:pivotFmt>
        <c:idx val="0"/>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pivotFmt>
      <c:pivotFmt>
        <c:idx val="5"/>
        <c:spPr>
          <a:solidFill>
            <a:schemeClr val="accent2"/>
          </a:solidFill>
          <a:ln>
            <a:noFill/>
          </a:ln>
          <a:effectLst/>
        </c:spPr>
      </c:pivotFmt>
      <c:pivotFmt>
        <c:idx val="6"/>
        <c:spPr>
          <a:solidFill>
            <a:schemeClr val="accent3"/>
          </a:solidFill>
          <a:ln>
            <a:noFill/>
          </a:ln>
          <a:effectLst/>
        </c:spPr>
      </c:pivotFmt>
      <c:pivotFmt>
        <c:idx val="7"/>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pivotFmt>
      <c:pivotFmt>
        <c:idx val="9"/>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2"/>
          </a:solidFill>
          <a:ln>
            <a:noFill/>
          </a:ln>
          <a:effectLst/>
        </c:spPr>
      </c:pivotFmt>
      <c:pivotFmt>
        <c:idx val="11"/>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3"/>
          </a:solidFill>
          <a:ln>
            <a:noFill/>
          </a:ln>
          <a:effectLst/>
        </c:spPr>
      </c:pivotFmt>
      <c:pivotFmt>
        <c:idx val="13"/>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pivotFmt>
      <c:pivotFmt>
        <c:idx val="16"/>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2"/>
          </a:solidFill>
          <a:ln>
            <a:noFill/>
          </a:ln>
          <a:effectLst/>
        </c:spPr>
      </c:pivotFmt>
      <c:pivotFmt>
        <c:idx val="18"/>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3"/>
          </a:solidFill>
          <a:ln>
            <a:noFill/>
          </a:ln>
          <a:effectLst/>
        </c:spPr>
      </c:pivotFmt>
      <c:pivotFmt>
        <c:idx val="20"/>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pivotFmt>
      <c:pivotFmt>
        <c:idx val="23"/>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2"/>
          </a:solidFill>
          <a:ln>
            <a:noFill/>
          </a:ln>
          <a:effectLst/>
        </c:spPr>
      </c:pivotFmt>
      <c:pivotFmt>
        <c:idx val="25"/>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3"/>
          </a:solidFill>
          <a:ln>
            <a:noFill/>
          </a:ln>
          <a:effectLst/>
        </c:spPr>
      </c:pivotFmt>
      <c:pivotFmt>
        <c:idx val="27"/>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pivotFmt>
      <c:pivotFmt>
        <c:idx val="30"/>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2"/>
          </a:solidFill>
          <a:ln>
            <a:noFill/>
          </a:ln>
          <a:effectLst/>
        </c:spPr>
      </c:pivotFmt>
      <c:pivotFmt>
        <c:idx val="32"/>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3"/>
          </a:solidFill>
          <a:ln>
            <a:noFill/>
          </a:ln>
          <a:effectLst/>
        </c:spPr>
      </c:pivotFmt>
      <c:pivotFmt>
        <c:idx val="34"/>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percentStacked"/>
        <c:varyColors val="0"/>
        <c:ser>
          <c:idx val="0"/>
          <c:order val="0"/>
          <c:tx>
            <c:strRef>
              <c:f>'Pivot - regi'!$U$3</c:f>
              <c:strCache>
                <c:ptCount val="1"/>
                <c:pt idx="0">
                  <c:v>Enbart kommunal regi </c:v>
                </c:pt>
              </c:strCache>
            </c:strRef>
          </c:tx>
          <c:spPr>
            <a:solidFill>
              <a:schemeClr val="accent1">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1-BEA6-4873-A531-B425D533D7B7}"/>
              </c:ext>
            </c:extLst>
          </c:dPt>
          <c:dPt>
            <c:idx val="5"/>
            <c:invertIfNegative val="0"/>
            <c:bubble3D val="0"/>
            <c:extLst>
              <c:ext xmlns:c16="http://schemas.microsoft.com/office/drawing/2014/chart" uri="{C3380CC4-5D6E-409C-BE32-E72D297353CC}">
                <c16:uniqueId val="{0000000D-8C23-4AB1-BC99-4F2AC573DD4A}"/>
              </c:ext>
            </c:extLst>
          </c:dPt>
          <c:dPt>
            <c:idx val="6"/>
            <c:invertIfNegative val="0"/>
            <c:bubble3D val="0"/>
            <c:extLst>
              <c:ext xmlns:c16="http://schemas.microsoft.com/office/drawing/2014/chart" uri="{C3380CC4-5D6E-409C-BE32-E72D297353CC}">
                <c16:uniqueId val="{00000008-69AA-4415-8282-C7F870868FFC}"/>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12-37EC-4A95-8AE5-912E9A5C0450}"/>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regi'!$T$4:$T$15</c:f>
              <c:strCache>
                <c:ptCount val="11"/>
                <c:pt idx="0">
                  <c:v>Säters kommun</c:v>
                </c:pt>
                <c:pt idx="1">
                  <c:v>Orsa kommun</c:v>
                </c:pt>
                <c:pt idx="2">
                  <c:v>Mora kommun</c:v>
                </c:pt>
                <c:pt idx="3">
                  <c:v>Ludvika kommun</c:v>
                </c:pt>
                <c:pt idx="4">
                  <c:v>Hedemora kommun</c:v>
                </c:pt>
                <c:pt idx="5">
                  <c:v>Gagnefs kommun</c:v>
                </c:pt>
                <c:pt idx="6">
                  <c:v>Falu kommun</c:v>
                </c:pt>
                <c:pt idx="7">
                  <c:v>Borlänge kommun</c:v>
                </c:pt>
                <c:pt idx="8">
                  <c:v>Avesta kommun</c:v>
                </c:pt>
                <c:pt idx="9">
                  <c:v>Älvdalens kommun</c:v>
                </c:pt>
                <c:pt idx="10">
                  <c:v> Riket - genomsnitt alla kommuner</c:v>
                </c:pt>
              </c:strCache>
            </c:strRef>
          </c:cat>
          <c:val>
            <c:numRef>
              <c:f>'Pivot - regi'!$U$4:$U$15</c:f>
              <c:numCache>
                <c:formatCode>0%</c:formatCode>
                <c:ptCount val="11"/>
                <c:pt idx="0">
                  <c:v>0.93617021276595747</c:v>
                </c:pt>
                <c:pt idx="1">
                  <c:v>0.67500000000000004</c:v>
                </c:pt>
                <c:pt idx="2">
                  <c:v>0.67307692307692313</c:v>
                </c:pt>
                <c:pt idx="3">
                  <c:v>1</c:v>
                </c:pt>
                <c:pt idx="4">
                  <c:v>0.96969696969696972</c:v>
                </c:pt>
                <c:pt idx="5">
                  <c:v>1</c:v>
                </c:pt>
                <c:pt idx="6">
                  <c:v>0.29310344827586204</c:v>
                </c:pt>
                <c:pt idx="7">
                  <c:v>0.87234042553191493</c:v>
                </c:pt>
                <c:pt idx="8">
                  <c:v>1</c:v>
                </c:pt>
                <c:pt idx="9">
                  <c:v>0.94285714285714284</c:v>
                </c:pt>
                <c:pt idx="10">
                  <c:v>0.70800627943485084</c:v>
                </c:pt>
              </c:numCache>
            </c:numRef>
          </c:val>
          <c:extLst>
            <c:ext xmlns:c16="http://schemas.microsoft.com/office/drawing/2014/chart" uri="{C3380CC4-5D6E-409C-BE32-E72D297353CC}">
              <c16:uniqueId val="{00000002-BEA6-4873-A531-B425D533D7B7}"/>
            </c:ext>
          </c:extLst>
        </c:ser>
        <c:ser>
          <c:idx val="1"/>
          <c:order val="1"/>
          <c:tx>
            <c:strRef>
              <c:f>'Pivot - regi'!$V$3</c:f>
              <c:strCache>
                <c:ptCount val="1"/>
                <c:pt idx="0">
                  <c:v>Enbart enskild regi </c:v>
                </c:pt>
              </c:strCache>
            </c:strRef>
          </c:tx>
          <c:spPr>
            <a:solidFill>
              <a:schemeClr val="accent2">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4-BEA6-4873-A531-B425D533D7B7}"/>
              </c:ext>
            </c:extLst>
          </c:dPt>
          <c:dPt>
            <c:idx val="5"/>
            <c:invertIfNegative val="0"/>
            <c:bubble3D val="0"/>
            <c:extLst>
              <c:ext xmlns:c16="http://schemas.microsoft.com/office/drawing/2014/chart" uri="{C3380CC4-5D6E-409C-BE32-E72D297353CC}">
                <c16:uniqueId val="{0000000E-8C23-4AB1-BC99-4F2AC573DD4A}"/>
              </c:ext>
            </c:extLst>
          </c:dPt>
          <c:dPt>
            <c:idx val="6"/>
            <c:invertIfNegative val="0"/>
            <c:bubble3D val="0"/>
            <c:extLst>
              <c:ext xmlns:c16="http://schemas.microsoft.com/office/drawing/2014/chart" uri="{C3380CC4-5D6E-409C-BE32-E72D297353CC}">
                <c16:uniqueId val="{00000009-69AA-4415-8282-C7F870868FFC}"/>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14-37EC-4A95-8AE5-912E9A5C0450}"/>
              </c:ext>
            </c:extLst>
          </c:dPt>
          <c:dLbls>
            <c:dLbl>
              <c:idx val="10"/>
              <c:layout>
                <c:manualLayout>
                  <c:x val="-3.2505528712662474E-3"/>
                  <c:y val="2.8224444444443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7EC-4A95-8AE5-912E9A5C0450}"/>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regi'!$T$4:$T$15</c:f>
              <c:strCache>
                <c:ptCount val="11"/>
                <c:pt idx="0">
                  <c:v>Säters kommun</c:v>
                </c:pt>
                <c:pt idx="1">
                  <c:v>Orsa kommun</c:v>
                </c:pt>
                <c:pt idx="2">
                  <c:v>Mora kommun</c:v>
                </c:pt>
                <c:pt idx="3">
                  <c:v>Ludvika kommun</c:v>
                </c:pt>
                <c:pt idx="4">
                  <c:v>Hedemora kommun</c:v>
                </c:pt>
                <c:pt idx="5">
                  <c:v>Gagnefs kommun</c:v>
                </c:pt>
                <c:pt idx="6">
                  <c:v>Falu kommun</c:v>
                </c:pt>
                <c:pt idx="7">
                  <c:v>Borlänge kommun</c:v>
                </c:pt>
                <c:pt idx="8">
                  <c:v>Avesta kommun</c:v>
                </c:pt>
                <c:pt idx="9">
                  <c:v>Älvdalens kommun</c:v>
                </c:pt>
                <c:pt idx="10">
                  <c:v> Riket - genomsnitt alla kommuner</c:v>
                </c:pt>
              </c:strCache>
            </c:strRef>
          </c:cat>
          <c:val>
            <c:numRef>
              <c:f>'Pivot - regi'!$V$4:$V$15</c:f>
              <c:numCache>
                <c:formatCode>0%</c:formatCode>
                <c:ptCount val="11"/>
                <c:pt idx="0">
                  <c:v>0</c:v>
                </c:pt>
                <c:pt idx="1">
                  <c:v>0</c:v>
                </c:pt>
                <c:pt idx="2">
                  <c:v>1.9230769230769232E-2</c:v>
                </c:pt>
                <c:pt idx="3">
                  <c:v>0</c:v>
                </c:pt>
                <c:pt idx="4">
                  <c:v>3.0303030303030304E-2</c:v>
                </c:pt>
                <c:pt idx="5">
                  <c:v>0</c:v>
                </c:pt>
                <c:pt idx="6">
                  <c:v>1.7241379310344827E-2</c:v>
                </c:pt>
                <c:pt idx="7">
                  <c:v>6.3829787234042548E-2</c:v>
                </c:pt>
                <c:pt idx="8">
                  <c:v>0</c:v>
                </c:pt>
                <c:pt idx="9">
                  <c:v>0</c:v>
                </c:pt>
                <c:pt idx="10">
                  <c:v>1.9525117739403453E-2</c:v>
                </c:pt>
              </c:numCache>
            </c:numRef>
          </c:val>
          <c:extLst>
            <c:ext xmlns:c16="http://schemas.microsoft.com/office/drawing/2014/chart" uri="{C3380CC4-5D6E-409C-BE32-E72D297353CC}">
              <c16:uniqueId val="{00000005-BEA6-4873-A531-B425D533D7B7}"/>
            </c:ext>
          </c:extLst>
        </c:ser>
        <c:ser>
          <c:idx val="2"/>
          <c:order val="2"/>
          <c:tx>
            <c:strRef>
              <c:f>'Pivot - regi'!$W$3</c:f>
              <c:strCache>
                <c:ptCount val="1"/>
                <c:pt idx="0">
                  <c:v>Både kommunal och enskild regi  </c:v>
                </c:pt>
              </c:strCache>
            </c:strRef>
          </c:tx>
          <c:spPr>
            <a:solidFill>
              <a:schemeClr val="accent3">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7-BEA6-4873-A531-B425D533D7B7}"/>
              </c:ext>
            </c:extLst>
          </c:dPt>
          <c:dPt>
            <c:idx val="5"/>
            <c:invertIfNegative val="0"/>
            <c:bubble3D val="0"/>
            <c:extLst>
              <c:ext xmlns:c16="http://schemas.microsoft.com/office/drawing/2014/chart" uri="{C3380CC4-5D6E-409C-BE32-E72D297353CC}">
                <c16:uniqueId val="{0000000F-8C23-4AB1-BC99-4F2AC573DD4A}"/>
              </c:ext>
            </c:extLst>
          </c:dPt>
          <c:dPt>
            <c:idx val="6"/>
            <c:invertIfNegative val="0"/>
            <c:bubble3D val="0"/>
            <c:extLst>
              <c:ext xmlns:c16="http://schemas.microsoft.com/office/drawing/2014/chart" uri="{C3380CC4-5D6E-409C-BE32-E72D297353CC}">
                <c16:uniqueId val="{0000000A-69AA-4415-8282-C7F870868FFC}"/>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13-37EC-4A95-8AE5-912E9A5C0450}"/>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regi'!$T$4:$T$15</c:f>
              <c:strCache>
                <c:ptCount val="11"/>
                <c:pt idx="0">
                  <c:v>Säters kommun</c:v>
                </c:pt>
                <c:pt idx="1">
                  <c:v>Orsa kommun</c:v>
                </c:pt>
                <c:pt idx="2">
                  <c:v>Mora kommun</c:v>
                </c:pt>
                <c:pt idx="3">
                  <c:v>Ludvika kommun</c:v>
                </c:pt>
                <c:pt idx="4">
                  <c:v>Hedemora kommun</c:v>
                </c:pt>
                <c:pt idx="5">
                  <c:v>Gagnefs kommun</c:v>
                </c:pt>
                <c:pt idx="6">
                  <c:v>Falu kommun</c:v>
                </c:pt>
                <c:pt idx="7">
                  <c:v>Borlänge kommun</c:v>
                </c:pt>
                <c:pt idx="8">
                  <c:v>Avesta kommun</c:v>
                </c:pt>
                <c:pt idx="9">
                  <c:v>Älvdalens kommun</c:v>
                </c:pt>
                <c:pt idx="10">
                  <c:v> Riket - genomsnitt alla kommuner</c:v>
                </c:pt>
              </c:strCache>
            </c:strRef>
          </c:cat>
          <c:val>
            <c:numRef>
              <c:f>'Pivot - regi'!$W$4:$W$15</c:f>
              <c:numCache>
                <c:formatCode>0%</c:formatCode>
                <c:ptCount val="11"/>
                <c:pt idx="0">
                  <c:v>6.3829787234042548E-2</c:v>
                </c:pt>
                <c:pt idx="1">
                  <c:v>0.27500000000000002</c:v>
                </c:pt>
                <c:pt idx="2">
                  <c:v>0.30769230769230771</c:v>
                </c:pt>
                <c:pt idx="3">
                  <c:v>0</c:v>
                </c:pt>
                <c:pt idx="4">
                  <c:v>0</c:v>
                </c:pt>
                <c:pt idx="5">
                  <c:v>0</c:v>
                </c:pt>
                <c:pt idx="6">
                  <c:v>0.68965517241379315</c:v>
                </c:pt>
                <c:pt idx="7">
                  <c:v>4.2553191489361701E-2</c:v>
                </c:pt>
                <c:pt idx="8">
                  <c:v>0</c:v>
                </c:pt>
                <c:pt idx="9">
                  <c:v>0</c:v>
                </c:pt>
                <c:pt idx="10">
                  <c:v>0.231063579277865</c:v>
                </c:pt>
              </c:numCache>
            </c:numRef>
          </c:val>
          <c:extLst>
            <c:ext xmlns:c16="http://schemas.microsoft.com/office/drawing/2014/chart" uri="{C3380CC4-5D6E-409C-BE32-E72D297353CC}">
              <c16:uniqueId val="{00000008-BEA6-4873-A531-B425D533D7B7}"/>
            </c:ext>
          </c:extLst>
        </c:ser>
        <c:ser>
          <c:idx val="3"/>
          <c:order val="3"/>
          <c:tx>
            <c:strRef>
              <c:f>'Pivot - regi'!$X$3</c:f>
              <c:strCache>
                <c:ptCount val="1"/>
                <c:pt idx="0">
                  <c:v>Vet ej om insats ges i kommunal/enskild regi </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regi'!$T$4:$T$15</c:f>
              <c:strCache>
                <c:ptCount val="11"/>
                <c:pt idx="0">
                  <c:v>Säters kommun</c:v>
                </c:pt>
                <c:pt idx="1">
                  <c:v>Orsa kommun</c:v>
                </c:pt>
                <c:pt idx="2">
                  <c:v>Mora kommun</c:v>
                </c:pt>
                <c:pt idx="3">
                  <c:v>Ludvika kommun</c:v>
                </c:pt>
                <c:pt idx="4">
                  <c:v>Hedemora kommun</c:v>
                </c:pt>
                <c:pt idx="5">
                  <c:v>Gagnefs kommun</c:v>
                </c:pt>
                <c:pt idx="6">
                  <c:v>Falu kommun</c:v>
                </c:pt>
                <c:pt idx="7">
                  <c:v>Borlänge kommun</c:v>
                </c:pt>
                <c:pt idx="8">
                  <c:v>Avesta kommun</c:v>
                </c:pt>
                <c:pt idx="9">
                  <c:v>Älvdalens kommun</c:v>
                </c:pt>
                <c:pt idx="10">
                  <c:v> Riket - genomsnitt alla kommuner</c:v>
                </c:pt>
              </c:strCache>
            </c:strRef>
          </c:cat>
          <c:val>
            <c:numRef>
              <c:f>'Pivot - regi'!$X$4:$X$15</c:f>
              <c:numCache>
                <c:formatCode>0%</c:formatCode>
                <c:ptCount val="11"/>
                <c:pt idx="0">
                  <c:v>0</c:v>
                </c:pt>
                <c:pt idx="1">
                  <c:v>0.05</c:v>
                </c:pt>
                <c:pt idx="2">
                  <c:v>0</c:v>
                </c:pt>
                <c:pt idx="3">
                  <c:v>0</c:v>
                </c:pt>
                <c:pt idx="4">
                  <c:v>0</c:v>
                </c:pt>
                <c:pt idx="5">
                  <c:v>0</c:v>
                </c:pt>
                <c:pt idx="6">
                  <c:v>0</c:v>
                </c:pt>
                <c:pt idx="7">
                  <c:v>2.1276595744680851E-2</c:v>
                </c:pt>
                <c:pt idx="8">
                  <c:v>0</c:v>
                </c:pt>
                <c:pt idx="9">
                  <c:v>5.7142857142857141E-2</c:v>
                </c:pt>
                <c:pt idx="10">
                  <c:v>4.1405023547880691E-2</c:v>
                </c:pt>
              </c:numCache>
            </c:numRef>
          </c:val>
          <c:extLst>
            <c:ext xmlns:c16="http://schemas.microsoft.com/office/drawing/2014/chart" uri="{C3380CC4-5D6E-409C-BE32-E72D297353CC}">
              <c16:uniqueId val="{00000009-BEA6-4873-A531-B425D533D7B7}"/>
            </c:ext>
          </c:extLst>
        </c:ser>
        <c:ser>
          <c:idx val="4"/>
          <c:order val="4"/>
          <c:tx>
            <c:strRef>
              <c:f>'Pivot - regi'!$Y$3</c:f>
              <c:strCache>
                <c:ptCount val="1"/>
                <c:pt idx="0">
                  <c:v>Sum of Totalt - regi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regi'!$T$4:$T$15</c:f>
              <c:strCache>
                <c:ptCount val="11"/>
                <c:pt idx="0">
                  <c:v>Säters kommun</c:v>
                </c:pt>
                <c:pt idx="1">
                  <c:v>Orsa kommun</c:v>
                </c:pt>
                <c:pt idx="2">
                  <c:v>Mora kommun</c:v>
                </c:pt>
                <c:pt idx="3">
                  <c:v>Ludvika kommun</c:v>
                </c:pt>
                <c:pt idx="4">
                  <c:v>Hedemora kommun</c:v>
                </c:pt>
                <c:pt idx="5">
                  <c:v>Gagnefs kommun</c:v>
                </c:pt>
                <c:pt idx="6">
                  <c:v>Falu kommun</c:v>
                </c:pt>
                <c:pt idx="7">
                  <c:v>Borlänge kommun</c:v>
                </c:pt>
                <c:pt idx="8">
                  <c:v>Avesta kommun</c:v>
                </c:pt>
                <c:pt idx="9">
                  <c:v>Älvdalens kommun</c:v>
                </c:pt>
                <c:pt idx="10">
                  <c:v> Riket - genomsnitt alla kommuner</c:v>
                </c:pt>
              </c:strCache>
            </c:strRef>
          </c:cat>
          <c:val>
            <c:numRef>
              <c:f>'Pivot - regi'!$Y$4:$Y$15</c:f>
              <c:numCache>
                <c:formatCode>0%</c:formatCode>
                <c:ptCount val="11"/>
                <c:pt idx="0">
                  <c:v>1</c:v>
                </c:pt>
                <c:pt idx="1">
                  <c:v>1</c:v>
                </c:pt>
                <c:pt idx="2">
                  <c:v>1</c:v>
                </c:pt>
                <c:pt idx="3">
                  <c:v>1</c:v>
                </c:pt>
                <c:pt idx="4">
                  <c:v>1</c:v>
                </c:pt>
                <c:pt idx="5">
                  <c:v>1</c:v>
                </c:pt>
                <c:pt idx="6">
                  <c:v>1</c:v>
                </c:pt>
                <c:pt idx="7">
                  <c:v>1</c:v>
                </c:pt>
                <c:pt idx="8">
                  <c:v>1</c:v>
                </c:pt>
                <c:pt idx="9">
                  <c:v>1</c:v>
                </c:pt>
                <c:pt idx="10">
                  <c:v>1</c:v>
                </c:pt>
              </c:numCache>
            </c:numRef>
          </c:val>
          <c:extLst>
            <c:ext xmlns:c16="http://schemas.microsoft.com/office/drawing/2014/chart" uri="{C3380CC4-5D6E-409C-BE32-E72D297353CC}">
              <c16:uniqueId val="{00000007-69AA-4415-8282-C7F870868FFC}"/>
            </c:ext>
          </c:extLst>
        </c:ser>
        <c:dLbls>
          <c:dLblPos val="ctr"/>
          <c:showLegendKey val="0"/>
          <c:showVal val="1"/>
          <c:showCatName val="0"/>
          <c:showSerName val="0"/>
          <c:showPercent val="0"/>
          <c:showBubbleSize val="0"/>
        </c:dLbls>
        <c:gapWidth val="150"/>
        <c:overlap val="100"/>
        <c:axId val="1862049536"/>
        <c:axId val="1862068256"/>
      </c:barChart>
      <c:catAx>
        <c:axId val="186204953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862068256"/>
        <c:crosses val="autoZero"/>
        <c:auto val="1"/>
        <c:lblAlgn val="ctr"/>
        <c:lblOffset val="100"/>
        <c:noMultiLvlLbl val="0"/>
      </c:catAx>
      <c:valAx>
        <c:axId val="1862068256"/>
        <c:scaling>
          <c:orientation val="minMax"/>
          <c:max val="0.5"/>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862049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a:solidFill>
            <a:sysClr val="windowText" lastClr="000000"/>
          </a:solidFill>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OUTPUT!$B$108</c:f>
              <c:strCache>
                <c:ptCount val="1"/>
                <c:pt idx="0">
                  <c:v>Enbart kommunal regi</c:v>
                </c:pt>
              </c:strCache>
            </c:strRef>
          </c:tx>
          <c:spPr>
            <a:solidFill>
              <a:srgbClr val="F88C64"/>
            </a:solidFill>
            <a:ln>
              <a:noFill/>
            </a:ln>
            <a:effectLst/>
          </c:spPr>
          <c:invertIfNegative val="0"/>
          <c:dPt>
            <c:idx val="3"/>
            <c:invertIfNegative val="0"/>
            <c:bubble3D val="0"/>
            <c:spPr>
              <a:solidFill>
                <a:srgbClr val="E6460A"/>
              </a:solidFill>
              <a:ln>
                <a:noFill/>
              </a:ln>
              <a:effectLst/>
            </c:spPr>
            <c:extLst>
              <c:ext xmlns:c16="http://schemas.microsoft.com/office/drawing/2014/chart" uri="{C3380CC4-5D6E-409C-BE32-E72D297353CC}">
                <c16:uniqueId val="{00000001-CB7F-4E6B-B94D-33D1143256E2}"/>
              </c:ext>
            </c:extLst>
          </c:dPt>
          <c:dPt>
            <c:idx val="4"/>
            <c:invertIfNegative val="0"/>
            <c:bubble3D val="0"/>
            <c:spPr>
              <a:solidFill>
                <a:srgbClr val="E6460A"/>
              </a:solidFill>
              <a:ln>
                <a:noFill/>
              </a:ln>
              <a:effectLst/>
            </c:spPr>
            <c:extLst>
              <c:ext xmlns:c16="http://schemas.microsoft.com/office/drawing/2014/chart" uri="{C3380CC4-5D6E-409C-BE32-E72D297353CC}">
                <c16:uniqueId val="{00000003-CB7F-4E6B-B94D-33D1143256E2}"/>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OUTPUT!$C$107:$F$107</c:f>
              <c:strCache>
                <c:ptCount val="4"/>
                <c:pt idx="0">
                  <c:v>Mindre städer/tätorter och landsbygdskommuner (8)</c:v>
                </c:pt>
                <c:pt idx="1">
                  <c:v>Större städer och kommuner nära större stad (3)</c:v>
                </c:pt>
                <c:pt idx="2">
                  <c:v>Storstäder och storstadsnära kommuner (0)</c:v>
                </c:pt>
                <c:pt idx="3">
                  <c:v>Riket - genomsnitt alla kommuner (245)</c:v>
                </c:pt>
              </c:strCache>
            </c:strRef>
          </c:cat>
          <c:val>
            <c:numRef>
              <c:f>OUTPUT!$C$108:$F$108</c:f>
              <c:numCache>
                <c:formatCode>0%</c:formatCode>
                <c:ptCount val="4"/>
                <c:pt idx="0">
                  <c:v>0.75084175084175087</c:v>
                </c:pt>
                <c:pt idx="1">
                  <c:v>0.92500000000000004</c:v>
                </c:pt>
                <c:pt idx="2">
                  <c:v>0</c:v>
                </c:pt>
                <c:pt idx="3">
                  <c:v>0.71</c:v>
                </c:pt>
              </c:numCache>
            </c:numRef>
          </c:val>
          <c:extLst>
            <c:ext xmlns:c16="http://schemas.microsoft.com/office/drawing/2014/chart" uri="{C3380CC4-5D6E-409C-BE32-E72D297353CC}">
              <c16:uniqueId val="{00000004-CB7F-4E6B-B94D-33D1143256E2}"/>
            </c:ext>
          </c:extLst>
        </c:ser>
        <c:ser>
          <c:idx val="1"/>
          <c:order val="1"/>
          <c:tx>
            <c:strRef>
              <c:f>OUTPUT!$B$109</c:f>
              <c:strCache>
                <c:ptCount val="1"/>
                <c:pt idx="0">
                  <c:v>Enbart enskild regi</c:v>
                </c:pt>
              </c:strCache>
            </c:strRef>
          </c:tx>
          <c:spPr>
            <a:solidFill>
              <a:srgbClr val="FFD86C"/>
            </a:solidFill>
            <a:ln>
              <a:noFill/>
            </a:ln>
            <a:effectLst/>
          </c:spPr>
          <c:invertIfNegative val="0"/>
          <c:dPt>
            <c:idx val="3"/>
            <c:invertIfNegative val="0"/>
            <c:bubble3D val="0"/>
            <c:spPr>
              <a:solidFill>
                <a:srgbClr val="FFBE0A"/>
              </a:solidFill>
              <a:ln>
                <a:noFill/>
              </a:ln>
              <a:effectLst/>
            </c:spPr>
            <c:extLst>
              <c:ext xmlns:c16="http://schemas.microsoft.com/office/drawing/2014/chart" uri="{C3380CC4-5D6E-409C-BE32-E72D297353CC}">
                <c16:uniqueId val="{00000006-CB7F-4E6B-B94D-33D1143256E2}"/>
              </c:ext>
            </c:extLst>
          </c:dPt>
          <c:dPt>
            <c:idx val="4"/>
            <c:invertIfNegative val="0"/>
            <c:bubble3D val="0"/>
            <c:spPr>
              <a:solidFill>
                <a:srgbClr val="FFBE0A"/>
              </a:solidFill>
              <a:ln>
                <a:noFill/>
              </a:ln>
              <a:effectLst/>
            </c:spPr>
            <c:extLst>
              <c:ext xmlns:c16="http://schemas.microsoft.com/office/drawing/2014/chart" uri="{C3380CC4-5D6E-409C-BE32-E72D297353CC}">
                <c16:uniqueId val="{00000008-CB7F-4E6B-B94D-33D1143256E2}"/>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OUTPUT!$C$107:$F$107</c:f>
              <c:strCache>
                <c:ptCount val="4"/>
                <c:pt idx="0">
                  <c:v>Mindre städer/tätorter och landsbygdskommuner (8)</c:v>
                </c:pt>
                <c:pt idx="1">
                  <c:v>Större städer och kommuner nära större stad (3)</c:v>
                </c:pt>
                <c:pt idx="2">
                  <c:v>Storstäder och storstadsnära kommuner (0)</c:v>
                </c:pt>
                <c:pt idx="3">
                  <c:v>Riket - genomsnitt alla kommuner (245)</c:v>
                </c:pt>
              </c:strCache>
            </c:strRef>
          </c:cat>
          <c:val>
            <c:numRef>
              <c:f>OUTPUT!$C$109:$F$109</c:f>
              <c:numCache>
                <c:formatCode>0%</c:formatCode>
                <c:ptCount val="4"/>
                <c:pt idx="0">
                  <c:v>1.0101010101010102E-2</c:v>
                </c:pt>
                <c:pt idx="1">
                  <c:v>2.5000000000000001E-2</c:v>
                </c:pt>
                <c:pt idx="2">
                  <c:v>0</c:v>
                </c:pt>
                <c:pt idx="3">
                  <c:v>0.02</c:v>
                </c:pt>
              </c:numCache>
            </c:numRef>
          </c:val>
          <c:extLst>
            <c:ext xmlns:c16="http://schemas.microsoft.com/office/drawing/2014/chart" uri="{C3380CC4-5D6E-409C-BE32-E72D297353CC}">
              <c16:uniqueId val="{00000009-CB7F-4E6B-B94D-33D1143256E2}"/>
            </c:ext>
          </c:extLst>
        </c:ser>
        <c:ser>
          <c:idx val="2"/>
          <c:order val="2"/>
          <c:tx>
            <c:strRef>
              <c:f>OUTPUT!$B$110</c:f>
              <c:strCache>
                <c:ptCount val="1"/>
                <c:pt idx="0">
                  <c:v>Både kommunal och enskild regi</c:v>
                </c:pt>
              </c:strCache>
            </c:strRef>
          </c:tx>
          <c:spPr>
            <a:solidFill>
              <a:srgbClr val="F8BE7C"/>
            </a:solidFill>
            <a:ln>
              <a:noFill/>
            </a:ln>
            <a:effectLst/>
          </c:spPr>
          <c:invertIfNegative val="0"/>
          <c:dPt>
            <c:idx val="3"/>
            <c:invertIfNegative val="0"/>
            <c:bubble3D val="0"/>
            <c:spPr>
              <a:solidFill>
                <a:srgbClr val="F39325"/>
              </a:solidFill>
              <a:ln>
                <a:noFill/>
              </a:ln>
              <a:effectLst/>
            </c:spPr>
            <c:extLst>
              <c:ext xmlns:c16="http://schemas.microsoft.com/office/drawing/2014/chart" uri="{C3380CC4-5D6E-409C-BE32-E72D297353CC}">
                <c16:uniqueId val="{0000000B-CB7F-4E6B-B94D-33D1143256E2}"/>
              </c:ext>
            </c:extLst>
          </c:dPt>
          <c:dPt>
            <c:idx val="4"/>
            <c:invertIfNegative val="0"/>
            <c:bubble3D val="0"/>
            <c:spPr>
              <a:solidFill>
                <a:srgbClr val="F39325"/>
              </a:solidFill>
              <a:ln>
                <a:noFill/>
              </a:ln>
              <a:effectLst/>
            </c:spPr>
            <c:extLst>
              <c:ext xmlns:c16="http://schemas.microsoft.com/office/drawing/2014/chart" uri="{C3380CC4-5D6E-409C-BE32-E72D297353CC}">
                <c16:uniqueId val="{0000000D-CB7F-4E6B-B94D-33D1143256E2}"/>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OUTPUT!$C$107:$F$107</c:f>
              <c:strCache>
                <c:ptCount val="4"/>
                <c:pt idx="0">
                  <c:v>Mindre städer/tätorter och landsbygdskommuner (8)</c:v>
                </c:pt>
                <c:pt idx="1">
                  <c:v>Större städer och kommuner nära större stad (3)</c:v>
                </c:pt>
                <c:pt idx="2">
                  <c:v>Storstäder och storstadsnära kommuner (0)</c:v>
                </c:pt>
                <c:pt idx="3">
                  <c:v>Riket - genomsnitt alla kommuner (245)</c:v>
                </c:pt>
              </c:strCache>
            </c:strRef>
          </c:cat>
          <c:val>
            <c:numRef>
              <c:f>OUTPUT!$C$110:$F$110</c:f>
              <c:numCache>
                <c:formatCode>0%</c:formatCode>
                <c:ptCount val="4"/>
                <c:pt idx="0">
                  <c:v>0.22558922558922559</c:v>
                </c:pt>
                <c:pt idx="1">
                  <c:v>4.1666666666666664E-2</c:v>
                </c:pt>
                <c:pt idx="2">
                  <c:v>0</c:v>
                </c:pt>
                <c:pt idx="3">
                  <c:v>0.23</c:v>
                </c:pt>
              </c:numCache>
            </c:numRef>
          </c:val>
          <c:extLst>
            <c:ext xmlns:c16="http://schemas.microsoft.com/office/drawing/2014/chart" uri="{C3380CC4-5D6E-409C-BE32-E72D297353CC}">
              <c16:uniqueId val="{0000000E-CB7F-4E6B-B94D-33D1143256E2}"/>
            </c:ext>
          </c:extLst>
        </c:ser>
        <c:ser>
          <c:idx val="3"/>
          <c:order val="3"/>
          <c:tx>
            <c:strRef>
              <c:f>OUTPUT!$B$111</c:f>
              <c:strCache>
                <c:ptCount val="1"/>
                <c:pt idx="0">
                  <c:v>Vet ej om insats ges i kommunal/enskild regi</c:v>
                </c:pt>
              </c:strCache>
            </c:strRef>
          </c:tx>
          <c:spPr>
            <a:solidFill>
              <a:srgbClr val="D7D1CA"/>
            </a:solidFill>
            <a:ln>
              <a:noFill/>
            </a:ln>
            <a:effectLst/>
          </c:spPr>
          <c:invertIfNegative val="0"/>
          <c:dLbls>
            <c:dLbl>
              <c:idx val="4"/>
              <c:layout>
                <c:manualLayout>
                  <c:x val="-2.2117372717349992E-3"/>
                  <c:y val="3.628378564700520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B7F-4E6B-B94D-33D1143256E2}"/>
                </c:ext>
              </c:extLst>
            </c:dLbl>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OUTPUT!$C$107:$F$107</c:f>
              <c:strCache>
                <c:ptCount val="4"/>
                <c:pt idx="0">
                  <c:v>Mindre städer/tätorter och landsbygdskommuner (8)</c:v>
                </c:pt>
                <c:pt idx="1">
                  <c:v>Större städer och kommuner nära större stad (3)</c:v>
                </c:pt>
                <c:pt idx="2">
                  <c:v>Storstäder och storstadsnära kommuner (0)</c:v>
                </c:pt>
                <c:pt idx="3">
                  <c:v>Riket - genomsnitt alla kommuner (245)</c:v>
                </c:pt>
              </c:strCache>
            </c:strRef>
          </c:cat>
          <c:val>
            <c:numRef>
              <c:f>OUTPUT!$C$111:$F$111</c:f>
              <c:numCache>
                <c:formatCode>0%</c:formatCode>
                <c:ptCount val="4"/>
                <c:pt idx="0">
                  <c:v>1.3468013468013467E-2</c:v>
                </c:pt>
                <c:pt idx="1">
                  <c:v>8.3333333333333332E-3</c:v>
                </c:pt>
                <c:pt idx="2">
                  <c:v>0</c:v>
                </c:pt>
                <c:pt idx="3">
                  <c:v>0.04</c:v>
                </c:pt>
              </c:numCache>
            </c:numRef>
          </c:val>
          <c:extLst>
            <c:ext xmlns:c16="http://schemas.microsoft.com/office/drawing/2014/chart" uri="{C3380CC4-5D6E-409C-BE32-E72D297353CC}">
              <c16:uniqueId val="{00000010-CB7F-4E6B-B94D-33D1143256E2}"/>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38641231"/>
        <c:crosses val="autoZero"/>
        <c:crossBetween val="between"/>
      </c:valAx>
      <c:spPr>
        <a:noFill/>
        <a:ln>
          <a:noFill/>
        </a:ln>
        <a:effectLst/>
      </c:spPr>
    </c:plotArea>
    <c:legend>
      <c:legendPos val="b"/>
      <c:layout>
        <c:manualLayout>
          <c:xMode val="edge"/>
          <c:yMode val="edge"/>
          <c:x val="1.6107611548556416E-2"/>
          <c:y val="0.90536155713754218"/>
          <c:w val="0.98032571822570336"/>
          <c:h val="9.1267744231162254E-2"/>
        </c:manualLayout>
      </c:layout>
      <c:overlay val="0"/>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33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82467001102928E-2"/>
          <c:y val="0.11079704075935232"/>
          <c:w val="0.93969180275376241"/>
          <c:h val="0.7828378001116694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AB398"/>
              </a:solidFill>
              <a:ln>
                <a:noFill/>
              </a:ln>
              <a:effectLst/>
            </c:spPr>
            <c:extLst>
              <c:ext xmlns:c16="http://schemas.microsoft.com/office/drawing/2014/chart" uri="{C3380CC4-5D6E-409C-BE32-E72D297353CC}">
                <c16:uniqueId val="{00000001-41A5-46E7-8A2F-101202AB2BB0}"/>
              </c:ext>
            </c:extLst>
          </c:dPt>
          <c:dPt>
            <c:idx val="1"/>
            <c:invertIfNegative val="0"/>
            <c:bubble3D val="0"/>
            <c:spPr>
              <a:solidFill>
                <a:srgbClr val="FAD4A8"/>
              </a:solidFill>
              <a:ln>
                <a:noFill/>
              </a:ln>
              <a:effectLst/>
            </c:spPr>
            <c:extLst>
              <c:ext xmlns:c16="http://schemas.microsoft.com/office/drawing/2014/chart" uri="{C3380CC4-5D6E-409C-BE32-E72D297353CC}">
                <c16:uniqueId val="{00000003-41A5-46E7-8A2F-101202AB2BB0}"/>
              </c:ext>
            </c:extLst>
          </c:dPt>
          <c:dPt>
            <c:idx val="2"/>
            <c:invertIfNegative val="0"/>
            <c:bubble3D val="0"/>
            <c:spPr>
              <a:solidFill>
                <a:srgbClr val="FFE59D"/>
              </a:solidFill>
              <a:ln>
                <a:noFill/>
              </a:ln>
              <a:effectLst/>
            </c:spPr>
            <c:extLst>
              <c:ext xmlns:c16="http://schemas.microsoft.com/office/drawing/2014/chart" uri="{C3380CC4-5D6E-409C-BE32-E72D297353CC}">
                <c16:uniqueId val="{00000005-41A5-46E7-8A2F-101202AB2BB0}"/>
              </c:ext>
            </c:extLst>
          </c:dPt>
          <c:dPt>
            <c:idx val="3"/>
            <c:invertIfNegative val="0"/>
            <c:bubble3D val="0"/>
            <c:spPr>
              <a:solidFill>
                <a:srgbClr val="D7D1CA"/>
              </a:solidFill>
              <a:ln>
                <a:noFill/>
              </a:ln>
              <a:effectLst/>
            </c:spPr>
            <c:extLst>
              <c:ext xmlns:c16="http://schemas.microsoft.com/office/drawing/2014/chart" uri="{C3380CC4-5D6E-409C-BE32-E72D297353CC}">
                <c16:uniqueId val="{00000007-41A5-46E7-8A2F-101202AB2BB0}"/>
              </c:ext>
            </c:extLst>
          </c:dPt>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OUTPUT!$B$114:$E$114</c:f>
              <c:strCache>
                <c:ptCount val="4"/>
                <c:pt idx="0">
                  <c:v>Enbart med</c:v>
                </c:pt>
                <c:pt idx="1">
                  <c:v>Både med/utan</c:v>
                </c:pt>
                <c:pt idx="2">
                  <c:v>Enbart utan</c:v>
                </c:pt>
                <c:pt idx="3">
                  <c:v>Vet ej</c:v>
                </c:pt>
              </c:strCache>
            </c:strRef>
          </c:cat>
          <c:val>
            <c:numRef>
              <c:f>OUTPUT!$B$115:$E$115</c:f>
              <c:numCache>
                <c:formatCode>0%</c:formatCode>
                <c:ptCount val="4"/>
                <c:pt idx="0">
                  <c:v>0.41805225653206651</c:v>
                </c:pt>
                <c:pt idx="1">
                  <c:v>8.076009501187649E-2</c:v>
                </c:pt>
                <c:pt idx="2">
                  <c:v>0.48693586698337293</c:v>
                </c:pt>
                <c:pt idx="3">
                  <c:v>1.4251781472684086E-2</c:v>
                </c:pt>
              </c:numCache>
            </c:numRef>
          </c:val>
          <c:extLst>
            <c:ext xmlns:c16="http://schemas.microsoft.com/office/drawing/2014/chart" uri="{C3380CC4-5D6E-409C-BE32-E72D297353CC}">
              <c16:uniqueId val="{00000008-41A5-46E7-8A2F-101202AB2BB0}"/>
            </c:ext>
          </c:extLst>
        </c:ser>
        <c:dLbls>
          <c:showLegendKey val="0"/>
          <c:showVal val="0"/>
          <c:showCatName val="0"/>
          <c:showSerName val="0"/>
          <c:showPercent val="0"/>
          <c:showBubbleSize val="0"/>
        </c:dLbls>
        <c:gapWidth val="31"/>
        <c:overlap val="-27"/>
        <c:axId val="73894895"/>
        <c:axId val="73896559"/>
      </c:barChart>
      <c:catAx>
        <c:axId val="73894895"/>
        <c:scaling>
          <c:orientation val="minMax"/>
        </c:scaling>
        <c:delete val="1"/>
        <c:axPos val="b"/>
        <c:numFmt formatCode="General" sourceLinked="1"/>
        <c:majorTickMark val="none"/>
        <c:minorTickMark val="none"/>
        <c:tickLblPos val="nextTo"/>
        <c:crossAx val="73896559"/>
        <c:crosses val="autoZero"/>
        <c:auto val="1"/>
        <c:lblAlgn val="ctr"/>
        <c:lblOffset val="100"/>
        <c:noMultiLvlLbl val="0"/>
      </c:catAx>
      <c:valAx>
        <c:axId val="73896559"/>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7389489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OUTPUT!$B$132</c:f>
              <c:strCache>
                <c:ptCount val="1"/>
                <c:pt idx="0">
                  <c:v>1-20 individer</c:v>
                </c:pt>
              </c:strCache>
            </c:strRef>
          </c:tx>
          <c:spPr>
            <a:solidFill>
              <a:srgbClr val="F88C6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OUTPUT!$C$132:$E$132</c:f>
              <c:numCache>
                <c:formatCode>0%</c:formatCode>
                <c:ptCount val="3"/>
                <c:pt idx="0">
                  <c:v>9.0909090909090912E-2</c:v>
                </c:pt>
                <c:pt idx="1">
                  <c:v>8.8235294117647065E-2</c:v>
                </c:pt>
                <c:pt idx="2">
                  <c:v>0.10731707317073171</c:v>
                </c:pt>
              </c:numCache>
            </c:numRef>
          </c:val>
          <c:extLst>
            <c:ext xmlns:c16="http://schemas.microsoft.com/office/drawing/2014/chart" uri="{C3380CC4-5D6E-409C-BE32-E72D297353CC}">
              <c16:uniqueId val="{00000000-9E14-4444-BB68-946933778025}"/>
            </c:ext>
          </c:extLst>
        </c:ser>
        <c:ser>
          <c:idx val="1"/>
          <c:order val="1"/>
          <c:tx>
            <c:strRef>
              <c:f>OUTPUT!$B$133</c:f>
              <c:strCache>
                <c:ptCount val="1"/>
                <c:pt idx="0">
                  <c:v>21-100 individer</c:v>
                </c:pt>
              </c:strCache>
            </c:strRef>
          </c:tx>
          <c:spPr>
            <a:solidFill>
              <a:srgbClr val="F8BE7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OUTPUT!$C$133:$E$133</c:f>
              <c:numCache>
                <c:formatCode>0%</c:formatCode>
                <c:ptCount val="3"/>
                <c:pt idx="0">
                  <c:v>0.27272727272727271</c:v>
                </c:pt>
                <c:pt idx="1">
                  <c:v>0.3235294117647059</c:v>
                </c:pt>
                <c:pt idx="2">
                  <c:v>0.28780487804878047</c:v>
                </c:pt>
              </c:numCache>
            </c:numRef>
          </c:val>
          <c:extLst>
            <c:ext xmlns:c16="http://schemas.microsoft.com/office/drawing/2014/chart" uri="{C3380CC4-5D6E-409C-BE32-E72D297353CC}">
              <c16:uniqueId val="{00000001-9E14-4444-BB68-946933778025}"/>
            </c:ext>
          </c:extLst>
        </c:ser>
        <c:ser>
          <c:idx val="2"/>
          <c:order val="2"/>
          <c:tx>
            <c:strRef>
              <c:f>OUTPUT!$B$134</c:f>
              <c:strCache>
                <c:ptCount val="1"/>
                <c:pt idx="0">
                  <c:v>101-500 individer</c:v>
                </c:pt>
              </c:strCache>
            </c:strRef>
          </c:tx>
          <c:spPr>
            <a:solidFill>
              <a:srgbClr val="FFD86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OUTPUT!$C$134:$E$134</c:f>
              <c:numCache>
                <c:formatCode>0%</c:formatCode>
                <c:ptCount val="3"/>
                <c:pt idx="0">
                  <c:v>0.21590909090909091</c:v>
                </c:pt>
                <c:pt idx="1">
                  <c:v>0.14705882352941177</c:v>
                </c:pt>
                <c:pt idx="2">
                  <c:v>0.17073170731707318</c:v>
                </c:pt>
              </c:numCache>
            </c:numRef>
          </c:val>
          <c:extLst>
            <c:ext xmlns:c16="http://schemas.microsoft.com/office/drawing/2014/chart" uri="{C3380CC4-5D6E-409C-BE32-E72D297353CC}">
              <c16:uniqueId val="{00000002-9E14-4444-BB68-946933778025}"/>
            </c:ext>
          </c:extLst>
        </c:ser>
        <c:ser>
          <c:idx val="3"/>
          <c:order val="3"/>
          <c:tx>
            <c:strRef>
              <c:f>OUTPUT!$B$135</c:f>
              <c:strCache>
                <c:ptCount val="1"/>
                <c:pt idx="0">
                  <c:v>&gt;500 individer</c:v>
                </c:pt>
              </c:strCache>
            </c:strRef>
          </c:tx>
          <c:spPr>
            <a:solidFill>
              <a:srgbClr val="FFE59D"/>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OUTPUT!$C$135:$E$135</c:f>
              <c:numCache>
                <c:formatCode>0%</c:formatCode>
                <c:ptCount val="3"/>
                <c:pt idx="0">
                  <c:v>0.25</c:v>
                </c:pt>
                <c:pt idx="1">
                  <c:v>5.8823529411764705E-2</c:v>
                </c:pt>
                <c:pt idx="2">
                  <c:v>2.9268292682926831E-2</c:v>
                </c:pt>
              </c:numCache>
            </c:numRef>
          </c:val>
          <c:extLst>
            <c:ext xmlns:c16="http://schemas.microsoft.com/office/drawing/2014/chart" uri="{C3380CC4-5D6E-409C-BE32-E72D297353CC}">
              <c16:uniqueId val="{00000003-9E14-4444-BB68-946933778025}"/>
            </c:ext>
          </c:extLst>
        </c:ser>
        <c:ser>
          <c:idx val="4"/>
          <c:order val="4"/>
          <c:tx>
            <c:strRef>
              <c:f>OUTPUT!$B$136</c:f>
              <c:strCache>
                <c:ptCount val="1"/>
                <c:pt idx="0">
                  <c:v>Vet ej antal/uppgift saknas om antal individer</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OUTPUT!$C$136:$E$136</c:f>
              <c:numCache>
                <c:formatCode>0%</c:formatCode>
                <c:ptCount val="3"/>
                <c:pt idx="0">
                  <c:v>0.17045454545454544</c:v>
                </c:pt>
                <c:pt idx="1">
                  <c:v>0.38235294117647056</c:v>
                </c:pt>
                <c:pt idx="2">
                  <c:v>0.40487804878048783</c:v>
                </c:pt>
              </c:numCache>
            </c:numRef>
          </c:val>
          <c:extLst>
            <c:ext xmlns:c16="http://schemas.microsoft.com/office/drawing/2014/chart" uri="{C3380CC4-5D6E-409C-BE32-E72D297353CC}">
              <c16:uniqueId val="{00000004-9E14-4444-BB68-946933778025}"/>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1231"/>
        <c:crosses val="autoZero"/>
        <c:crossBetween val="between"/>
      </c:valAx>
      <c:spPr>
        <a:noFill/>
        <a:ln>
          <a:noFill/>
        </a:ln>
        <a:effectLst/>
      </c:spPr>
    </c:plotArea>
    <c:legend>
      <c:legendPos val="b"/>
      <c:layout>
        <c:manualLayout>
          <c:xMode val="edge"/>
          <c:yMode val="edge"/>
          <c:x val="1.6107611548556416E-2"/>
          <c:y val="0.90536155713754218"/>
          <c:w val="0.95111789151356096"/>
          <c:h val="6.6860460841420166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[Analys_Äldre_FB.xlsx]Pivot - bistånd!PivotTable36</c:name>
    <c:fmtId val="11"/>
  </c:pivotSource>
  <c:chart>
    <c:autoTitleDeleted val="0"/>
    <c:pivotFmts>
      <c:pivotFmt>
        <c:idx val="0"/>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pivotFmt>
      <c:pivotFmt>
        <c:idx val="5"/>
        <c:spPr>
          <a:solidFill>
            <a:schemeClr val="accent2"/>
          </a:solidFill>
          <a:ln>
            <a:noFill/>
          </a:ln>
          <a:effectLst/>
        </c:spPr>
      </c:pivotFmt>
      <c:pivotFmt>
        <c:idx val="6"/>
        <c:spPr>
          <a:solidFill>
            <a:schemeClr val="accent3"/>
          </a:solidFill>
          <a:ln>
            <a:noFill/>
          </a:ln>
          <a:effectLst/>
        </c:spPr>
      </c:pivotFmt>
      <c:pivotFmt>
        <c:idx val="7"/>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pivotFmt>
      <c:pivotFmt>
        <c:idx val="9"/>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2"/>
          </a:solidFill>
          <a:ln>
            <a:noFill/>
          </a:ln>
          <a:effectLst/>
        </c:spPr>
      </c:pivotFmt>
      <c:pivotFmt>
        <c:idx val="11"/>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3"/>
          </a:solidFill>
          <a:ln>
            <a:noFill/>
          </a:ln>
          <a:effectLst/>
        </c:spPr>
      </c:pivotFmt>
      <c:pivotFmt>
        <c:idx val="13"/>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pivotFmt>
      <c:pivotFmt>
        <c:idx val="16"/>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2"/>
          </a:solidFill>
          <a:ln>
            <a:noFill/>
          </a:ln>
          <a:effectLst/>
        </c:spPr>
      </c:pivotFmt>
      <c:pivotFmt>
        <c:idx val="18"/>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3"/>
          </a:solidFill>
          <a:ln>
            <a:noFill/>
          </a:ln>
          <a:effectLst/>
        </c:spPr>
      </c:pivotFmt>
      <c:pivotFmt>
        <c:idx val="20"/>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pivotFmt>
      <c:pivotFmt>
        <c:idx val="23"/>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2"/>
          </a:solidFill>
          <a:ln>
            <a:noFill/>
          </a:ln>
          <a:effectLst/>
        </c:spPr>
      </c:pivotFmt>
      <c:pivotFmt>
        <c:idx val="25"/>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3"/>
          </a:solidFill>
          <a:ln>
            <a:noFill/>
          </a:ln>
          <a:effectLst/>
        </c:spPr>
      </c:pivotFmt>
      <c:pivotFmt>
        <c:idx val="27"/>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pivotFmt>
      <c:pivotFmt>
        <c:idx val="30"/>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2"/>
          </a:solidFill>
          <a:ln>
            <a:noFill/>
          </a:ln>
          <a:effectLst/>
        </c:spPr>
      </c:pivotFmt>
      <c:pivotFmt>
        <c:idx val="32"/>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3"/>
          </a:solidFill>
          <a:ln>
            <a:noFill/>
          </a:ln>
          <a:effectLst/>
        </c:spPr>
      </c:pivotFmt>
      <c:pivotFmt>
        <c:idx val="34"/>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percentStacked"/>
        <c:varyColors val="0"/>
        <c:ser>
          <c:idx val="0"/>
          <c:order val="0"/>
          <c:tx>
            <c:strRef>
              <c:f>'Pivot - bistånd'!$U$3</c:f>
              <c:strCache>
                <c:ptCount val="1"/>
                <c:pt idx="0">
                  <c:v>Enbart med biståndsbeslut </c:v>
                </c:pt>
              </c:strCache>
            </c:strRef>
          </c:tx>
          <c:spPr>
            <a:solidFill>
              <a:schemeClr val="accent1">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1-A0B8-4108-8763-91E38AF7D808}"/>
              </c:ext>
            </c:extLst>
          </c:dPt>
          <c:dPt>
            <c:idx val="5"/>
            <c:invertIfNegative val="0"/>
            <c:bubble3D val="0"/>
            <c:extLst>
              <c:ext xmlns:c16="http://schemas.microsoft.com/office/drawing/2014/chart" uri="{C3380CC4-5D6E-409C-BE32-E72D297353CC}">
                <c16:uniqueId val="{0000000A-1360-42C5-B8CC-D6768339D159}"/>
              </c:ext>
            </c:extLst>
          </c:dPt>
          <c:dPt>
            <c:idx val="6"/>
            <c:invertIfNegative val="0"/>
            <c:bubble3D val="0"/>
            <c:extLst>
              <c:ext xmlns:c16="http://schemas.microsoft.com/office/drawing/2014/chart" uri="{C3380CC4-5D6E-409C-BE32-E72D297353CC}">
                <c16:uniqueId val="{00000008-07EA-4596-A3DD-F3E0C20E6022}"/>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12-6769-4663-89EA-DA4721FF5CE7}"/>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bistånd'!$T$4:$T$15</c:f>
              <c:strCache>
                <c:ptCount val="11"/>
                <c:pt idx="0">
                  <c:v>Säters kommun</c:v>
                </c:pt>
                <c:pt idx="1">
                  <c:v>Orsa kommun</c:v>
                </c:pt>
                <c:pt idx="2">
                  <c:v>Mora kommun</c:v>
                </c:pt>
                <c:pt idx="3">
                  <c:v>Ludvika kommun</c:v>
                </c:pt>
                <c:pt idx="4">
                  <c:v>Hedemora kommun</c:v>
                </c:pt>
                <c:pt idx="5">
                  <c:v>Gagnefs kommun</c:v>
                </c:pt>
                <c:pt idx="6">
                  <c:v>Falu kommun</c:v>
                </c:pt>
                <c:pt idx="7">
                  <c:v>Borlänge kommun</c:v>
                </c:pt>
                <c:pt idx="8">
                  <c:v>Avesta kommun</c:v>
                </c:pt>
                <c:pt idx="9">
                  <c:v>Älvdalens kommun</c:v>
                </c:pt>
                <c:pt idx="10">
                  <c:v> Riket - genomsnitt alla kommuner</c:v>
                </c:pt>
              </c:strCache>
            </c:strRef>
          </c:cat>
          <c:val>
            <c:numRef>
              <c:f>'Pivot - bistånd'!$U$4:$U$15</c:f>
              <c:numCache>
                <c:formatCode>0%</c:formatCode>
                <c:ptCount val="11"/>
                <c:pt idx="0">
                  <c:v>0.40425531914893614</c:v>
                </c:pt>
                <c:pt idx="1">
                  <c:v>0.4</c:v>
                </c:pt>
                <c:pt idx="2">
                  <c:v>0.40384615384615385</c:v>
                </c:pt>
                <c:pt idx="3">
                  <c:v>0.62857142857142856</c:v>
                </c:pt>
                <c:pt idx="4">
                  <c:v>0.48484848484848486</c:v>
                </c:pt>
                <c:pt idx="5">
                  <c:v>0.5</c:v>
                </c:pt>
                <c:pt idx="6">
                  <c:v>0.36206896551724138</c:v>
                </c:pt>
                <c:pt idx="7">
                  <c:v>0.42553191489361702</c:v>
                </c:pt>
                <c:pt idx="8">
                  <c:v>0.2978723404255319</c:v>
                </c:pt>
                <c:pt idx="9">
                  <c:v>0.3888888888888889</c:v>
                </c:pt>
                <c:pt idx="10">
                  <c:v>0.43433951276327282</c:v>
                </c:pt>
              </c:numCache>
            </c:numRef>
          </c:val>
          <c:extLst>
            <c:ext xmlns:c16="http://schemas.microsoft.com/office/drawing/2014/chart" uri="{C3380CC4-5D6E-409C-BE32-E72D297353CC}">
              <c16:uniqueId val="{00000002-A0B8-4108-8763-91E38AF7D808}"/>
            </c:ext>
          </c:extLst>
        </c:ser>
        <c:ser>
          <c:idx val="1"/>
          <c:order val="1"/>
          <c:tx>
            <c:strRef>
              <c:f>'Pivot - bistånd'!$V$3</c:f>
              <c:strCache>
                <c:ptCount val="1"/>
                <c:pt idx="0">
                  <c:v>Enbart utan biståndsbeslut </c:v>
                </c:pt>
              </c:strCache>
            </c:strRef>
          </c:tx>
          <c:spPr>
            <a:solidFill>
              <a:schemeClr val="accent2">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4-A0B8-4108-8763-91E38AF7D808}"/>
              </c:ext>
            </c:extLst>
          </c:dPt>
          <c:dPt>
            <c:idx val="5"/>
            <c:invertIfNegative val="0"/>
            <c:bubble3D val="0"/>
            <c:extLst>
              <c:ext xmlns:c16="http://schemas.microsoft.com/office/drawing/2014/chart" uri="{C3380CC4-5D6E-409C-BE32-E72D297353CC}">
                <c16:uniqueId val="{0000000B-1360-42C5-B8CC-D6768339D159}"/>
              </c:ext>
            </c:extLst>
          </c:dPt>
          <c:dPt>
            <c:idx val="6"/>
            <c:invertIfNegative val="0"/>
            <c:bubble3D val="0"/>
            <c:extLst>
              <c:ext xmlns:c16="http://schemas.microsoft.com/office/drawing/2014/chart" uri="{C3380CC4-5D6E-409C-BE32-E72D297353CC}">
                <c16:uniqueId val="{00000009-07EA-4596-A3DD-F3E0C20E6022}"/>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11-6769-4663-89EA-DA4721FF5CE7}"/>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bistånd'!$T$4:$T$15</c:f>
              <c:strCache>
                <c:ptCount val="11"/>
                <c:pt idx="0">
                  <c:v>Säters kommun</c:v>
                </c:pt>
                <c:pt idx="1">
                  <c:v>Orsa kommun</c:v>
                </c:pt>
                <c:pt idx="2">
                  <c:v>Mora kommun</c:v>
                </c:pt>
                <c:pt idx="3">
                  <c:v>Ludvika kommun</c:v>
                </c:pt>
                <c:pt idx="4">
                  <c:v>Hedemora kommun</c:v>
                </c:pt>
                <c:pt idx="5">
                  <c:v>Gagnefs kommun</c:v>
                </c:pt>
                <c:pt idx="6">
                  <c:v>Falu kommun</c:v>
                </c:pt>
                <c:pt idx="7">
                  <c:v>Borlänge kommun</c:v>
                </c:pt>
                <c:pt idx="8">
                  <c:v>Avesta kommun</c:v>
                </c:pt>
                <c:pt idx="9">
                  <c:v>Älvdalens kommun</c:v>
                </c:pt>
                <c:pt idx="10">
                  <c:v> Riket - genomsnitt alla kommuner</c:v>
                </c:pt>
              </c:strCache>
            </c:strRef>
          </c:cat>
          <c:val>
            <c:numRef>
              <c:f>'Pivot - bistånd'!$V$4:$V$15</c:f>
              <c:numCache>
                <c:formatCode>0%</c:formatCode>
                <c:ptCount val="11"/>
                <c:pt idx="0">
                  <c:v>0.40425531914893614</c:v>
                </c:pt>
                <c:pt idx="1">
                  <c:v>0.52500000000000002</c:v>
                </c:pt>
                <c:pt idx="2">
                  <c:v>0.57692307692307687</c:v>
                </c:pt>
                <c:pt idx="3">
                  <c:v>0.37142857142857144</c:v>
                </c:pt>
                <c:pt idx="4">
                  <c:v>0.51515151515151514</c:v>
                </c:pt>
                <c:pt idx="5">
                  <c:v>0.5</c:v>
                </c:pt>
                <c:pt idx="6">
                  <c:v>0.58620689655172409</c:v>
                </c:pt>
                <c:pt idx="7">
                  <c:v>0.48936170212765956</c:v>
                </c:pt>
                <c:pt idx="8">
                  <c:v>0.31914893617021278</c:v>
                </c:pt>
                <c:pt idx="9">
                  <c:v>0.55555555555555558</c:v>
                </c:pt>
                <c:pt idx="10">
                  <c:v>0.46811608269436089</c:v>
                </c:pt>
              </c:numCache>
            </c:numRef>
          </c:val>
          <c:extLst>
            <c:ext xmlns:c16="http://schemas.microsoft.com/office/drawing/2014/chart" uri="{C3380CC4-5D6E-409C-BE32-E72D297353CC}">
              <c16:uniqueId val="{00000005-A0B8-4108-8763-91E38AF7D808}"/>
            </c:ext>
          </c:extLst>
        </c:ser>
        <c:ser>
          <c:idx val="2"/>
          <c:order val="2"/>
          <c:tx>
            <c:strRef>
              <c:f>'Pivot - bistånd'!$W$3</c:f>
              <c:strCache>
                <c:ptCount val="1"/>
                <c:pt idx="0">
                  <c:v>Både med och utan biståndsbeslut </c:v>
                </c:pt>
              </c:strCache>
            </c:strRef>
          </c:tx>
          <c:spPr>
            <a:solidFill>
              <a:schemeClr val="accent3">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7-A0B8-4108-8763-91E38AF7D808}"/>
              </c:ext>
            </c:extLst>
          </c:dPt>
          <c:dPt>
            <c:idx val="5"/>
            <c:invertIfNegative val="0"/>
            <c:bubble3D val="0"/>
            <c:extLst>
              <c:ext xmlns:c16="http://schemas.microsoft.com/office/drawing/2014/chart" uri="{C3380CC4-5D6E-409C-BE32-E72D297353CC}">
                <c16:uniqueId val="{0000000C-1360-42C5-B8CC-D6768339D159}"/>
              </c:ext>
            </c:extLst>
          </c:dPt>
          <c:dPt>
            <c:idx val="6"/>
            <c:invertIfNegative val="0"/>
            <c:bubble3D val="0"/>
            <c:extLst>
              <c:ext xmlns:c16="http://schemas.microsoft.com/office/drawing/2014/chart" uri="{C3380CC4-5D6E-409C-BE32-E72D297353CC}">
                <c16:uniqueId val="{0000000A-07EA-4596-A3DD-F3E0C20E6022}"/>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10-6769-4663-89EA-DA4721FF5CE7}"/>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bistånd'!$T$4:$T$15</c:f>
              <c:strCache>
                <c:ptCount val="11"/>
                <c:pt idx="0">
                  <c:v>Säters kommun</c:v>
                </c:pt>
                <c:pt idx="1">
                  <c:v>Orsa kommun</c:v>
                </c:pt>
                <c:pt idx="2">
                  <c:v>Mora kommun</c:v>
                </c:pt>
                <c:pt idx="3">
                  <c:v>Ludvika kommun</c:v>
                </c:pt>
                <c:pt idx="4">
                  <c:v>Hedemora kommun</c:v>
                </c:pt>
                <c:pt idx="5">
                  <c:v>Gagnefs kommun</c:v>
                </c:pt>
                <c:pt idx="6">
                  <c:v>Falu kommun</c:v>
                </c:pt>
                <c:pt idx="7">
                  <c:v>Borlänge kommun</c:v>
                </c:pt>
                <c:pt idx="8">
                  <c:v>Avesta kommun</c:v>
                </c:pt>
                <c:pt idx="9">
                  <c:v>Älvdalens kommun</c:v>
                </c:pt>
                <c:pt idx="10">
                  <c:v> Riket - genomsnitt alla kommuner</c:v>
                </c:pt>
              </c:strCache>
            </c:strRef>
          </c:cat>
          <c:val>
            <c:numRef>
              <c:f>'Pivot - bistånd'!$W$4:$W$15</c:f>
              <c:numCache>
                <c:formatCode>0%</c:formatCode>
                <c:ptCount val="11"/>
                <c:pt idx="0">
                  <c:v>0.19148936170212766</c:v>
                </c:pt>
                <c:pt idx="1">
                  <c:v>0.05</c:v>
                </c:pt>
                <c:pt idx="2">
                  <c:v>1.9230769230769232E-2</c:v>
                </c:pt>
                <c:pt idx="3">
                  <c:v>0</c:v>
                </c:pt>
                <c:pt idx="4">
                  <c:v>0</c:v>
                </c:pt>
                <c:pt idx="5">
                  <c:v>0</c:v>
                </c:pt>
                <c:pt idx="6">
                  <c:v>5.1724137931034482E-2</c:v>
                </c:pt>
                <c:pt idx="7">
                  <c:v>4.2553191489361701E-2</c:v>
                </c:pt>
                <c:pt idx="8">
                  <c:v>0.36170212765957449</c:v>
                </c:pt>
                <c:pt idx="9">
                  <c:v>0</c:v>
                </c:pt>
                <c:pt idx="10">
                  <c:v>6.6291371445210134E-2</c:v>
                </c:pt>
              </c:numCache>
            </c:numRef>
          </c:val>
          <c:extLst>
            <c:ext xmlns:c16="http://schemas.microsoft.com/office/drawing/2014/chart" uri="{C3380CC4-5D6E-409C-BE32-E72D297353CC}">
              <c16:uniqueId val="{00000008-A0B8-4108-8763-91E38AF7D808}"/>
            </c:ext>
          </c:extLst>
        </c:ser>
        <c:ser>
          <c:idx val="3"/>
          <c:order val="3"/>
          <c:tx>
            <c:strRef>
              <c:f>'Pivot - bistånd'!$X$3</c:f>
              <c:strCache>
                <c:ptCount val="1"/>
                <c:pt idx="0">
                  <c:v>Vet ej om insats ges med/utan biståndsbeslut </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bistånd'!$T$4:$T$15</c:f>
              <c:strCache>
                <c:ptCount val="11"/>
                <c:pt idx="0">
                  <c:v>Säters kommun</c:v>
                </c:pt>
                <c:pt idx="1">
                  <c:v>Orsa kommun</c:v>
                </c:pt>
                <c:pt idx="2">
                  <c:v>Mora kommun</c:v>
                </c:pt>
                <c:pt idx="3">
                  <c:v>Ludvika kommun</c:v>
                </c:pt>
                <c:pt idx="4">
                  <c:v>Hedemora kommun</c:v>
                </c:pt>
                <c:pt idx="5">
                  <c:v>Gagnefs kommun</c:v>
                </c:pt>
                <c:pt idx="6">
                  <c:v>Falu kommun</c:v>
                </c:pt>
                <c:pt idx="7">
                  <c:v>Borlänge kommun</c:v>
                </c:pt>
                <c:pt idx="8">
                  <c:v>Avesta kommun</c:v>
                </c:pt>
                <c:pt idx="9">
                  <c:v>Älvdalens kommun</c:v>
                </c:pt>
                <c:pt idx="10">
                  <c:v> Riket - genomsnitt alla kommuner</c:v>
                </c:pt>
              </c:strCache>
            </c:strRef>
          </c:cat>
          <c:val>
            <c:numRef>
              <c:f>'Pivot - bistånd'!$X$4:$X$15</c:f>
              <c:numCache>
                <c:formatCode>0%</c:formatCode>
                <c:ptCount val="11"/>
                <c:pt idx="0">
                  <c:v>0</c:v>
                </c:pt>
                <c:pt idx="1">
                  <c:v>2.5000000000000001E-2</c:v>
                </c:pt>
                <c:pt idx="2">
                  <c:v>0</c:v>
                </c:pt>
                <c:pt idx="3">
                  <c:v>0</c:v>
                </c:pt>
                <c:pt idx="4">
                  <c:v>0</c:v>
                </c:pt>
                <c:pt idx="5">
                  <c:v>0</c:v>
                </c:pt>
                <c:pt idx="6">
                  <c:v>0</c:v>
                </c:pt>
                <c:pt idx="7">
                  <c:v>4.2553191489361701E-2</c:v>
                </c:pt>
                <c:pt idx="8">
                  <c:v>2.1276595744680851E-2</c:v>
                </c:pt>
                <c:pt idx="9">
                  <c:v>5.5555555555555552E-2</c:v>
                </c:pt>
                <c:pt idx="10">
                  <c:v>3.1253033097156172E-2</c:v>
                </c:pt>
              </c:numCache>
            </c:numRef>
          </c:val>
          <c:extLst>
            <c:ext xmlns:c16="http://schemas.microsoft.com/office/drawing/2014/chart" uri="{C3380CC4-5D6E-409C-BE32-E72D297353CC}">
              <c16:uniqueId val="{00000009-A0B8-4108-8763-91E38AF7D808}"/>
            </c:ext>
          </c:extLst>
        </c:ser>
        <c:ser>
          <c:idx val="4"/>
          <c:order val="4"/>
          <c:tx>
            <c:strRef>
              <c:f>'Pivot - bistånd'!$Y$3</c:f>
              <c:strCache>
                <c:ptCount val="1"/>
                <c:pt idx="0">
                  <c:v>Sum of Totalt - bistånd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bistånd'!$T$4:$T$15</c:f>
              <c:strCache>
                <c:ptCount val="11"/>
                <c:pt idx="0">
                  <c:v>Säters kommun</c:v>
                </c:pt>
                <c:pt idx="1">
                  <c:v>Orsa kommun</c:v>
                </c:pt>
                <c:pt idx="2">
                  <c:v>Mora kommun</c:v>
                </c:pt>
                <c:pt idx="3">
                  <c:v>Ludvika kommun</c:v>
                </c:pt>
                <c:pt idx="4">
                  <c:v>Hedemora kommun</c:v>
                </c:pt>
                <c:pt idx="5">
                  <c:v>Gagnefs kommun</c:v>
                </c:pt>
                <c:pt idx="6">
                  <c:v>Falu kommun</c:v>
                </c:pt>
                <c:pt idx="7">
                  <c:v>Borlänge kommun</c:v>
                </c:pt>
                <c:pt idx="8">
                  <c:v>Avesta kommun</c:v>
                </c:pt>
                <c:pt idx="9">
                  <c:v>Älvdalens kommun</c:v>
                </c:pt>
                <c:pt idx="10">
                  <c:v> Riket - genomsnitt alla kommuner</c:v>
                </c:pt>
              </c:strCache>
            </c:strRef>
          </c:cat>
          <c:val>
            <c:numRef>
              <c:f>'Pivot - bistånd'!$Y$4:$Y$15</c:f>
              <c:numCache>
                <c:formatCode>0%</c:formatCode>
                <c:ptCount val="11"/>
                <c:pt idx="0">
                  <c:v>1</c:v>
                </c:pt>
                <c:pt idx="1">
                  <c:v>1</c:v>
                </c:pt>
                <c:pt idx="2">
                  <c:v>1</c:v>
                </c:pt>
                <c:pt idx="3">
                  <c:v>1</c:v>
                </c:pt>
                <c:pt idx="4">
                  <c:v>1</c:v>
                </c:pt>
                <c:pt idx="5">
                  <c:v>1</c:v>
                </c:pt>
                <c:pt idx="6">
                  <c:v>1</c:v>
                </c:pt>
                <c:pt idx="7">
                  <c:v>0.99999999999999989</c:v>
                </c:pt>
                <c:pt idx="8">
                  <c:v>1</c:v>
                </c:pt>
                <c:pt idx="9">
                  <c:v>1</c:v>
                </c:pt>
                <c:pt idx="10">
                  <c:v>1</c:v>
                </c:pt>
              </c:numCache>
            </c:numRef>
          </c:val>
          <c:extLst>
            <c:ext xmlns:c16="http://schemas.microsoft.com/office/drawing/2014/chart" uri="{C3380CC4-5D6E-409C-BE32-E72D297353CC}">
              <c16:uniqueId val="{00000007-07EA-4596-A3DD-F3E0C20E6022}"/>
            </c:ext>
          </c:extLst>
        </c:ser>
        <c:dLbls>
          <c:dLblPos val="ctr"/>
          <c:showLegendKey val="0"/>
          <c:showVal val="1"/>
          <c:showCatName val="0"/>
          <c:showSerName val="0"/>
          <c:showPercent val="0"/>
          <c:showBubbleSize val="0"/>
        </c:dLbls>
        <c:gapWidth val="150"/>
        <c:overlap val="100"/>
        <c:axId val="1710702016"/>
        <c:axId val="1710702848"/>
      </c:barChart>
      <c:catAx>
        <c:axId val="17107020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710702848"/>
        <c:crosses val="autoZero"/>
        <c:auto val="1"/>
        <c:lblAlgn val="ctr"/>
        <c:lblOffset val="100"/>
        <c:noMultiLvlLbl val="0"/>
      </c:catAx>
      <c:valAx>
        <c:axId val="1710702848"/>
        <c:scaling>
          <c:orientation val="minMax"/>
          <c:max val="0.5"/>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71070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a:solidFill>
            <a:sysClr val="windowText" lastClr="000000"/>
          </a:solidFill>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OUTPUT!$B$144</c:f>
              <c:strCache>
                <c:ptCount val="1"/>
                <c:pt idx="0">
                  <c:v>Enbart med biståndsbeslut</c:v>
                </c:pt>
              </c:strCache>
            </c:strRef>
          </c:tx>
          <c:spPr>
            <a:solidFill>
              <a:srgbClr val="F88C64"/>
            </a:solidFill>
            <a:ln>
              <a:noFill/>
            </a:ln>
            <a:effectLst/>
          </c:spPr>
          <c:invertIfNegative val="0"/>
          <c:dPt>
            <c:idx val="3"/>
            <c:invertIfNegative val="0"/>
            <c:bubble3D val="0"/>
            <c:spPr>
              <a:solidFill>
                <a:srgbClr val="E6460A"/>
              </a:solidFill>
              <a:ln>
                <a:noFill/>
              </a:ln>
              <a:effectLst/>
            </c:spPr>
            <c:extLst>
              <c:ext xmlns:c16="http://schemas.microsoft.com/office/drawing/2014/chart" uri="{C3380CC4-5D6E-409C-BE32-E72D297353CC}">
                <c16:uniqueId val="{00000001-E038-42BB-A0EA-2EDFF2E44EE0}"/>
              </c:ext>
            </c:extLst>
          </c:dPt>
          <c:dPt>
            <c:idx val="4"/>
            <c:invertIfNegative val="0"/>
            <c:bubble3D val="0"/>
            <c:spPr>
              <a:solidFill>
                <a:srgbClr val="E6460A"/>
              </a:solidFill>
              <a:ln>
                <a:noFill/>
              </a:ln>
              <a:effectLst/>
            </c:spPr>
            <c:extLst>
              <c:ext xmlns:c16="http://schemas.microsoft.com/office/drawing/2014/chart" uri="{C3380CC4-5D6E-409C-BE32-E72D297353CC}">
                <c16:uniqueId val="{00000003-E038-42BB-A0EA-2EDFF2E44EE0}"/>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OUTPUT!$C$143:$F$143</c:f>
              <c:strCache>
                <c:ptCount val="4"/>
                <c:pt idx="0">
                  <c:v>Mindre städer/tätorter och landsbygdskommuner (8)</c:v>
                </c:pt>
                <c:pt idx="1">
                  <c:v>Större städer och kommuner nära större stad (3)</c:v>
                </c:pt>
                <c:pt idx="2">
                  <c:v>Storstäder och storstadsnära kommuner (0)</c:v>
                </c:pt>
                <c:pt idx="3">
                  <c:v>Riket - genomsnitt alla kommuner (245)</c:v>
                </c:pt>
              </c:strCache>
            </c:strRef>
          </c:cat>
          <c:val>
            <c:numRef>
              <c:f>OUTPUT!$C$144:$F$144</c:f>
              <c:numCache>
                <c:formatCode>0%</c:formatCode>
                <c:ptCount val="4"/>
                <c:pt idx="0">
                  <c:v>0.41196013289036543</c:v>
                </c:pt>
                <c:pt idx="1">
                  <c:v>0.43333333333333335</c:v>
                </c:pt>
                <c:pt idx="2">
                  <c:v>0</c:v>
                </c:pt>
                <c:pt idx="3">
                  <c:v>0.43</c:v>
                </c:pt>
              </c:numCache>
            </c:numRef>
          </c:val>
          <c:extLst>
            <c:ext xmlns:c16="http://schemas.microsoft.com/office/drawing/2014/chart" uri="{C3380CC4-5D6E-409C-BE32-E72D297353CC}">
              <c16:uniqueId val="{00000004-E038-42BB-A0EA-2EDFF2E44EE0}"/>
            </c:ext>
          </c:extLst>
        </c:ser>
        <c:ser>
          <c:idx val="1"/>
          <c:order val="1"/>
          <c:tx>
            <c:strRef>
              <c:f>OUTPUT!$B$145</c:f>
              <c:strCache>
                <c:ptCount val="1"/>
                <c:pt idx="0">
                  <c:v>Enbart utan biståndsbeslut</c:v>
                </c:pt>
              </c:strCache>
            </c:strRef>
          </c:tx>
          <c:spPr>
            <a:solidFill>
              <a:srgbClr val="FFD86C"/>
            </a:solidFill>
            <a:ln>
              <a:noFill/>
            </a:ln>
            <a:effectLst/>
          </c:spPr>
          <c:invertIfNegative val="0"/>
          <c:dPt>
            <c:idx val="3"/>
            <c:invertIfNegative val="0"/>
            <c:bubble3D val="0"/>
            <c:spPr>
              <a:solidFill>
                <a:srgbClr val="FFBE0A"/>
              </a:solidFill>
              <a:ln>
                <a:noFill/>
              </a:ln>
              <a:effectLst/>
            </c:spPr>
            <c:extLst>
              <c:ext xmlns:c16="http://schemas.microsoft.com/office/drawing/2014/chart" uri="{C3380CC4-5D6E-409C-BE32-E72D297353CC}">
                <c16:uniqueId val="{00000006-E038-42BB-A0EA-2EDFF2E44EE0}"/>
              </c:ext>
            </c:extLst>
          </c:dPt>
          <c:dPt>
            <c:idx val="4"/>
            <c:invertIfNegative val="0"/>
            <c:bubble3D val="0"/>
            <c:spPr>
              <a:solidFill>
                <a:srgbClr val="FFBE0A"/>
              </a:solidFill>
              <a:ln>
                <a:noFill/>
              </a:ln>
              <a:effectLst/>
            </c:spPr>
            <c:extLst>
              <c:ext xmlns:c16="http://schemas.microsoft.com/office/drawing/2014/chart" uri="{C3380CC4-5D6E-409C-BE32-E72D297353CC}">
                <c16:uniqueId val="{00000008-E038-42BB-A0EA-2EDFF2E44EE0}"/>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OUTPUT!$C$143:$F$143</c:f>
              <c:strCache>
                <c:ptCount val="4"/>
                <c:pt idx="0">
                  <c:v>Mindre städer/tätorter och landsbygdskommuner (8)</c:v>
                </c:pt>
                <c:pt idx="1">
                  <c:v>Större städer och kommuner nära större stad (3)</c:v>
                </c:pt>
                <c:pt idx="2">
                  <c:v>Storstäder och storstadsnära kommuner (0)</c:v>
                </c:pt>
                <c:pt idx="3">
                  <c:v>Riket - genomsnitt alla kommuner (245)</c:v>
                </c:pt>
              </c:strCache>
            </c:strRef>
          </c:cat>
          <c:val>
            <c:numRef>
              <c:f>OUTPUT!$C$145:$F$145</c:f>
              <c:numCache>
                <c:formatCode>0%</c:formatCode>
                <c:ptCount val="4"/>
                <c:pt idx="0">
                  <c:v>0.49833887043189368</c:v>
                </c:pt>
                <c:pt idx="1">
                  <c:v>0.45833333333333331</c:v>
                </c:pt>
                <c:pt idx="2">
                  <c:v>0</c:v>
                </c:pt>
                <c:pt idx="3">
                  <c:v>0.47</c:v>
                </c:pt>
              </c:numCache>
            </c:numRef>
          </c:val>
          <c:extLst>
            <c:ext xmlns:c16="http://schemas.microsoft.com/office/drawing/2014/chart" uri="{C3380CC4-5D6E-409C-BE32-E72D297353CC}">
              <c16:uniqueId val="{00000009-E038-42BB-A0EA-2EDFF2E44EE0}"/>
            </c:ext>
          </c:extLst>
        </c:ser>
        <c:ser>
          <c:idx val="2"/>
          <c:order val="2"/>
          <c:tx>
            <c:strRef>
              <c:f>OUTPUT!$B$146</c:f>
              <c:strCache>
                <c:ptCount val="1"/>
                <c:pt idx="0">
                  <c:v>Både med och utan biståndsbeslut</c:v>
                </c:pt>
              </c:strCache>
            </c:strRef>
          </c:tx>
          <c:spPr>
            <a:solidFill>
              <a:srgbClr val="F8BE7C"/>
            </a:solidFill>
            <a:ln>
              <a:noFill/>
            </a:ln>
            <a:effectLst/>
          </c:spPr>
          <c:invertIfNegative val="0"/>
          <c:dPt>
            <c:idx val="3"/>
            <c:invertIfNegative val="0"/>
            <c:bubble3D val="0"/>
            <c:spPr>
              <a:solidFill>
                <a:srgbClr val="F39325"/>
              </a:solidFill>
              <a:ln>
                <a:noFill/>
              </a:ln>
              <a:effectLst/>
            </c:spPr>
            <c:extLst>
              <c:ext xmlns:c16="http://schemas.microsoft.com/office/drawing/2014/chart" uri="{C3380CC4-5D6E-409C-BE32-E72D297353CC}">
                <c16:uniqueId val="{0000000B-E038-42BB-A0EA-2EDFF2E44EE0}"/>
              </c:ext>
            </c:extLst>
          </c:dPt>
          <c:dPt>
            <c:idx val="4"/>
            <c:invertIfNegative val="0"/>
            <c:bubble3D val="0"/>
            <c:spPr>
              <a:solidFill>
                <a:srgbClr val="F39325"/>
              </a:solidFill>
              <a:ln>
                <a:noFill/>
              </a:ln>
              <a:effectLst/>
            </c:spPr>
            <c:extLst>
              <c:ext xmlns:c16="http://schemas.microsoft.com/office/drawing/2014/chart" uri="{C3380CC4-5D6E-409C-BE32-E72D297353CC}">
                <c16:uniqueId val="{0000000D-E038-42BB-A0EA-2EDFF2E44EE0}"/>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OUTPUT!$C$143:$F$143</c:f>
              <c:strCache>
                <c:ptCount val="4"/>
                <c:pt idx="0">
                  <c:v>Mindre städer/tätorter och landsbygdskommuner (8)</c:v>
                </c:pt>
                <c:pt idx="1">
                  <c:v>Större städer och kommuner nära större stad (3)</c:v>
                </c:pt>
                <c:pt idx="2">
                  <c:v>Storstäder och storstadsnära kommuner (0)</c:v>
                </c:pt>
                <c:pt idx="3">
                  <c:v>Riket - genomsnitt alla kommuner (245)</c:v>
                </c:pt>
              </c:strCache>
            </c:strRef>
          </c:cat>
          <c:val>
            <c:numRef>
              <c:f>OUTPUT!$C$146:$F$146</c:f>
              <c:numCache>
                <c:formatCode>0%</c:formatCode>
                <c:ptCount val="4"/>
                <c:pt idx="0">
                  <c:v>7.6411960132890366E-2</c:v>
                </c:pt>
                <c:pt idx="1">
                  <c:v>9.166666666666666E-2</c:v>
                </c:pt>
                <c:pt idx="2">
                  <c:v>0</c:v>
                </c:pt>
                <c:pt idx="3">
                  <c:v>7.0000000000000007E-2</c:v>
                </c:pt>
              </c:numCache>
            </c:numRef>
          </c:val>
          <c:extLst>
            <c:ext xmlns:c16="http://schemas.microsoft.com/office/drawing/2014/chart" uri="{C3380CC4-5D6E-409C-BE32-E72D297353CC}">
              <c16:uniqueId val="{0000000E-E038-42BB-A0EA-2EDFF2E44EE0}"/>
            </c:ext>
          </c:extLst>
        </c:ser>
        <c:ser>
          <c:idx val="3"/>
          <c:order val="3"/>
          <c:tx>
            <c:strRef>
              <c:f>OUTPUT!$B$147</c:f>
              <c:strCache>
                <c:ptCount val="1"/>
                <c:pt idx="0">
                  <c:v>Vet ej om insats ges med/utan biståndsbeslut</c:v>
                </c:pt>
              </c:strCache>
            </c:strRef>
          </c:tx>
          <c:spPr>
            <a:solidFill>
              <a:srgbClr val="D7D1CA"/>
            </a:solidFill>
            <a:ln>
              <a:noFill/>
            </a:ln>
            <a:effectLst/>
          </c:spPr>
          <c:invertIfNegative val="0"/>
          <c:dLbls>
            <c:dLbl>
              <c:idx val="4"/>
              <c:layout>
                <c:manualLayout>
                  <c:x val="-2.2117372717349992E-3"/>
                  <c:y val="3.628378564700520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038-42BB-A0EA-2EDFF2E44EE0}"/>
                </c:ext>
              </c:extLst>
            </c:dLbl>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OUTPUT!$C$143:$F$143</c:f>
              <c:strCache>
                <c:ptCount val="4"/>
                <c:pt idx="0">
                  <c:v>Mindre städer/tätorter och landsbygdskommuner (8)</c:v>
                </c:pt>
                <c:pt idx="1">
                  <c:v>Större städer och kommuner nära större stad (3)</c:v>
                </c:pt>
                <c:pt idx="2">
                  <c:v>Storstäder och storstadsnära kommuner (0)</c:v>
                </c:pt>
                <c:pt idx="3">
                  <c:v>Riket - genomsnitt alla kommuner (245)</c:v>
                </c:pt>
              </c:strCache>
            </c:strRef>
          </c:cat>
          <c:val>
            <c:numRef>
              <c:f>OUTPUT!$C$147:$F$147</c:f>
              <c:numCache>
                <c:formatCode>0%</c:formatCode>
                <c:ptCount val="4"/>
                <c:pt idx="0">
                  <c:v>1.3289036544850499E-2</c:v>
                </c:pt>
                <c:pt idx="1">
                  <c:v>1.6666666666666666E-2</c:v>
                </c:pt>
                <c:pt idx="2">
                  <c:v>0</c:v>
                </c:pt>
                <c:pt idx="3">
                  <c:v>0.03</c:v>
                </c:pt>
              </c:numCache>
            </c:numRef>
          </c:val>
          <c:extLst>
            <c:ext xmlns:c16="http://schemas.microsoft.com/office/drawing/2014/chart" uri="{C3380CC4-5D6E-409C-BE32-E72D297353CC}">
              <c16:uniqueId val="{00000010-E038-42BB-A0EA-2EDFF2E44EE0}"/>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38641231"/>
        <c:crosses val="autoZero"/>
        <c:crossBetween val="between"/>
      </c:valAx>
      <c:spPr>
        <a:noFill/>
        <a:ln>
          <a:noFill/>
        </a:ln>
        <a:effectLst/>
      </c:spPr>
    </c:plotArea>
    <c:legend>
      <c:legendPos val="b"/>
      <c:layout>
        <c:manualLayout>
          <c:xMode val="edge"/>
          <c:yMode val="edge"/>
          <c:x val="1.6107611548556416E-2"/>
          <c:y val="0.90536155713754218"/>
          <c:w val="0.98032571822570336"/>
          <c:h val="9.1267744231162254E-2"/>
        </c:manualLayout>
      </c:layout>
      <c:overlay val="0"/>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33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933281412253375E-2"/>
          <c:y val="7.5297520661157011E-2"/>
          <c:w val="0.34028444098303906"/>
          <c:h val="0.90273806244260779"/>
        </c:manualLayout>
      </c:layout>
      <c:pieChart>
        <c:varyColors val="1"/>
        <c:ser>
          <c:idx val="0"/>
          <c:order val="0"/>
          <c:dPt>
            <c:idx val="0"/>
            <c:bubble3D val="0"/>
            <c:spPr>
              <a:solidFill>
                <a:srgbClr val="F88C64"/>
              </a:solidFill>
              <a:ln w="19050">
                <a:solidFill>
                  <a:schemeClr val="lt1"/>
                </a:solidFill>
              </a:ln>
              <a:effectLst/>
            </c:spPr>
            <c:extLst>
              <c:ext xmlns:c16="http://schemas.microsoft.com/office/drawing/2014/chart" uri="{C3380CC4-5D6E-409C-BE32-E72D297353CC}">
                <c16:uniqueId val="{00000001-4460-42CA-A87F-22D0ABFCBB23}"/>
              </c:ext>
            </c:extLst>
          </c:dPt>
          <c:dPt>
            <c:idx val="1"/>
            <c:bubble3D val="0"/>
            <c:spPr>
              <a:solidFill>
                <a:srgbClr val="FFD86C"/>
              </a:solidFill>
              <a:ln w="19050">
                <a:solidFill>
                  <a:schemeClr val="lt1"/>
                </a:solidFill>
              </a:ln>
              <a:effectLst/>
            </c:spPr>
            <c:extLst>
              <c:ext xmlns:c16="http://schemas.microsoft.com/office/drawing/2014/chart" uri="{C3380CC4-5D6E-409C-BE32-E72D297353CC}">
                <c16:uniqueId val="{00000003-4460-42CA-A87F-22D0ABFCBB23}"/>
              </c:ext>
            </c:extLst>
          </c:dPt>
          <c:dPt>
            <c:idx val="2"/>
            <c:bubble3D val="0"/>
            <c:spPr>
              <a:solidFill>
                <a:srgbClr val="BFBFBF"/>
              </a:solidFill>
              <a:ln w="19050">
                <a:solidFill>
                  <a:schemeClr val="lt1"/>
                </a:solidFill>
              </a:ln>
              <a:effectLst/>
            </c:spPr>
            <c:extLst>
              <c:ext xmlns:c16="http://schemas.microsoft.com/office/drawing/2014/chart" uri="{C3380CC4-5D6E-409C-BE32-E72D297353CC}">
                <c16:uniqueId val="{00000005-4460-42CA-A87F-22D0ABFCBB23}"/>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OUTPUT!$B$150:$B$152</c:f>
              <c:strCache>
                <c:ptCount val="3"/>
                <c:pt idx="0">
                  <c:v>Ja</c:v>
                </c:pt>
                <c:pt idx="1">
                  <c:v>Nej</c:v>
                </c:pt>
                <c:pt idx="2">
                  <c:v>Vet ej</c:v>
                </c:pt>
              </c:strCache>
            </c:strRef>
          </c:cat>
          <c:val>
            <c:numRef>
              <c:f>OUTPUT!$C$150:$C$152</c:f>
              <c:numCache>
                <c:formatCode>0%</c:formatCode>
                <c:ptCount val="3"/>
                <c:pt idx="0">
                  <c:v>0.5</c:v>
                </c:pt>
                <c:pt idx="1">
                  <c:v>0</c:v>
                </c:pt>
                <c:pt idx="2">
                  <c:v>0.5</c:v>
                </c:pt>
              </c:numCache>
            </c:numRef>
          </c:val>
          <c:extLst>
            <c:ext xmlns:c16="http://schemas.microsoft.com/office/drawing/2014/chart" uri="{C3380CC4-5D6E-409C-BE32-E72D297353CC}">
              <c16:uniqueId val="{00000006-4460-42CA-A87F-22D0ABFCBB23}"/>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37811137071651091"/>
          <c:y val="0.30456404958677685"/>
          <c:w val="0.28252153695545767"/>
          <c:h val="0.38730803373280065"/>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75470462483662"/>
          <c:y val="7.9892503011769062E-2"/>
          <c:w val="0.6573269322472689"/>
          <c:h val="0.8877425632471504"/>
        </c:manualLayout>
      </c:layout>
      <c:barChart>
        <c:barDir val="bar"/>
        <c:grouping val="clustered"/>
        <c:varyColors val="0"/>
        <c:ser>
          <c:idx val="0"/>
          <c:order val="0"/>
          <c:spPr>
            <a:solidFill>
              <a:srgbClr val="FFD86C"/>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OUTPUT!$B$155:$B$163</c:f>
              <c:strCache>
                <c:ptCount val="9"/>
                <c:pt idx="0">
                  <c:v>Boendeformer / insatser i boendet: 
hemtjänst och hemtjänstinsatser</c:v>
                </c:pt>
                <c:pt idx="1">
                  <c:v>Boendeformer / insatser i boendet: 
boende och insatser i boende</c:v>
                </c:pt>
                <c:pt idx="2">
                  <c:v>Individ- och/eller gruppinsatser: 
riktade till äldre</c:v>
                </c:pt>
                <c:pt idx="3">
                  <c:v>Individ- och/eller gruppinsatser: 
riktade till äldre och anhöriga</c:v>
                </c:pt>
                <c:pt idx="4">
                  <c:v>Individ- och/eller gruppinsatser:  
riktade till anhöriga</c:v>
                </c:pt>
                <c:pt idx="5">
                  <c:v>Utbildningsinsatser/
informationsinsatser</c:v>
                </c:pt>
                <c:pt idx="6">
                  <c:v>Övriga insatser: 
hjälpmedel, välfärdsteknik m.m.</c:v>
                </c:pt>
                <c:pt idx="7">
                  <c:v>Övriga insatser: 
riktade till äldre</c:v>
                </c:pt>
                <c:pt idx="8">
                  <c:v>Övriga insatser: 
riktade till anhöriga</c:v>
                </c:pt>
              </c:strCache>
            </c:strRef>
          </c:cat>
          <c:val>
            <c:numRef>
              <c:f>OUTPUT!$C$155:$C$163</c:f>
              <c:numCache>
                <c:formatCode>General</c:formatCode>
                <c:ptCount val="9"/>
                <c:pt idx="0">
                  <c:v>2</c:v>
                </c:pt>
                <c:pt idx="1">
                  <c:v>1</c:v>
                </c:pt>
                <c:pt idx="2">
                  <c:v>3</c:v>
                </c:pt>
                <c:pt idx="3">
                  <c:v>3</c:v>
                </c:pt>
                <c:pt idx="4">
                  <c:v>3</c:v>
                </c:pt>
                <c:pt idx="5">
                  <c:v>3</c:v>
                </c:pt>
                <c:pt idx="6">
                  <c:v>2</c:v>
                </c:pt>
                <c:pt idx="7">
                  <c:v>2</c:v>
                </c:pt>
                <c:pt idx="8">
                  <c:v>2</c:v>
                </c:pt>
              </c:numCache>
            </c:numRef>
          </c:val>
          <c:extLst>
            <c:ext xmlns:c16="http://schemas.microsoft.com/office/drawing/2014/chart" uri="{C3380CC4-5D6E-409C-BE32-E72D297353CC}">
              <c16:uniqueId val="{00000000-6C73-4A37-AB12-CD0EBF8B3F96}"/>
            </c:ext>
          </c:extLst>
        </c:ser>
        <c:dLbls>
          <c:showLegendKey val="0"/>
          <c:showVal val="0"/>
          <c:showCatName val="0"/>
          <c:showSerName val="0"/>
          <c:showPercent val="0"/>
          <c:showBubbleSize val="0"/>
        </c:dLbls>
        <c:gapWidth val="182"/>
        <c:axId val="1853916687"/>
        <c:axId val="1853918767"/>
      </c:barChart>
      <c:catAx>
        <c:axId val="18539166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853918767"/>
        <c:crosses val="autoZero"/>
        <c:auto val="1"/>
        <c:lblAlgn val="ctr"/>
        <c:lblOffset val="100"/>
        <c:noMultiLvlLbl val="0"/>
      </c:catAx>
      <c:valAx>
        <c:axId val="1853918767"/>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853916687"/>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92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sv" sz="1600"/>
              <a:t>Fördelning av inkomna svar inom verksamhetsområde </a:t>
            </a:r>
            <a:r>
              <a:rPr lang="sv-SE" sz="1600"/>
              <a:t>barn och unga</a:t>
            </a:r>
          </a:p>
        </c:rich>
      </c:tx>
      <c:overlay val="0"/>
      <c:spPr>
        <a:noFill/>
        <a:ln>
          <a:noFill/>
        </a:ln>
        <a:effectLst/>
      </c:spPr>
      <c:txPr>
        <a:bodyPr rot="0" spcFirstLastPara="1" vertOverflow="ellipsis" vert="horz" wrap="square" anchor="ctr" anchorCtr="1"/>
        <a:lstStyle/>
        <a:p>
          <a:pPr algn="ctr" rtl="0">
            <a:defRPr sz="192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sv-SE"/>
        </a:p>
      </c:txPr>
    </c:title>
    <c:autoTitleDeleted val="0"/>
    <c:plotArea>
      <c:layout/>
      <c:pieChart>
        <c:varyColors val="1"/>
        <c:ser>
          <c:idx val="0"/>
          <c:order val="0"/>
          <c:dPt>
            <c:idx val="0"/>
            <c:bubble3D val="0"/>
            <c:spPr>
              <a:solidFill>
                <a:srgbClr val="E6460A"/>
              </a:solidFill>
              <a:ln w="19050">
                <a:solidFill>
                  <a:schemeClr val="lt1"/>
                </a:solidFill>
              </a:ln>
              <a:effectLst/>
            </c:spPr>
            <c:extLst>
              <c:ext xmlns:c16="http://schemas.microsoft.com/office/drawing/2014/chart" uri="{C3380CC4-5D6E-409C-BE32-E72D297353CC}">
                <c16:uniqueId val="{00000001-11AB-4EEE-B831-8C2130592331}"/>
              </c:ext>
            </c:extLst>
          </c:dPt>
          <c:dPt>
            <c:idx val="1"/>
            <c:bubble3D val="0"/>
            <c:spPr>
              <a:solidFill>
                <a:srgbClr val="FFBE0A"/>
              </a:solidFill>
              <a:ln w="19050">
                <a:solidFill>
                  <a:schemeClr val="lt1"/>
                </a:solidFill>
              </a:ln>
              <a:effectLst/>
            </c:spPr>
            <c:extLst>
              <c:ext xmlns:c16="http://schemas.microsoft.com/office/drawing/2014/chart" uri="{C3380CC4-5D6E-409C-BE32-E72D297353CC}">
                <c16:uniqueId val="{00000003-11AB-4EEE-B831-8C2130592331}"/>
              </c:ext>
            </c:extLst>
          </c:dPt>
          <c:dPt>
            <c:idx val="2"/>
            <c:bubble3D val="0"/>
            <c:spPr>
              <a:solidFill>
                <a:srgbClr val="F39325"/>
              </a:solidFill>
              <a:ln w="19050">
                <a:solidFill>
                  <a:schemeClr val="lt1"/>
                </a:solidFill>
              </a:ln>
              <a:effectLst/>
            </c:spPr>
            <c:extLst>
              <c:ext xmlns:c16="http://schemas.microsoft.com/office/drawing/2014/chart" uri="{C3380CC4-5D6E-409C-BE32-E72D297353CC}">
                <c16:uniqueId val="{00000005-11AB-4EEE-B831-8C2130592331}"/>
              </c:ext>
            </c:extLst>
          </c:dPt>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OUTPUT!$B$4:$B$6</c:f>
              <c:strCache>
                <c:ptCount val="3"/>
                <c:pt idx="0">
                  <c:v>Slutförd</c:v>
                </c:pt>
                <c:pt idx="1">
                  <c:v>Påbörjad</c:v>
                </c:pt>
                <c:pt idx="2">
                  <c:v>Ej påbörjad</c:v>
                </c:pt>
              </c:strCache>
            </c:strRef>
          </c:cat>
          <c:val>
            <c:numRef>
              <c:f>OUTPUT!$C$4:$C$6</c:f>
              <c:numCache>
                <c:formatCode>0%</c:formatCode>
                <c:ptCount val="3"/>
                <c:pt idx="0">
                  <c:v>0.8</c:v>
                </c:pt>
                <c:pt idx="1">
                  <c:v>0</c:v>
                </c:pt>
                <c:pt idx="2">
                  <c:v>0.2</c:v>
                </c:pt>
              </c:numCache>
            </c:numRef>
          </c:val>
          <c:extLst>
            <c:ext xmlns:c16="http://schemas.microsoft.com/office/drawing/2014/chart" uri="{C3380CC4-5D6E-409C-BE32-E72D297353CC}">
              <c16:uniqueId val="{00000006-11AB-4EEE-B831-8C2130592331}"/>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9572124326970142"/>
          <c:y val="0.3016485426838289"/>
          <c:w val="0.28252153695545767"/>
          <c:h val="0.38730803373280065"/>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6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'Översikt respondenter'!$AB$306:$AB$309</c:f>
              <c:strCache>
                <c:ptCount val="4"/>
                <c:pt idx="0">
                  <c:v>Alla enkäter slutförda</c:v>
                </c:pt>
                <c:pt idx="1">
                  <c:v>Minst hälften av enkäterna slutförda</c:v>
                </c:pt>
                <c:pt idx="2">
                  <c:v>Mindre än hälften av enkäterna slutförda</c:v>
                </c:pt>
                <c:pt idx="3">
                  <c:v>Ingen enkät påbörjad</c:v>
                </c:pt>
              </c:strCache>
            </c:strRef>
          </c:cat>
          <c:val>
            <c:numRef>
              <c:f>'Översikt respondenter'!$AC$306:$AC$309</c:f>
              <c:numCache>
                <c:formatCode>General</c:formatCode>
                <c:ptCount val="4"/>
                <c:pt idx="0">
                  <c:v>128</c:v>
                </c:pt>
                <c:pt idx="1">
                  <c:v>90</c:v>
                </c:pt>
                <c:pt idx="2">
                  <c:v>71</c:v>
                </c:pt>
                <c:pt idx="3">
                  <c:v>12</c:v>
                </c:pt>
              </c:numCache>
            </c:numRef>
          </c:val>
          <c:extLst>
            <c:ext xmlns:c16="http://schemas.microsoft.com/office/drawing/2014/chart" uri="{C3380CC4-5D6E-409C-BE32-E72D297353CC}">
              <c16:uniqueId val="{00000000-C4AF-4D42-8565-E82B9E795C69}"/>
            </c:ext>
          </c:extLst>
        </c:ser>
        <c:dLbls>
          <c:dLblPos val="outEnd"/>
          <c:showLegendKey val="0"/>
          <c:showVal val="1"/>
          <c:showCatName val="0"/>
          <c:showSerName val="0"/>
          <c:showPercent val="0"/>
          <c:showBubbleSize val="0"/>
        </c:dLbls>
        <c:gapWidth val="182"/>
        <c:axId val="828076336"/>
        <c:axId val="828076752"/>
      </c:barChart>
      <c:catAx>
        <c:axId val="828076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sv-SE"/>
          </a:p>
        </c:txPr>
        <c:crossAx val="828076752"/>
        <c:crosses val="autoZero"/>
        <c:auto val="1"/>
        <c:lblAlgn val="ctr"/>
        <c:lblOffset val="100"/>
        <c:noMultiLvlLbl val="0"/>
      </c:catAx>
      <c:valAx>
        <c:axId val="82807675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sv-SE"/>
          </a:p>
        </c:txPr>
        <c:crossAx val="82807633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ysClr val="windowText" lastClr="000000"/>
          </a:solidFill>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[Analys_barn_och_unga_FB.xlsx]Pivot - intro!PivotTable3</c:name>
    <c:fmtId val="37"/>
  </c:pivotSource>
  <c:chart>
    <c:autoTitleDeleted val="1"/>
    <c:pivotFmts>
      <c:pivotFmt>
        <c:idx val="0"/>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FFBE0A"/>
          </a:solidFill>
          <a:ln>
            <a:noFill/>
          </a:ln>
          <a:effectLst/>
        </c:spPr>
      </c:pivotFmt>
      <c:pivotFmt>
        <c:idx val="2"/>
        <c:spPr>
          <a:solidFill>
            <a:schemeClr val="accent2"/>
          </a:solidFill>
          <a:ln>
            <a:noFill/>
          </a:ln>
          <a:effectLst/>
        </c:spPr>
      </c:pivotFmt>
      <c:pivotFmt>
        <c:idx val="3"/>
        <c:spPr>
          <a:solidFill>
            <a:srgbClr val="FFBE0A"/>
          </a:solidFill>
          <a:ln>
            <a:noFill/>
          </a:ln>
          <a:effectLst/>
        </c:spPr>
      </c:pivotFmt>
      <c:pivotFmt>
        <c:idx val="4"/>
        <c:spPr>
          <a:solidFill>
            <a:srgbClr val="FFBE0A"/>
          </a:solidFill>
          <a:ln>
            <a:noFill/>
          </a:ln>
          <a:effectLst/>
        </c:spPr>
      </c:pivotFmt>
      <c:pivotFmt>
        <c:idx val="5"/>
        <c:spPr>
          <a:solidFill>
            <a:schemeClr val="accent2"/>
          </a:solidFill>
          <a:ln>
            <a:noFill/>
          </a:ln>
          <a:effectLst/>
        </c:spPr>
      </c:pivotFmt>
      <c:pivotFmt>
        <c:idx val="6"/>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2"/>
          </a:solidFill>
          <a:ln>
            <a:noFill/>
          </a:ln>
          <a:effectLst/>
        </c:spPr>
      </c:pivotFmt>
      <c:pivotFmt>
        <c:idx val="8"/>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2"/>
          </a:solidFill>
          <a:ln>
            <a:noFill/>
          </a:ln>
          <a:effectLst/>
        </c:spPr>
      </c:pivotFmt>
      <c:pivotFmt>
        <c:idx val="10"/>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2"/>
          </a:solidFill>
          <a:ln>
            <a:noFill/>
          </a:ln>
          <a:effectLst/>
        </c:spPr>
      </c:pivotFmt>
      <c:pivotFmt>
        <c:idx val="12"/>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2"/>
          </a:solidFill>
          <a:ln>
            <a:noFill/>
          </a:ln>
          <a:effectLst/>
        </c:spPr>
      </c:pivotFmt>
    </c:pivotFmts>
    <c:plotArea>
      <c:layout>
        <c:manualLayout>
          <c:layoutTarget val="inner"/>
          <c:xMode val="edge"/>
          <c:yMode val="edge"/>
          <c:x val="0.16366944444444442"/>
          <c:y val="0.12305488888888889"/>
          <c:w val="0.82377378472222218"/>
          <c:h val="0.84456799999999987"/>
        </c:manualLayout>
      </c:layout>
      <c:barChart>
        <c:barDir val="bar"/>
        <c:grouping val="clustered"/>
        <c:varyColors val="0"/>
        <c:ser>
          <c:idx val="0"/>
          <c:order val="0"/>
          <c:tx>
            <c:strRef>
              <c:f>'Pivot - intro'!$N$4</c:f>
              <c:strCache>
                <c:ptCount val="1"/>
                <c:pt idx="0">
                  <c:v>Total</c:v>
                </c:pt>
              </c:strCache>
            </c:strRef>
          </c:tx>
          <c:spPr>
            <a:solidFill>
              <a:schemeClr val="accent2">
                <a:lumMod val="60000"/>
                <a:lumOff val="40000"/>
              </a:schemeClr>
            </a:solidFill>
            <a:ln>
              <a:noFill/>
            </a:ln>
            <a:effectLst/>
          </c:spPr>
          <c:invertIfNegative val="0"/>
          <c:dPt>
            <c:idx val="4"/>
            <c:invertIfNegative val="0"/>
            <c:bubble3D val="0"/>
            <c:extLst>
              <c:ext xmlns:c16="http://schemas.microsoft.com/office/drawing/2014/chart" uri="{C3380CC4-5D6E-409C-BE32-E72D297353CC}">
                <c16:uniqueId val="{00000007-A0ED-49DB-9822-1144DF05CA5D}"/>
              </c:ext>
            </c:extLst>
          </c:dPt>
          <c:dPt>
            <c:idx val="5"/>
            <c:invertIfNegative val="0"/>
            <c:bubble3D val="0"/>
            <c:extLst>
              <c:ext xmlns:c16="http://schemas.microsoft.com/office/drawing/2014/chart" uri="{C3380CC4-5D6E-409C-BE32-E72D297353CC}">
                <c16:uniqueId val="{00000000-13EB-4DCA-9F01-5D74D3538B64}"/>
              </c:ext>
            </c:extLst>
          </c:dPt>
          <c:dPt>
            <c:idx val="6"/>
            <c:invertIfNegative val="0"/>
            <c:bubble3D val="0"/>
            <c:extLst>
              <c:ext xmlns:c16="http://schemas.microsoft.com/office/drawing/2014/chart" uri="{C3380CC4-5D6E-409C-BE32-E72D297353CC}">
                <c16:uniqueId val="{00000005-08B0-403E-A379-AB0EB16C8816}"/>
              </c:ext>
            </c:extLst>
          </c:dPt>
          <c:dPt>
            <c:idx val="10"/>
            <c:invertIfNegative val="0"/>
            <c:bubble3D val="0"/>
            <c:extLst>
              <c:ext xmlns:c16="http://schemas.microsoft.com/office/drawing/2014/chart" uri="{C3380CC4-5D6E-409C-BE32-E72D297353CC}">
                <c16:uniqueId val="{00000002-13EB-4DCA-9F01-5D74D3538B64}"/>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9-AB56-4C8A-B8C7-8505B0315B32}"/>
              </c:ext>
            </c:extLst>
          </c:dPt>
          <c:dPt>
            <c:idx val="15"/>
            <c:invertIfNegative val="0"/>
            <c:bubble3D val="0"/>
            <c:extLst>
              <c:ext xmlns:c16="http://schemas.microsoft.com/office/drawing/2014/chart" uri="{C3380CC4-5D6E-409C-BE32-E72D297353CC}">
                <c16:uniqueId val="{00000003-13EB-4DCA-9F01-5D74D3538B64}"/>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intro'!$M$5:$M$18</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intro'!$N$5:$N$18</c:f>
              <c:numCache>
                <c:formatCode>0</c:formatCode>
                <c:ptCount val="13"/>
                <c:pt idx="0">
                  <c:v>27</c:v>
                </c:pt>
                <c:pt idx="1">
                  <c:v>27</c:v>
                </c:pt>
                <c:pt idx="2">
                  <c:v>26</c:v>
                </c:pt>
                <c:pt idx="3">
                  <c:v>51</c:v>
                </c:pt>
                <c:pt idx="4">
                  <c:v>23</c:v>
                </c:pt>
                <c:pt idx="5">
                  <c:v>42</c:v>
                </c:pt>
                <c:pt idx="6">
                  <c:v>20</c:v>
                </c:pt>
                <c:pt idx="7">
                  <c:v>24</c:v>
                </c:pt>
                <c:pt idx="8">
                  <c:v>44</c:v>
                </c:pt>
                <c:pt idx="9">
                  <c:v>29</c:v>
                </c:pt>
                <c:pt idx="10">
                  <c:v>39</c:v>
                </c:pt>
                <c:pt idx="11">
                  <c:v>30</c:v>
                </c:pt>
                <c:pt idx="12">
                  <c:v>32</c:v>
                </c:pt>
              </c:numCache>
            </c:numRef>
          </c:val>
          <c:extLst>
            <c:ext xmlns:c16="http://schemas.microsoft.com/office/drawing/2014/chart" uri="{C3380CC4-5D6E-409C-BE32-E72D297353CC}">
              <c16:uniqueId val="{00000004-13EB-4DCA-9F01-5D74D3538B64}"/>
            </c:ext>
          </c:extLst>
        </c:ser>
        <c:dLbls>
          <c:dLblPos val="outEnd"/>
          <c:showLegendKey val="0"/>
          <c:showVal val="1"/>
          <c:showCatName val="0"/>
          <c:showSerName val="0"/>
          <c:showPercent val="0"/>
          <c:showBubbleSize val="0"/>
        </c:dLbls>
        <c:gapWidth val="182"/>
        <c:axId val="1164668496"/>
        <c:axId val="1164663920"/>
      </c:barChart>
      <c:catAx>
        <c:axId val="116466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64663920"/>
        <c:crosses val="autoZero"/>
        <c:auto val="1"/>
        <c:lblAlgn val="ctr"/>
        <c:lblOffset val="100"/>
        <c:noMultiLvlLbl val="0"/>
      </c:catAx>
      <c:valAx>
        <c:axId val="1164663920"/>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l">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sv" sz="900" b="0" i="0" baseline="0" dirty="0">
                    <a:effectLst/>
                  </a:rPr>
                  <a:t>Antal insatser per kommun</a:t>
                </a:r>
                <a:endParaRPr lang="en-SE" sz="900" dirty="0">
                  <a:effectLst/>
                </a:endParaRPr>
              </a:p>
            </c:rich>
          </c:tx>
          <c:layout>
            <c:manualLayout>
              <c:xMode val="edge"/>
              <c:yMode val="edge"/>
              <c:x val="0.94734548611111113"/>
              <c:y val="6.4264444444444456E-3"/>
            </c:manualLayout>
          </c:layout>
          <c:overlay val="0"/>
          <c:spPr>
            <a:noFill/>
            <a:ln>
              <a:noFill/>
            </a:ln>
            <a:effectLst/>
          </c:spPr>
          <c:txPr>
            <a:bodyPr rot="0" spcFirstLastPara="1" vertOverflow="ellipsis" vert="horz" wrap="square" anchor="ctr" anchorCtr="1"/>
            <a:lstStyle/>
            <a:p>
              <a:pPr algn="l">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646684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97820973716408"/>
          <c:y val="7.6342602158370076E-2"/>
          <c:w val="0.59641866441143021"/>
          <c:h val="0.88957838380580867"/>
        </c:manualLayout>
      </c:layout>
      <c:barChart>
        <c:barDir val="bar"/>
        <c:grouping val="clustered"/>
        <c:varyColors val="0"/>
        <c:ser>
          <c:idx val="0"/>
          <c:order val="0"/>
          <c:spPr>
            <a:solidFill>
              <a:srgbClr val="FFD86C"/>
            </a:solidFill>
            <a:ln>
              <a:noFill/>
            </a:ln>
            <a:effectLst/>
          </c:spPr>
          <c:invertIfNegative val="0"/>
          <c:dPt>
            <c:idx val="3"/>
            <c:invertIfNegative val="0"/>
            <c:bubble3D val="0"/>
            <c:spPr>
              <a:solidFill>
                <a:srgbClr val="F8BE7C"/>
              </a:solidFill>
              <a:ln>
                <a:noFill/>
              </a:ln>
              <a:effectLst/>
            </c:spPr>
            <c:extLst>
              <c:ext xmlns:c16="http://schemas.microsoft.com/office/drawing/2014/chart" uri="{C3380CC4-5D6E-409C-BE32-E72D297353CC}">
                <c16:uniqueId val="{00000001-9A12-4991-96FB-B4D1547D9CBD}"/>
              </c:ext>
            </c:extLst>
          </c:dPt>
          <c:dPt>
            <c:idx val="4"/>
            <c:invertIfNegative val="0"/>
            <c:bubble3D val="0"/>
            <c:spPr>
              <a:solidFill>
                <a:srgbClr val="F8BE7C"/>
              </a:solidFill>
              <a:ln>
                <a:noFill/>
              </a:ln>
              <a:effectLst/>
            </c:spPr>
            <c:extLst>
              <c:ext xmlns:c16="http://schemas.microsoft.com/office/drawing/2014/chart" uri="{C3380CC4-5D6E-409C-BE32-E72D297353CC}">
                <c16:uniqueId val="{00000003-9A12-4991-96FB-B4D1547D9CBD}"/>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OUTPUT!$B$18:$B$21</c:f>
              <c:strCache>
                <c:ptCount val="4"/>
                <c:pt idx="0">
                  <c:v>Mindre städer/tätorter och landsbygdskommuner (9)</c:v>
                </c:pt>
                <c:pt idx="1">
                  <c:v>Större städer och kommuner nära större stad (3)</c:v>
                </c:pt>
                <c:pt idx="2">
                  <c:v>Storstäder och storstadsnära kommuner (0)</c:v>
                </c:pt>
                <c:pt idx="3">
                  <c:v>Riket - genomsnitt alla kommuner (235)</c:v>
                </c:pt>
              </c:strCache>
            </c:strRef>
          </c:cat>
          <c:val>
            <c:numRef>
              <c:f>OUTPUT!$C$18:$C$21</c:f>
              <c:numCache>
                <c:formatCode>0</c:formatCode>
                <c:ptCount val="4"/>
                <c:pt idx="0">
                  <c:v>33.555555555555557</c:v>
                </c:pt>
                <c:pt idx="1">
                  <c:v>26.666666666666668</c:v>
                </c:pt>
                <c:pt idx="2">
                  <c:v>0</c:v>
                </c:pt>
                <c:pt idx="3" formatCode="General">
                  <c:v>32</c:v>
                </c:pt>
              </c:numCache>
            </c:numRef>
          </c:val>
          <c:extLst>
            <c:ext xmlns:c16="http://schemas.microsoft.com/office/drawing/2014/chart" uri="{C3380CC4-5D6E-409C-BE32-E72D297353CC}">
              <c16:uniqueId val="{00000004-9A12-4991-96FB-B4D1547D9CBD}"/>
            </c:ext>
          </c:extLst>
        </c:ser>
        <c:dLbls>
          <c:showLegendKey val="0"/>
          <c:showVal val="0"/>
          <c:showCatName val="0"/>
          <c:showSerName val="0"/>
          <c:showPercent val="0"/>
          <c:showBubbleSize val="0"/>
        </c:dLbls>
        <c:gapWidth val="182"/>
        <c:axId val="2085363648"/>
        <c:axId val="2085355328"/>
      </c:barChart>
      <c:catAx>
        <c:axId val="2085363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2085355328"/>
        <c:crossesAt val="0"/>
        <c:auto val="1"/>
        <c:lblAlgn val="ctr"/>
        <c:lblOffset val="100"/>
        <c:noMultiLvlLbl val="0"/>
      </c:catAx>
      <c:valAx>
        <c:axId val="2085355328"/>
        <c:scaling>
          <c:orientation val="minMax"/>
          <c:min val="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sv-SE"/>
                  <a:t>Genomsnittligt</a:t>
                </a:r>
                <a:r>
                  <a:rPr lang="sv-SE" baseline="0"/>
                  <a:t> antal </a:t>
                </a:r>
                <a:br>
                  <a:rPr lang="sv-SE" baseline="0"/>
                </a:br>
                <a:r>
                  <a:rPr lang="sv-SE" baseline="0"/>
                  <a:t>insatser per kommun</a:t>
                </a:r>
                <a:endParaRPr lang="sv-SE"/>
              </a:p>
            </c:rich>
          </c:tx>
          <c:layout>
            <c:manualLayout>
              <c:xMode val="edge"/>
              <c:yMode val="edge"/>
              <c:x val="0.88655783424849077"/>
              <c:y val="1.8588553110447961E-2"/>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low"/>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208536364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82467001102928E-2"/>
          <c:y val="0.11079704075935232"/>
          <c:w val="0.93969180275376241"/>
          <c:h val="0.7828378001116694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AB398"/>
              </a:solidFill>
              <a:ln>
                <a:noFill/>
              </a:ln>
              <a:effectLst/>
            </c:spPr>
            <c:extLst>
              <c:ext xmlns:c16="http://schemas.microsoft.com/office/drawing/2014/chart" uri="{C3380CC4-5D6E-409C-BE32-E72D297353CC}">
                <c16:uniqueId val="{00000001-96FD-454D-97F1-5714857EE2A5}"/>
              </c:ext>
            </c:extLst>
          </c:dPt>
          <c:dPt>
            <c:idx val="1"/>
            <c:invertIfNegative val="0"/>
            <c:bubble3D val="0"/>
            <c:spPr>
              <a:solidFill>
                <a:srgbClr val="FAD4A8"/>
              </a:solidFill>
              <a:ln>
                <a:noFill/>
              </a:ln>
              <a:effectLst/>
            </c:spPr>
            <c:extLst>
              <c:ext xmlns:c16="http://schemas.microsoft.com/office/drawing/2014/chart" uri="{C3380CC4-5D6E-409C-BE32-E72D297353CC}">
                <c16:uniqueId val="{00000003-96FD-454D-97F1-5714857EE2A5}"/>
              </c:ext>
            </c:extLst>
          </c:dPt>
          <c:dPt>
            <c:idx val="2"/>
            <c:invertIfNegative val="0"/>
            <c:bubble3D val="0"/>
            <c:spPr>
              <a:solidFill>
                <a:srgbClr val="FFE59D"/>
              </a:solidFill>
              <a:ln>
                <a:noFill/>
              </a:ln>
              <a:effectLst/>
            </c:spPr>
            <c:extLst>
              <c:ext xmlns:c16="http://schemas.microsoft.com/office/drawing/2014/chart" uri="{C3380CC4-5D6E-409C-BE32-E72D297353CC}">
                <c16:uniqueId val="{00000005-96FD-454D-97F1-5714857EE2A5}"/>
              </c:ext>
            </c:extLst>
          </c:dPt>
          <c:dPt>
            <c:idx val="3"/>
            <c:invertIfNegative val="0"/>
            <c:bubble3D val="0"/>
            <c:spPr>
              <a:solidFill>
                <a:srgbClr val="D7D1CA"/>
              </a:solidFill>
              <a:ln>
                <a:noFill/>
              </a:ln>
              <a:effectLst/>
            </c:spPr>
            <c:extLst>
              <c:ext xmlns:c16="http://schemas.microsoft.com/office/drawing/2014/chart" uri="{C3380CC4-5D6E-409C-BE32-E72D297353CC}">
                <c16:uniqueId val="{00000007-96FD-454D-97F1-5714857EE2A5}"/>
              </c:ext>
            </c:extLst>
          </c:dPt>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OUTPUT!$B$50:$E$50</c:f>
              <c:numCache>
                <c:formatCode>0%</c:formatCode>
                <c:ptCount val="4"/>
                <c:pt idx="0">
                  <c:v>0.56032171581769441</c:v>
                </c:pt>
                <c:pt idx="1">
                  <c:v>0.33243967828418231</c:v>
                </c:pt>
                <c:pt idx="2">
                  <c:v>8.0428954423592495E-3</c:v>
                </c:pt>
                <c:pt idx="3">
                  <c:v>9.9195710455764072E-2</c:v>
                </c:pt>
              </c:numCache>
            </c:numRef>
          </c:val>
          <c:extLst>
            <c:ext xmlns:c16="http://schemas.microsoft.com/office/drawing/2014/chart" uri="{C3380CC4-5D6E-409C-BE32-E72D297353CC}">
              <c16:uniqueId val="{00000008-96FD-454D-97F1-5714857EE2A5}"/>
            </c:ext>
          </c:extLst>
        </c:ser>
        <c:dLbls>
          <c:showLegendKey val="0"/>
          <c:showVal val="0"/>
          <c:showCatName val="0"/>
          <c:showSerName val="0"/>
          <c:showPercent val="0"/>
          <c:showBubbleSize val="0"/>
        </c:dLbls>
        <c:gapWidth val="31"/>
        <c:overlap val="-27"/>
        <c:axId val="73894895"/>
        <c:axId val="73896559"/>
      </c:barChart>
      <c:catAx>
        <c:axId val="73894895"/>
        <c:scaling>
          <c:orientation val="minMax"/>
        </c:scaling>
        <c:delete val="1"/>
        <c:axPos val="b"/>
        <c:numFmt formatCode="General" sourceLinked="1"/>
        <c:majorTickMark val="none"/>
        <c:minorTickMark val="none"/>
        <c:tickLblPos val="nextTo"/>
        <c:crossAx val="73896559"/>
        <c:crosses val="autoZero"/>
        <c:auto val="1"/>
        <c:lblAlgn val="ctr"/>
        <c:lblOffset val="100"/>
        <c:noMultiLvlLbl val="0"/>
      </c:catAx>
      <c:valAx>
        <c:axId val="73896559"/>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7389489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[Analys_barn_och_unga_FB.xlsx]Pivot - fysiskt-digitalt!PivotTable2</c:name>
    <c:fmtId val="26"/>
  </c:pivotSource>
  <c:chart>
    <c:autoTitleDeleted val="0"/>
    <c:pivotFmts>
      <c:pivotFmt>
        <c:idx val="0"/>
        <c:spPr>
          <a:solidFill>
            <a:srgbClr val="F88C6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FFBE0A"/>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F8BE7C"/>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rgbClr val="D7D1CA"/>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E6460A"/>
          </a:solidFill>
          <a:ln>
            <a:noFill/>
          </a:ln>
          <a:effectLst/>
        </c:spPr>
      </c:pivotFmt>
      <c:pivotFmt>
        <c:idx val="5"/>
        <c:spPr>
          <a:solidFill>
            <a:srgbClr val="F88C64"/>
          </a:solidFill>
          <a:ln>
            <a:noFill/>
          </a:ln>
          <a:effectLst/>
        </c:spPr>
      </c:pivotFmt>
      <c:pivotFmt>
        <c:idx val="6"/>
        <c:spPr>
          <a:solidFill>
            <a:srgbClr val="F88C6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rgbClr val="E6460A"/>
          </a:solidFill>
          <a:ln>
            <a:noFill/>
          </a:ln>
          <a:effectLst/>
        </c:spPr>
      </c:pivotFmt>
      <c:pivotFmt>
        <c:idx val="8"/>
        <c:spPr>
          <a:solidFill>
            <a:srgbClr val="FFBE0A"/>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F8BE7C"/>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rgbClr val="F88C64"/>
          </a:solidFill>
          <a:ln>
            <a:noFill/>
          </a:ln>
          <a:effectLst/>
        </c:spPr>
      </c:pivotFmt>
      <c:pivotFmt>
        <c:idx val="11"/>
        <c:spPr>
          <a:solidFill>
            <a:srgbClr val="D7D1CA"/>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rgbClr val="F88C6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E6460A"/>
          </a:solidFill>
          <a:ln>
            <a:noFill/>
          </a:ln>
          <a:effectLst/>
        </c:spPr>
      </c:pivotFmt>
      <c:pivotFmt>
        <c:idx val="14"/>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rgbClr val="F8BE7C"/>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rgbClr val="F88C64"/>
          </a:solidFill>
          <a:ln>
            <a:noFill/>
          </a:ln>
          <a:effectLst/>
        </c:spPr>
      </c:pivotFmt>
      <c:pivotFmt>
        <c:idx val="17"/>
        <c:spPr>
          <a:solidFill>
            <a:srgbClr val="D7D1CA"/>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2"/>
          </a:solidFill>
          <a:ln>
            <a:noFill/>
          </a:ln>
          <a:effectLst/>
        </c:spPr>
      </c:pivotFmt>
      <c:pivotFmt>
        <c:idx val="19"/>
        <c:spPr>
          <a:solidFill>
            <a:srgbClr val="F88C6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rgbClr val="E6460A"/>
          </a:solidFill>
          <a:ln>
            <a:noFill/>
          </a:ln>
          <a:effectLst/>
        </c:spPr>
      </c:pivotFmt>
      <c:pivotFmt>
        <c:idx val="21"/>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2"/>
          </a:solidFill>
          <a:ln>
            <a:noFill/>
          </a:ln>
          <a:effectLst/>
        </c:spPr>
      </c:pivotFmt>
      <c:pivotFmt>
        <c:idx val="23"/>
        <c:spPr>
          <a:solidFill>
            <a:srgbClr val="F8BE7C"/>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rgbClr val="F88C64"/>
          </a:solidFill>
          <a:ln>
            <a:noFill/>
          </a:ln>
          <a:effectLst/>
        </c:spPr>
      </c:pivotFmt>
      <c:pivotFmt>
        <c:idx val="25"/>
        <c:spPr>
          <a:solidFill>
            <a:srgbClr val="D7D1CA"/>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rgbClr val="F88C6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rgbClr val="E6460A"/>
          </a:solidFill>
          <a:ln>
            <a:noFill/>
          </a:ln>
          <a:effectLst/>
        </c:spPr>
      </c:pivotFmt>
      <c:pivotFmt>
        <c:idx val="28"/>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2"/>
          </a:solidFill>
          <a:ln>
            <a:noFill/>
          </a:ln>
          <a:effectLst/>
        </c:spPr>
      </c:pivotFmt>
      <c:pivotFmt>
        <c:idx val="30"/>
        <c:spPr>
          <a:solidFill>
            <a:srgbClr val="F8BE7C"/>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rgbClr val="F88C64"/>
          </a:solidFill>
          <a:ln>
            <a:noFill/>
          </a:ln>
          <a:effectLst/>
        </c:spPr>
      </c:pivotFmt>
      <c:pivotFmt>
        <c:idx val="32"/>
        <c:spPr>
          <a:solidFill>
            <a:srgbClr val="D7D1CA"/>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stacked"/>
        <c:varyColors val="0"/>
        <c:ser>
          <c:idx val="0"/>
          <c:order val="0"/>
          <c:tx>
            <c:strRef>
              <c:f>'Pivot - fysiskt-digitalt'!$AB$3</c:f>
              <c:strCache>
                <c:ptCount val="1"/>
                <c:pt idx="0">
                  <c:v>Enbart fysisk form</c:v>
                </c:pt>
              </c:strCache>
            </c:strRef>
          </c:tx>
          <c:spPr>
            <a:solidFill>
              <a:schemeClr val="accent1">
                <a:lumMod val="60000"/>
                <a:lumOff val="40000"/>
              </a:schemeClr>
            </a:solidFill>
            <a:ln>
              <a:noFill/>
            </a:ln>
            <a:effectLst/>
          </c:spPr>
          <c:invertIfNegative val="0"/>
          <c:dPt>
            <c:idx val="4"/>
            <c:invertIfNegative val="0"/>
            <c:bubble3D val="0"/>
            <c:extLst>
              <c:ext xmlns:c16="http://schemas.microsoft.com/office/drawing/2014/chart" uri="{C3380CC4-5D6E-409C-BE32-E72D297353CC}">
                <c16:uniqueId val="{00000010-A0B7-4A7B-95F4-53E78B5A498E}"/>
              </c:ext>
            </c:extLst>
          </c:dPt>
          <c:dPt>
            <c:idx val="5"/>
            <c:invertIfNegative val="0"/>
            <c:bubble3D val="0"/>
            <c:extLst>
              <c:ext xmlns:c16="http://schemas.microsoft.com/office/drawing/2014/chart" uri="{C3380CC4-5D6E-409C-BE32-E72D297353CC}">
                <c16:uniqueId val="{0000000B-42E0-4F5B-B9DB-08468D99C957}"/>
              </c:ext>
            </c:extLst>
          </c:dPt>
          <c:dPt>
            <c:idx val="10"/>
            <c:invertIfNegative val="0"/>
            <c:bubble3D val="0"/>
            <c:extLst>
              <c:ext xmlns:c16="http://schemas.microsoft.com/office/drawing/2014/chart" uri="{C3380CC4-5D6E-409C-BE32-E72D297353CC}">
                <c16:uniqueId val="{00000001-6845-4654-AD6C-E1137A6D8CF0}"/>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17-5CA6-4BB0-B01B-6ABB1844E478}"/>
              </c:ext>
            </c:extLst>
          </c:dPt>
          <c:dPt>
            <c:idx val="15"/>
            <c:invertIfNegative val="0"/>
            <c:bubble3D val="0"/>
            <c:extLst>
              <c:ext xmlns:c16="http://schemas.microsoft.com/office/drawing/2014/chart" uri="{C3380CC4-5D6E-409C-BE32-E72D297353CC}">
                <c16:uniqueId val="{00000002-6845-4654-AD6C-E1137A6D8CF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fysiskt-digitalt'!$AA$4:$AA$17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fysiskt-digitalt'!$AB$4:$AB$17</c:f>
              <c:numCache>
                <c:formatCode>0%</c:formatCode>
                <c:ptCount val="13"/>
                <c:pt idx="0">
                  <c:v>0.53846153846153844</c:v>
                </c:pt>
                <c:pt idx="1">
                  <c:v>0.66666666666666663</c:v>
                </c:pt>
                <c:pt idx="2">
                  <c:v>1</c:v>
                </c:pt>
                <c:pt idx="3">
                  <c:v>0.5490196078431373</c:v>
                </c:pt>
                <c:pt idx="4">
                  <c:v>0.2608695652173913</c:v>
                </c:pt>
                <c:pt idx="5">
                  <c:v>0.36585365853658536</c:v>
                </c:pt>
                <c:pt idx="6">
                  <c:v>0.8</c:v>
                </c:pt>
                <c:pt idx="7">
                  <c:v>0.375</c:v>
                </c:pt>
                <c:pt idx="8">
                  <c:v>0.54545454545454541</c:v>
                </c:pt>
                <c:pt idx="9">
                  <c:v>0.75862068965517238</c:v>
                </c:pt>
                <c:pt idx="10">
                  <c:v>0.66666666666666663</c:v>
                </c:pt>
                <c:pt idx="11">
                  <c:v>0.25</c:v>
                </c:pt>
                <c:pt idx="12">
                  <c:v>0.5916573660714286</c:v>
                </c:pt>
              </c:numCache>
            </c:numRef>
          </c:val>
          <c:extLst>
            <c:ext xmlns:c16="http://schemas.microsoft.com/office/drawing/2014/chart" uri="{C3380CC4-5D6E-409C-BE32-E72D297353CC}">
              <c16:uniqueId val="{00000003-6845-4654-AD6C-E1137A6D8CF0}"/>
            </c:ext>
          </c:extLst>
        </c:ser>
        <c:ser>
          <c:idx val="1"/>
          <c:order val="1"/>
          <c:tx>
            <c:strRef>
              <c:f>'Pivot - fysiskt-digitalt'!$AC$3</c:f>
              <c:strCache>
                <c:ptCount val="1"/>
                <c:pt idx="0">
                  <c:v>Enbart digital form</c:v>
                </c:pt>
              </c:strCache>
            </c:strRef>
          </c:tx>
          <c:spPr>
            <a:solidFill>
              <a:schemeClr val="accent2">
                <a:lumMod val="60000"/>
                <a:lumOff val="40000"/>
              </a:schemeClr>
            </a:solidFill>
            <a:ln>
              <a:noFill/>
            </a:ln>
            <a:effectLst/>
          </c:spPr>
          <c:invertIfNegative val="0"/>
          <c:dPt>
            <c:idx val="4"/>
            <c:invertIfNegative val="0"/>
            <c:bubble3D val="0"/>
            <c:extLst>
              <c:ext xmlns:c16="http://schemas.microsoft.com/office/drawing/2014/chart" uri="{C3380CC4-5D6E-409C-BE32-E72D297353CC}">
                <c16:uniqueId val="{00000012-A0B7-4A7B-95F4-53E78B5A498E}"/>
              </c:ext>
            </c:extLst>
          </c:dPt>
          <c:dPt>
            <c:idx val="5"/>
            <c:invertIfNegative val="0"/>
            <c:bubble3D val="0"/>
            <c:extLst>
              <c:ext xmlns:c16="http://schemas.microsoft.com/office/drawing/2014/chart" uri="{C3380CC4-5D6E-409C-BE32-E72D297353CC}">
                <c16:uniqueId val="{0000000C-42E0-4F5B-B9DB-08468D99C957}"/>
              </c:ext>
            </c:extLst>
          </c:dPt>
          <c:dPt>
            <c:idx val="10"/>
            <c:invertIfNegative val="0"/>
            <c:bubble3D val="0"/>
            <c:extLst>
              <c:ext xmlns:c16="http://schemas.microsoft.com/office/drawing/2014/chart" uri="{C3380CC4-5D6E-409C-BE32-E72D297353CC}">
                <c16:uniqueId val="{00000005-6845-4654-AD6C-E1137A6D8CF0}"/>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18-5CA6-4BB0-B01B-6ABB1844E478}"/>
              </c:ext>
            </c:extLst>
          </c:dPt>
          <c:dPt>
            <c:idx val="15"/>
            <c:invertIfNegative val="0"/>
            <c:bubble3D val="0"/>
            <c:extLst>
              <c:ext xmlns:c16="http://schemas.microsoft.com/office/drawing/2014/chart" uri="{C3380CC4-5D6E-409C-BE32-E72D297353CC}">
                <c16:uniqueId val="{00000006-6845-4654-AD6C-E1137A6D8CF0}"/>
              </c:ext>
            </c:extLst>
          </c:dPt>
          <c:dLbls>
            <c:dLbl>
              <c:idx val="12"/>
              <c:layout>
                <c:manualLayout>
                  <c:x val="1.102430555555394E-3"/>
                  <c:y val="2.222222221187419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CA6-4BB0-B01B-6ABB1844E47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fysiskt-digitalt'!$AA$4:$AA$17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fysiskt-digitalt'!$AC$4:$AC$17</c:f>
              <c:numCache>
                <c:formatCode>0%</c:formatCode>
                <c:ptCount val="13"/>
                <c:pt idx="0">
                  <c:v>0.11538461538461539</c:v>
                </c:pt>
                <c:pt idx="1">
                  <c:v>0</c:v>
                </c:pt>
                <c:pt idx="2">
                  <c:v>0</c:v>
                </c:pt>
                <c:pt idx="3">
                  <c:v>0</c:v>
                </c:pt>
                <c:pt idx="4">
                  <c:v>0</c:v>
                </c:pt>
                <c:pt idx="5">
                  <c:v>0</c:v>
                </c:pt>
                <c:pt idx="6">
                  <c:v>0</c:v>
                </c:pt>
                <c:pt idx="7">
                  <c:v>0</c:v>
                </c:pt>
                <c:pt idx="8">
                  <c:v>0</c:v>
                </c:pt>
                <c:pt idx="9">
                  <c:v>0</c:v>
                </c:pt>
                <c:pt idx="10">
                  <c:v>0</c:v>
                </c:pt>
                <c:pt idx="11">
                  <c:v>0</c:v>
                </c:pt>
                <c:pt idx="12">
                  <c:v>1.8136160714285715E-3</c:v>
                </c:pt>
              </c:numCache>
            </c:numRef>
          </c:val>
          <c:extLst>
            <c:ext xmlns:c16="http://schemas.microsoft.com/office/drawing/2014/chart" uri="{C3380CC4-5D6E-409C-BE32-E72D297353CC}">
              <c16:uniqueId val="{00000007-6845-4654-AD6C-E1137A6D8CF0}"/>
            </c:ext>
          </c:extLst>
        </c:ser>
        <c:ser>
          <c:idx val="2"/>
          <c:order val="2"/>
          <c:tx>
            <c:strRef>
              <c:f>'Pivot - fysiskt-digitalt'!$AD$3</c:f>
              <c:strCache>
                <c:ptCount val="1"/>
                <c:pt idx="0">
                  <c:v>Både fysisk och digital form</c:v>
                </c:pt>
              </c:strCache>
            </c:strRef>
          </c:tx>
          <c:spPr>
            <a:solidFill>
              <a:schemeClr val="accent3">
                <a:lumMod val="60000"/>
                <a:lumOff val="40000"/>
              </a:schemeClr>
            </a:solidFill>
            <a:ln>
              <a:noFill/>
            </a:ln>
            <a:effectLst/>
          </c:spPr>
          <c:invertIfNegative val="0"/>
          <c:dPt>
            <c:idx val="4"/>
            <c:invertIfNegative val="0"/>
            <c:bubble3D val="0"/>
            <c:extLst>
              <c:ext xmlns:c16="http://schemas.microsoft.com/office/drawing/2014/chart" uri="{C3380CC4-5D6E-409C-BE32-E72D297353CC}">
                <c16:uniqueId val="{00000011-A0B7-4A7B-95F4-53E78B5A498E}"/>
              </c:ext>
            </c:extLst>
          </c:dPt>
          <c:dPt>
            <c:idx val="5"/>
            <c:invertIfNegative val="0"/>
            <c:bubble3D val="0"/>
            <c:extLst>
              <c:ext xmlns:c16="http://schemas.microsoft.com/office/drawing/2014/chart" uri="{C3380CC4-5D6E-409C-BE32-E72D297353CC}">
                <c16:uniqueId val="{0000000D-42E0-4F5B-B9DB-08468D99C957}"/>
              </c:ext>
            </c:extLst>
          </c:dPt>
          <c:dPt>
            <c:idx val="10"/>
            <c:invertIfNegative val="0"/>
            <c:bubble3D val="0"/>
            <c:extLst>
              <c:ext xmlns:c16="http://schemas.microsoft.com/office/drawing/2014/chart" uri="{C3380CC4-5D6E-409C-BE32-E72D297353CC}">
                <c16:uniqueId val="{00000009-6845-4654-AD6C-E1137A6D8CF0}"/>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16-5CA6-4BB0-B01B-6ABB1844E478}"/>
              </c:ext>
            </c:extLst>
          </c:dPt>
          <c:dPt>
            <c:idx val="15"/>
            <c:invertIfNegative val="0"/>
            <c:bubble3D val="0"/>
            <c:extLst>
              <c:ext xmlns:c16="http://schemas.microsoft.com/office/drawing/2014/chart" uri="{C3380CC4-5D6E-409C-BE32-E72D297353CC}">
                <c16:uniqueId val="{0000000A-6845-4654-AD6C-E1137A6D8CF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fysiskt-digitalt'!$AA$4:$AA$17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fysiskt-digitalt'!$AD$4:$AD$17</c:f>
              <c:numCache>
                <c:formatCode>0%</c:formatCode>
                <c:ptCount val="13"/>
                <c:pt idx="0">
                  <c:v>0.34615384615384615</c:v>
                </c:pt>
                <c:pt idx="1">
                  <c:v>0.33333333333333331</c:v>
                </c:pt>
                <c:pt idx="2">
                  <c:v>0</c:v>
                </c:pt>
                <c:pt idx="3">
                  <c:v>0.25490196078431371</c:v>
                </c:pt>
                <c:pt idx="4">
                  <c:v>0.73913043478260865</c:v>
                </c:pt>
                <c:pt idx="5">
                  <c:v>0.1951219512195122</c:v>
                </c:pt>
                <c:pt idx="6">
                  <c:v>0.15</c:v>
                </c:pt>
                <c:pt idx="7">
                  <c:v>0.54166666666666663</c:v>
                </c:pt>
                <c:pt idx="8">
                  <c:v>0.45454545454545453</c:v>
                </c:pt>
                <c:pt idx="9">
                  <c:v>0.2413793103448276</c:v>
                </c:pt>
                <c:pt idx="10">
                  <c:v>0.33333333333333331</c:v>
                </c:pt>
                <c:pt idx="11">
                  <c:v>0.5</c:v>
                </c:pt>
                <c:pt idx="12">
                  <c:v>0.33412388392857145</c:v>
                </c:pt>
              </c:numCache>
            </c:numRef>
          </c:val>
          <c:extLst>
            <c:ext xmlns:c16="http://schemas.microsoft.com/office/drawing/2014/chart" uri="{C3380CC4-5D6E-409C-BE32-E72D297353CC}">
              <c16:uniqueId val="{0000000B-6845-4654-AD6C-E1137A6D8CF0}"/>
            </c:ext>
          </c:extLst>
        </c:ser>
        <c:ser>
          <c:idx val="3"/>
          <c:order val="3"/>
          <c:tx>
            <c:strRef>
              <c:f>'Pivot - fysiskt-digitalt'!$AE$3</c:f>
              <c:strCache>
                <c:ptCount val="1"/>
                <c:pt idx="0">
                  <c:v>Vet ej om insats ges i fysisk/digital form</c:v>
                </c:pt>
              </c:strCache>
            </c:strRef>
          </c:tx>
          <c:spPr>
            <a:solidFill>
              <a:srgbClr val="D7D1C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fysiskt-digitalt'!$AA$4:$AA$17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fysiskt-digitalt'!$AE$4:$AE$17</c:f>
              <c:numCache>
                <c:formatCode>0%</c:formatCode>
                <c:ptCount val="13"/>
                <c:pt idx="0">
                  <c:v>0</c:v>
                </c:pt>
                <c:pt idx="1">
                  <c:v>0</c:v>
                </c:pt>
                <c:pt idx="2">
                  <c:v>0</c:v>
                </c:pt>
                <c:pt idx="3">
                  <c:v>0.19607843137254902</c:v>
                </c:pt>
                <c:pt idx="4">
                  <c:v>0</c:v>
                </c:pt>
                <c:pt idx="5">
                  <c:v>0.43902439024390244</c:v>
                </c:pt>
                <c:pt idx="6">
                  <c:v>0.05</c:v>
                </c:pt>
                <c:pt idx="7">
                  <c:v>8.3333333333333329E-2</c:v>
                </c:pt>
                <c:pt idx="8">
                  <c:v>0</c:v>
                </c:pt>
                <c:pt idx="9">
                  <c:v>0</c:v>
                </c:pt>
                <c:pt idx="10">
                  <c:v>0</c:v>
                </c:pt>
                <c:pt idx="11">
                  <c:v>0.25</c:v>
                </c:pt>
                <c:pt idx="12">
                  <c:v>7.2405133928571425E-2</c:v>
                </c:pt>
              </c:numCache>
            </c:numRef>
          </c:val>
          <c:extLst>
            <c:ext xmlns:c16="http://schemas.microsoft.com/office/drawing/2014/chart" uri="{C3380CC4-5D6E-409C-BE32-E72D297353CC}">
              <c16:uniqueId val="{0000000C-6845-4654-AD6C-E1137A6D8CF0}"/>
            </c:ext>
          </c:extLst>
        </c:ser>
        <c:ser>
          <c:idx val="4"/>
          <c:order val="4"/>
          <c:tx>
            <c:strRef>
              <c:f>'Pivot - fysiskt-digitalt'!$AF$3</c:f>
              <c:strCache>
                <c:ptCount val="1"/>
                <c:pt idx="0">
                  <c:v>Sum of Totalt - fysiskt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fysiskt-digitalt'!$AA$4:$AA$17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fysiskt-digitalt'!$AF$4:$AF$17</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A-42E0-4F5B-B9DB-08468D99C957}"/>
            </c:ext>
          </c:extLst>
        </c:ser>
        <c:dLbls>
          <c:dLblPos val="ctr"/>
          <c:showLegendKey val="0"/>
          <c:showVal val="1"/>
          <c:showCatName val="0"/>
          <c:showSerName val="0"/>
          <c:showPercent val="0"/>
          <c:showBubbleSize val="0"/>
        </c:dLbls>
        <c:gapWidth val="150"/>
        <c:overlap val="100"/>
        <c:axId val="493308991"/>
        <c:axId val="493308159"/>
      </c:barChart>
      <c:catAx>
        <c:axId val="4933089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493308159"/>
        <c:crosses val="autoZero"/>
        <c:auto val="1"/>
        <c:lblAlgn val="ctr"/>
        <c:lblOffset val="100"/>
        <c:noMultiLvlLbl val="0"/>
      </c:catAx>
      <c:valAx>
        <c:axId val="493308159"/>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93308991"/>
        <c:crosses val="autoZero"/>
        <c:crossBetween val="between"/>
      </c:valAx>
      <c:spPr>
        <a:noFill/>
        <a:ln>
          <a:noFill/>
        </a:ln>
        <a:effectLst/>
      </c:spPr>
    </c:plotArea>
    <c:legend>
      <c:legendPos val="b"/>
      <c:layout>
        <c:manualLayout>
          <c:xMode val="edge"/>
          <c:yMode val="edge"/>
          <c:x val="0.1552967013888889"/>
          <c:y val="0.91968511111111095"/>
          <c:w val="0.71882300347222228"/>
          <c:h val="4.5013111111111108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OUTPUT!$B$70</c:f>
              <c:strCache>
                <c:ptCount val="1"/>
                <c:pt idx="0">
                  <c:v>1-20 individer</c:v>
                </c:pt>
              </c:strCache>
            </c:strRef>
          </c:tx>
          <c:spPr>
            <a:solidFill>
              <a:srgbClr val="F88C6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OUTPUT!$C$70:$E$70</c:f>
              <c:numCache>
                <c:formatCode>0%</c:formatCode>
                <c:ptCount val="3"/>
                <c:pt idx="0">
                  <c:v>0.34449760765550241</c:v>
                </c:pt>
                <c:pt idx="1">
                  <c:v>0.16935483870967741</c:v>
                </c:pt>
                <c:pt idx="2">
                  <c:v>0.33333333333333331</c:v>
                </c:pt>
              </c:numCache>
            </c:numRef>
          </c:val>
          <c:extLst>
            <c:ext xmlns:c16="http://schemas.microsoft.com/office/drawing/2014/chart" uri="{C3380CC4-5D6E-409C-BE32-E72D297353CC}">
              <c16:uniqueId val="{00000000-308A-4192-BF57-C0776F454DCE}"/>
            </c:ext>
          </c:extLst>
        </c:ser>
        <c:ser>
          <c:idx val="1"/>
          <c:order val="1"/>
          <c:tx>
            <c:strRef>
              <c:f>OUTPUT!$B$71</c:f>
              <c:strCache>
                <c:ptCount val="1"/>
                <c:pt idx="0">
                  <c:v>21-100 individer</c:v>
                </c:pt>
              </c:strCache>
            </c:strRef>
          </c:tx>
          <c:spPr>
            <a:solidFill>
              <a:srgbClr val="F8BE7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OUTPUT!$C$71:$E$71</c:f>
              <c:numCache>
                <c:formatCode>0%</c:formatCode>
                <c:ptCount val="3"/>
                <c:pt idx="0">
                  <c:v>0.33971291866028708</c:v>
                </c:pt>
                <c:pt idx="1">
                  <c:v>0.37903225806451613</c:v>
                </c:pt>
                <c:pt idx="2">
                  <c:v>0.66666666666666663</c:v>
                </c:pt>
              </c:numCache>
            </c:numRef>
          </c:val>
          <c:extLst>
            <c:ext xmlns:c16="http://schemas.microsoft.com/office/drawing/2014/chart" uri="{C3380CC4-5D6E-409C-BE32-E72D297353CC}">
              <c16:uniqueId val="{00000001-308A-4192-BF57-C0776F454DCE}"/>
            </c:ext>
          </c:extLst>
        </c:ser>
        <c:ser>
          <c:idx val="2"/>
          <c:order val="2"/>
          <c:tx>
            <c:strRef>
              <c:f>OUTPUT!$B$72</c:f>
              <c:strCache>
                <c:ptCount val="1"/>
                <c:pt idx="0">
                  <c:v>101-500 individer</c:v>
                </c:pt>
              </c:strCache>
            </c:strRef>
          </c:tx>
          <c:spPr>
            <a:solidFill>
              <a:srgbClr val="FFD86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OUTPUT!$C$72:$E$72</c:f>
              <c:numCache>
                <c:formatCode>0%</c:formatCode>
                <c:ptCount val="3"/>
                <c:pt idx="0">
                  <c:v>0.13397129186602871</c:v>
                </c:pt>
                <c:pt idx="1">
                  <c:v>0.13709677419354838</c:v>
                </c:pt>
                <c:pt idx="2">
                  <c:v>0</c:v>
                </c:pt>
              </c:numCache>
            </c:numRef>
          </c:val>
          <c:extLst>
            <c:ext xmlns:c16="http://schemas.microsoft.com/office/drawing/2014/chart" uri="{C3380CC4-5D6E-409C-BE32-E72D297353CC}">
              <c16:uniqueId val="{00000002-308A-4192-BF57-C0776F454DCE}"/>
            </c:ext>
          </c:extLst>
        </c:ser>
        <c:ser>
          <c:idx val="3"/>
          <c:order val="3"/>
          <c:tx>
            <c:strRef>
              <c:f>OUTPUT!$B$73</c:f>
              <c:strCache>
                <c:ptCount val="1"/>
                <c:pt idx="0">
                  <c:v>&gt;500 individer</c:v>
                </c:pt>
              </c:strCache>
            </c:strRef>
          </c:tx>
          <c:spPr>
            <a:solidFill>
              <a:srgbClr val="FFE59D"/>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OUTPUT!$C$73:$E$73</c:f>
              <c:numCache>
                <c:formatCode>0%</c:formatCode>
                <c:ptCount val="3"/>
                <c:pt idx="0">
                  <c:v>9.5693779904306216E-3</c:v>
                </c:pt>
                <c:pt idx="1">
                  <c:v>6.4516129032258063E-2</c:v>
                </c:pt>
                <c:pt idx="2">
                  <c:v>0</c:v>
                </c:pt>
              </c:numCache>
            </c:numRef>
          </c:val>
          <c:extLst>
            <c:ext xmlns:c16="http://schemas.microsoft.com/office/drawing/2014/chart" uri="{C3380CC4-5D6E-409C-BE32-E72D297353CC}">
              <c16:uniqueId val="{00000003-308A-4192-BF57-C0776F454DCE}"/>
            </c:ext>
          </c:extLst>
        </c:ser>
        <c:ser>
          <c:idx val="4"/>
          <c:order val="4"/>
          <c:tx>
            <c:strRef>
              <c:f>OUTPUT!$B$74</c:f>
              <c:strCache>
                <c:ptCount val="1"/>
                <c:pt idx="0">
                  <c:v>Vet ej antal/uppgift saknas om antal individer</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OUTPUT!$C$74:$E$74</c:f>
              <c:numCache>
                <c:formatCode>0%</c:formatCode>
                <c:ptCount val="3"/>
                <c:pt idx="0">
                  <c:v>0.17224880382775121</c:v>
                </c:pt>
                <c:pt idx="1">
                  <c:v>0.25</c:v>
                </c:pt>
                <c:pt idx="2">
                  <c:v>0</c:v>
                </c:pt>
              </c:numCache>
            </c:numRef>
          </c:val>
          <c:extLst>
            <c:ext xmlns:c16="http://schemas.microsoft.com/office/drawing/2014/chart" uri="{C3380CC4-5D6E-409C-BE32-E72D297353CC}">
              <c16:uniqueId val="{00000004-308A-4192-BF57-C0776F454DCE}"/>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1231"/>
        <c:crosses val="autoZero"/>
        <c:crossBetween val="between"/>
      </c:valAx>
      <c:spPr>
        <a:noFill/>
        <a:ln>
          <a:noFill/>
        </a:ln>
        <a:effectLst/>
      </c:spPr>
    </c:plotArea>
    <c:legend>
      <c:legendPos val="b"/>
      <c:layout>
        <c:manualLayout>
          <c:xMode val="edge"/>
          <c:yMode val="edge"/>
          <c:x val="1.6107611548556416E-2"/>
          <c:y val="0.90536155713754218"/>
          <c:w val="0.95111789151356096"/>
          <c:h val="6.6860460841420166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82467001102928E-2"/>
          <c:y val="0.11079704075935232"/>
          <c:w val="0.93969180275376241"/>
          <c:h val="0.7828378001116694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AB398"/>
              </a:solidFill>
              <a:ln>
                <a:noFill/>
              </a:ln>
              <a:effectLst/>
            </c:spPr>
            <c:extLst>
              <c:ext xmlns:c16="http://schemas.microsoft.com/office/drawing/2014/chart" uri="{C3380CC4-5D6E-409C-BE32-E72D297353CC}">
                <c16:uniqueId val="{00000001-9743-458F-BEDA-935EAFD493AD}"/>
              </c:ext>
            </c:extLst>
          </c:dPt>
          <c:dPt>
            <c:idx val="1"/>
            <c:invertIfNegative val="0"/>
            <c:bubble3D val="0"/>
            <c:spPr>
              <a:solidFill>
                <a:srgbClr val="FAD4A8"/>
              </a:solidFill>
              <a:ln>
                <a:noFill/>
              </a:ln>
              <a:effectLst/>
            </c:spPr>
            <c:extLst>
              <c:ext xmlns:c16="http://schemas.microsoft.com/office/drawing/2014/chart" uri="{C3380CC4-5D6E-409C-BE32-E72D297353CC}">
                <c16:uniqueId val="{00000003-9743-458F-BEDA-935EAFD493AD}"/>
              </c:ext>
            </c:extLst>
          </c:dPt>
          <c:dPt>
            <c:idx val="2"/>
            <c:invertIfNegative val="0"/>
            <c:bubble3D val="0"/>
            <c:spPr>
              <a:solidFill>
                <a:srgbClr val="FFE59D"/>
              </a:solidFill>
              <a:ln>
                <a:noFill/>
              </a:ln>
              <a:effectLst/>
            </c:spPr>
            <c:extLst>
              <c:ext xmlns:c16="http://schemas.microsoft.com/office/drawing/2014/chart" uri="{C3380CC4-5D6E-409C-BE32-E72D297353CC}">
                <c16:uniqueId val="{00000005-9743-458F-BEDA-935EAFD493AD}"/>
              </c:ext>
            </c:extLst>
          </c:dPt>
          <c:dPt>
            <c:idx val="3"/>
            <c:invertIfNegative val="0"/>
            <c:bubble3D val="0"/>
            <c:spPr>
              <a:solidFill>
                <a:srgbClr val="D7D1CA"/>
              </a:solidFill>
              <a:ln>
                <a:noFill/>
              </a:ln>
              <a:effectLst/>
            </c:spPr>
            <c:extLst>
              <c:ext xmlns:c16="http://schemas.microsoft.com/office/drawing/2014/chart" uri="{C3380CC4-5D6E-409C-BE32-E72D297353CC}">
                <c16:uniqueId val="{00000007-9743-458F-BEDA-935EAFD493AD}"/>
              </c:ext>
            </c:extLst>
          </c:dPt>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OUTPUT!$B$80:$E$80</c:f>
              <c:numCache>
                <c:formatCode>0%</c:formatCode>
                <c:ptCount val="4"/>
                <c:pt idx="0">
                  <c:v>0.59366754617414252</c:v>
                </c:pt>
                <c:pt idx="1">
                  <c:v>0.25329815303430081</c:v>
                </c:pt>
                <c:pt idx="2">
                  <c:v>9.498680738786279E-2</c:v>
                </c:pt>
                <c:pt idx="3">
                  <c:v>5.8047493403693931E-2</c:v>
                </c:pt>
              </c:numCache>
            </c:numRef>
          </c:val>
          <c:extLst>
            <c:ext xmlns:c16="http://schemas.microsoft.com/office/drawing/2014/chart" uri="{C3380CC4-5D6E-409C-BE32-E72D297353CC}">
              <c16:uniqueId val="{00000008-9743-458F-BEDA-935EAFD493AD}"/>
            </c:ext>
          </c:extLst>
        </c:ser>
        <c:dLbls>
          <c:showLegendKey val="0"/>
          <c:showVal val="0"/>
          <c:showCatName val="0"/>
          <c:showSerName val="0"/>
          <c:showPercent val="0"/>
          <c:showBubbleSize val="0"/>
        </c:dLbls>
        <c:gapWidth val="31"/>
        <c:overlap val="-27"/>
        <c:axId val="73894895"/>
        <c:axId val="73896559"/>
      </c:barChart>
      <c:catAx>
        <c:axId val="73894895"/>
        <c:scaling>
          <c:orientation val="minMax"/>
        </c:scaling>
        <c:delete val="1"/>
        <c:axPos val="b"/>
        <c:numFmt formatCode="General" sourceLinked="1"/>
        <c:majorTickMark val="none"/>
        <c:minorTickMark val="none"/>
        <c:tickLblPos val="nextTo"/>
        <c:crossAx val="73896559"/>
        <c:crosses val="autoZero"/>
        <c:auto val="1"/>
        <c:lblAlgn val="ctr"/>
        <c:lblOffset val="100"/>
        <c:noMultiLvlLbl val="0"/>
      </c:catAx>
      <c:valAx>
        <c:axId val="73896559"/>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7389489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OUTPUT!$B$97</c:f>
              <c:strCache>
                <c:ptCount val="1"/>
                <c:pt idx="0">
                  <c:v>1-20 individer</c:v>
                </c:pt>
              </c:strCache>
            </c:strRef>
          </c:tx>
          <c:spPr>
            <a:solidFill>
              <a:srgbClr val="F88C6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OUTPUT!$C$97:$E$97</c:f>
              <c:numCache>
                <c:formatCode>0%</c:formatCode>
                <c:ptCount val="3"/>
                <c:pt idx="0">
                  <c:v>0.27111111111111114</c:v>
                </c:pt>
                <c:pt idx="1">
                  <c:v>0.13541666666666666</c:v>
                </c:pt>
                <c:pt idx="2">
                  <c:v>0.58333333333333337</c:v>
                </c:pt>
              </c:numCache>
            </c:numRef>
          </c:val>
          <c:extLst>
            <c:ext xmlns:c16="http://schemas.microsoft.com/office/drawing/2014/chart" uri="{C3380CC4-5D6E-409C-BE32-E72D297353CC}">
              <c16:uniqueId val="{00000000-D5F1-4BAC-8DDC-58585E8BA976}"/>
            </c:ext>
          </c:extLst>
        </c:ser>
        <c:ser>
          <c:idx val="1"/>
          <c:order val="1"/>
          <c:tx>
            <c:strRef>
              <c:f>OUTPUT!$B$98</c:f>
              <c:strCache>
                <c:ptCount val="1"/>
                <c:pt idx="0">
                  <c:v>21-100 individer</c:v>
                </c:pt>
              </c:strCache>
            </c:strRef>
          </c:tx>
          <c:spPr>
            <a:solidFill>
              <a:srgbClr val="F8BE7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OUTPUT!$C$98:$E$98</c:f>
              <c:numCache>
                <c:formatCode>0%</c:formatCode>
                <c:ptCount val="3"/>
                <c:pt idx="0">
                  <c:v>0.36888888888888888</c:v>
                </c:pt>
                <c:pt idx="1">
                  <c:v>0.33333333333333331</c:v>
                </c:pt>
                <c:pt idx="2">
                  <c:v>0.27777777777777779</c:v>
                </c:pt>
              </c:numCache>
            </c:numRef>
          </c:val>
          <c:extLst>
            <c:ext xmlns:c16="http://schemas.microsoft.com/office/drawing/2014/chart" uri="{C3380CC4-5D6E-409C-BE32-E72D297353CC}">
              <c16:uniqueId val="{00000001-D5F1-4BAC-8DDC-58585E8BA976}"/>
            </c:ext>
          </c:extLst>
        </c:ser>
        <c:ser>
          <c:idx val="2"/>
          <c:order val="2"/>
          <c:tx>
            <c:strRef>
              <c:f>OUTPUT!$B$99</c:f>
              <c:strCache>
                <c:ptCount val="1"/>
                <c:pt idx="0">
                  <c:v>101-500 individer</c:v>
                </c:pt>
              </c:strCache>
            </c:strRef>
          </c:tx>
          <c:spPr>
            <a:solidFill>
              <a:srgbClr val="FFD86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OUTPUT!$C$99:$E$99</c:f>
              <c:numCache>
                <c:formatCode>0%</c:formatCode>
                <c:ptCount val="3"/>
                <c:pt idx="0">
                  <c:v>0.10222222222222223</c:v>
                </c:pt>
                <c:pt idx="1">
                  <c:v>0.19791666666666666</c:v>
                </c:pt>
                <c:pt idx="2">
                  <c:v>8.3333333333333329E-2</c:v>
                </c:pt>
              </c:numCache>
            </c:numRef>
          </c:val>
          <c:extLst>
            <c:ext xmlns:c16="http://schemas.microsoft.com/office/drawing/2014/chart" uri="{C3380CC4-5D6E-409C-BE32-E72D297353CC}">
              <c16:uniqueId val="{00000002-D5F1-4BAC-8DDC-58585E8BA976}"/>
            </c:ext>
          </c:extLst>
        </c:ser>
        <c:ser>
          <c:idx val="3"/>
          <c:order val="3"/>
          <c:tx>
            <c:strRef>
              <c:f>OUTPUT!$B$100</c:f>
              <c:strCache>
                <c:ptCount val="1"/>
                <c:pt idx="0">
                  <c:v>&gt;500 individer</c:v>
                </c:pt>
              </c:strCache>
            </c:strRef>
          </c:tx>
          <c:spPr>
            <a:solidFill>
              <a:srgbClr val="FFE59D"/>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OUTPUT!$C$100:$E$100</c:f>
              <c:numCache>
                <c:formatCode>0%</c:formatCode>
                <c:ptCount val="3"/>
                <c:pt idx="0">
                  <c:v>2.2222222222222223E-2</c:v>
                </c:pt>
                <c:pt idx="1">
                  <c:v>5.2083333333333336E-2</c:v>
                </c:pt>
                <c:pt idx="2">
                  <c:v>0</c:v>
                </c:pt>
              </c:numCache>
            </c:numRef>
          </c:val>
          <c:extLst>
            <c:ext xmlns:c16="http://schemas.microsoft.com/office/drawing/2014/chart" uri="{C3380CC4-5D6E-409C-BE32-E72D297353CC}">
              <c16:uniqueId val="{00000003-D5F1-4BAC-8DDC-58585E8BA976}"/>
            </c:ext>
          </c:extLst>
        </c:ser>
        <c:ser>
          <c:idx val="4"/>
          <c:order val="4"/>
          <c:tx>
            <c:strRef>
              <c:f>OUTPUT!$B$101</c:f>
              <c:strCache>
                <c:ptCount val="1"/>
                <c:pt idx="0">
                  <c:v>Vet ej antal/uppgift saknas om antal individer</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OUTPUT!$C$101:$E$101</c:f>
              <c:numCache>
                <c:formatCode>0%</c:formatCode>
                <c:ptCount val="3"/>
                <c:pt idx="0">
                  <c:v>0.23555555555555555</c:v>
                </c:pt>
                <c:pt idx="1">
                  <c:v>0.28125</c:v>
                </c:pt>
                <c:pt idx="2">
                  <c:v>5.5555555555555552E-2</c:v>
                </c:pt>
              </c:numCache>
            </c:numRef>
          </c:val>
          <c:extLst>
            <c:ext xmlns:c16="http://schemas.microsoft.com/office/drawing/2014/chart" uri="{C3380CC4-5D6E-409C-BE32-E72D297353CC}">
              <c16:uniqueId val="{00000004-D5F1-4BAC-8DDC-58585E8BA976}"/>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1231"/>
        <c:crosses val="autoZero"/>
        <c:crossBetween val="between"/>
      </c:valAx>
      <c:spPr>
        <a:noFill/>
        <a:ln>
          <a:noFill/>
        </a:ln>
        <a:effectLst/>
      </c:spPr>
    </c:plotArea>
    <c:legend>
      <c:legendPos val="b"/>
      <c:layout>
        <c:manualLayout>
          <c:xMode val="edge"/>
          <c:yMode val="edge"/>
          <c:x val="1.6107611548556416E-2"/>
          <c:y val="0.90536155713754218"/>
          <c:w val="0.95111789151356096"/>
          <c:h val="6.6860460841420166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[Analys_barn_och_unga_FB.xlsx]Pivot - regi!PivotTable3</c:name>
    <c:fmtId val="21"/>
  </c:pivotSource>
  <c:chart>
    <c:autoTitleDeleted val="0"/>
    <c:pivotFmts>
      <c:pivotFmt>
        <c:idx val="0"/>
        <c:spPr>
          <a:solidFill>
            <a:srgbClr val="F88C6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FFD86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F8BE7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rgbClr val="D7D1CA"/>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E6460A"/>
          </a:solidFill>
          <a:ln>
            <a:noFill/>
          </a:ln>
          <a:effectLst/>
        </c:spPr>
      </c:pivotFmt>
      <c:pivotFmt>
        <c:idx val="5"/>
        <c:spPr>
          <a:solidFill>
            <a:srgbClr val="FFBE0A"/>
          </a:solidFill>
          <a:ln>
            <a:noFill/>
          </a:ln>
          <a:effectLst/>
        </c:spPr>
      </c:pivotFmt>
      <c:pivotFmt>
        <c:idx val="6"/>
        <c:spPr>
          <a:solidFill>
            <a:srgbClr val="F88C64"/>
          </a:solidFill>
          <a:ln>
            <a:noFill/>
          </a:ln>
          <a:effectLst/>
        </c:spPr>
      </c:pivotFmt>
      <c:pivotFmt>
        <c:idx val="7"/>
        <c:spPr>
          <a:solidFill>
            <a:srgbClr val="F88C6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E6460A"/>
          </a:solidFill>
          <a:ln>
            <a:noFill/>
          </a:ln>
          <a:effectLst/>
        </c:spPr>
      </c:pivotFmt>
      <c:pivotFmt>
        <c:idx val="9"/>
        <c:spPr>
          <a:solidFill>
            <a:srgbClr val="FFD86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rgbClr val="FFBE0A"/>
          </a:solidFill>
          <a:ln>
            <a:noFill/>
          </a:ln>
          <a:effectLst/>
        </c:spPr>
      </c:pivotFmt>
      <c:pivotFmt>
        <c:idx val="11"/>
        <c:spPr>
          <a:solidFill>
            <a:srgbClr val="F8BE7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rgbClr val="F88C64"/>
          </a:solidFill>
          <a:ln>
            <a:noFill/>
          </a:ln>
          <a:effectLst/>
        </c:spPr>
      </c:pivotFmt>
      <c:pivotFmt>
        <c:idx val="13"/>
        <c:spPr>
          <a:solidFill>
            <a:srgbClr val="D7D1CA"/>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rgbClr val="F88C6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rgbClr val="E6460A"/>
          </a:solidFill>
          <a:ln>
            <a:noFill/>
          </a:ln>
          <a:effectLst/>
        </c:spPr>
      </c:pivotFmt>
      <c:pivotFmt>
        <c:idx val="16"/>
        <c:spPr>
          <a:solidFill>
            <a:srgbClr val="FFD86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rgbClr val="FFBE0A"/>
          </a:solidFill>
          <a:ln>
            <a:noFill/>
          </a:ln>
          <a:effectLst/>
        </c:spPr>
      </c:pivotFmt>
      <c:pivotFmt>
        <c:idx val="18"/>
        <c:spPr>
          <a:solidFill>
            <a:srgbClr val="F8BE7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rgbClr val="F88C64"/>
          </a:solidFill>
          <a:ln>
            <a:noFill/>
          </a:ln>
          <a:effectLst/>
        </c:spPr>
      </c:pivotFmt>
      <c:pivotFmt>
        <c:idx val="20"/>
        <c:spPr>
          <a:solidFill>
            <a:srgbClr val="D7D1CA"/>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rgbClr val="F88C6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E6460A"/>
          </a:solidFill>
          <a:ln>
            <a:noFill/>
          </a:ln>
          <a:effectLst/>
        </c:spPr>
      </c:pivotFmt>
      <c:pivotFmt>
        <c:idx val="23"/>
        <c:spPr>
          <a:solidFill>
            <a:srgbClr val="FFD86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rgbClr val="FFBE0A"/>
          </a:solidFill>
          <a:ln>
            <a:noFill/>
          </a:ln>
          <a:effectLst/>
        </c:spPr>
      </c:pivotFmt>
      <c:pivotFmt>
        <c:idx val="25"/>
        <c:spPr>
          <a:solidFill>
            <a:srgbClr val="F8BE7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rgbClr val="F88C64"/>
          </a:solidFill>
          <a:ln>
            <a:noFill/>
          </a:ln>
          <a:effectLst/>
        </c:spPr>
      </c:pivotFmt>
      <c:pivotFmt>
        <c:idx val="27"/>
        <c:spPr>
          <a:solidFill>
            <a:srgbClr val="D7D1CA"/>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rgbClr val="F88C6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rgbClr val="E6460A"/>
          </a:solidFill>
          <a:ln>
            <a:noFill/>
          </a:ln>
          <a:effectLst/>
        </c:spPr>
      </c:pivotFmt>
      <c:pivotFmt>
        <c:idx val="30"/>
        <c:spPr>
          <a:solidFill>
            <a:srgbClr val="FFD86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rgbClr val="FFBE0A"/>
          </a:solidFill>
          <a:ln>
            <a:noFill/>
          </a:ln>
          <a:effectLst/>
        </c:spPr>
      </c:pivotFmt>
      <c:pivotFmt>
        <c:idx val="32"/>
        <c:spPr>
          <a:solidFill>
            <a:srgbClr val="F8BE7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rgbClr val="F88C64"/>
          </a:solidFill>
          <a:ln>
            <a:noFill/>
          </a:ln>
          <a:effectLst/>
        </c:spPr>
      </c:pivotFmt>
      <c:pivotFmt>
        <c:idx val="34"/>
        <c:spPr>
          <a:solidFill>
            <a:srgbClr val="D7D1CA"/>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stacked"/>
        <c:varyColors val="0"/>
        <c:ser>
          <c:idx val="0"/>
          <c:order val="0"/>
          <c:tx>
            <c:strRef>
              <c:f>'Pivot - regi'!$V$3</c:f>
              <c:strCache>
                <c:ptCount val="1"/>
                <c:pt idx="0">
                  <c:v>Enbart kommunal regi</c:v>
                </c:pt>
              </c:strCache>
            </c:strRef>
          </c:tx>
          <c:spPr>
            <a:solidFill>
              <a:schemeClr val="accent1">
                <a:lumMod val="60000"/>
                <a:lumOff val="40000"/>
              </a:schemeClr>
            </a:solidFill>
            <a:ln>
              <a:noFill/>
            </a:ln>
            <a:effectLst/>
          </c:spPr>
          <c:invertIfNegative val="0"/>
          <c:dPt>
            <c:idx val="4"/>
            <c:invertIfNegative val="0"/>
            <c:bubble3D val="0"/>
            <c:extLst>
              <c:ext xmlns:c16="http://schemas.microsoft.com/office/drawing/2014/chart" uri="{C3380CC4-5D6E-409C-BE32-E72D297353CC}">
                <c16:uniqueId val="{00000010-1084-49C5-8346-DAB56053B143}"/>
              </c:ext>
            </c:extLst>
          </c:dPt>
          <c:dPt>
            <c:idx val="5"/>
            <c:invertIfNegative val="0"/>
            <c:bubble3D val="0"/>
            <c:extLst>
              <c:ext xmlns:c16="http://schemas.microsoft.com/office/drawing/2014/chart" uri="{C3380CC4-5D6E-409C-BE32-E72D297353CC}">
                <c16:uniqueId val="{0000000B-9FB5-489D-B34E-501F272B806B}"/>
              </c:ext>
            </c:extLst>
          </c:dPt>
          <c:dPt>
            <c:idx val="10"/>
            <c:invertIfNegative val="0"/>
            <c:bubble3D val="0"/>
            <c:extLst>
              <c:ext xmlns:c16="http://schemas.microsoft.com/office/drawing/2014/chart" uri="{C3380CC4-5D6E-409C-BE32-E72D297353CC}">
                <c16:uniqueId val="{00000001-0EAD-4173-A150-93CADE0D68BD}"/>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18-4EE4-4C65-8E54-A740255554EA}"/>
              </c:ext>
            </c:extLst>
          </c:dPt>
          <c:dPt>
            <c:idx val="15"/>
            <c:invertIfNegative val="0"/>
            <c:bubble3D val="0"/>
            <c:extLst>
              <c:ext xmlns:c16="http://schemas.microsoft.com/office/drawing/2014/chart" uri="{C3380CC4-5D6E-409C-BE32-E72D297353CC}">
                <c16:uniqueId val="{00000002-0EAD-4173-A150-93CADE0D68BD}"/>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regi'!$U$4:$U$17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regi'!$V$4:$V$17</c:f>
              <c:numCache>
                <c:formatCode>0%</c:formatCode>
                <c:ptCount val="13"/>
                <c:pt idx="0">
                  <c:v>0.70370370370370372</c:v>
                </c:pt>
                <c:pt idx="1">
                  <c:v>0.7407407407407407</c:v>
                </c:pt>
                <c:pt idx="2">
                  <c:v>0.72</c:v>
                </c:pt>
                <c:pt idx="3">
                  <c:v>0.58823529411764708</c:v>
                </c:pt>
                <c:pt idx="4">
                  <c:v>0.43478260869565216</c:v>
                </c:pt>
                <c:pt idx="5">
                  <c:v>0.34146341463414637</c:v>
                </c:pt>
                <c:pt idx="6">
                  <c:v>0.6</c:v>
                </c:pt>
                <c:pt idx="7">
                  <c:v>0.29166666666666669</c:v>
                </c:pt>
                <c:pt idx="8">
                  <c:v>0.59090909090909094</c:v>
                </c:pt>
                <c:pt idx="9">
                  <c:v>0.72413793103448276</c:v>
                </c:pt>
                <c:pt idx="10">
                  <c:v>0.84615384615384615</c:v>
                </c:pt>
                <c:pt idx="11">
                  <c:v>0.51724137931034486</c:v>
                </c:pt>
                <c:pt idx="12">
                  <c:v>0.68298789817777161</c:v>
                </c:pt>
              </c:numCache>
            </c:numRef>
          </c:val>
          <c:extLst>
            <c:ext xmlns:c16="http://schemas.microsoft.com/office/drawing/2014/chart" uri="{C3380CC4-5D6E-409C-BE32-E72D297353CC}">
              <c16:uniqueId val="{00000003-0EAD-4173-A150-93CADE0D68BD}"/>
            </c:ext>
          </c:extLst>
        </c:ser>
        <c:ser>
          <c:idx val="1"/>
          <c:order val="1"/>
          <c:tx>
            <c:strRef>
              <c:f>'Pivot - regi'!$W$3</c:f>
              <c:strCache>
                <c:ptCount val="1"/>
                <c:pt idx="0">
                  <c:v>Enbart enskild regi</c:v>
                </c:pt>
              </c:strCache>
            </c:strRef>
          </c:tx>
          <c:spPr>
            <a:solidFill>
              <a:schemeClr val="accent2">
                <a:lumMod val="60000"/>
                <a:lumOff val="40000"/>
              </a:schemeClr>
            </a:solidFill>
            <a:ln>
              <a:noFill/>
            </a:ln>
            <a:effectLst/>
          </c:spPr>
          <c:invertIfNegative val="0"/>
          <c:dPt>
            <c:idx val="4"/>
            <c:invertIfNegative val="0"/>
            <c:bubble3D val="0"/>
            <c:extLst>
              <c:ext xmlns:c16="http://schemas.microsoft.com/office/drawing/2014/chart" uri="{C3380CC4-5D6E-409C-BE32-E72D297353CC}">
                <c16:uniqueId val="{00000011-1084-49C5-8346-DAB56053B143}"/>
              </c:ext>
            </c:extLst>
          </c:dPt>
          <c:dPt>
            <c:idx val="5"/>
            <c:invertIfNegative val="0"/>
            <c:bubble3D val="0"/>
            <c:extLst>
              <c:ext xmlns:c16="http://schemas.microsoft.com/office/drawing/2014/chart" uri="{C3380CC4-5D6E-409C-BE32-E72D297353CC}">
                <c16:uniqueId val="{0000000C-9FB5-489D-B34E-501F272B806B}"/>
              </c:ext>
            </c:extLst>
          </c:dPt>
          <c:dPt>
            <c:idx val="10"/>
            <c:invertIfNegative val="0"/>
            <c:bubble3D val="0"/>
            <c:extLst>
              <c:ext xmlns:c16="http://schemas.microsoft.com/office/drawing/2014/chart" uri="{C3380CC4-5D6E-409C-BE32-E72D297353CC}">
                <c16:uniqueId val="{00000005-0EAD-4173-A150-93CADE0D68BD}"/>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17-4EE4-4C65-8E54-A740255554EA}"/>
              </c:ext>
            </c:extLst>
          </c:dPt>
          <c:dPt>
            <c:idx val="15"/>
            <c:invertIfNegative val="0"/>
            <c:bubble3D val="0"/>
            <c:extLst>
              <c:ext xmlns:c16="http://schemas.microsoft.com/office/drawing/2014/chart" uri="{C3380CC4-5D6E-409C-BE32-E72D297353CC}">
                <c16:uniqueId val="{00000006-0EAD-4173-A150-93CADE0D68BD}"/>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regi'!$U$4:$U$17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regi'!$W$4:$W$17</c:f>
              <c:numCache>
                <c:formatCode>0%</c:formatCode>
                <c:ptCount val="13"/>
                <c:pt idx="0">
                  <c:v>0.22222222222222221</c:v>
                </c:pt>
                <c:pt idx="1">
                  <c:v>0.18518518518518517</c:v>
                </c:pt>
                <c:pt idx="2">
                  <c:v>0.16</c:v>
                </c:pt>
                <c:pt idx="3">
                  <c:v>5.8823529411764705E-2</c:v>
                </c:pt>
                <c:pt idx="4">
                  <c:v>4.3478260869565216E-2</c:v>
                </c:pt>
                <c:pt idx="5">
                  <c:v>2.4390243902439025E-2</c:v>
                </c:pt>
                <c:pt idx="6">
                  <c:v>0.1</c:v>
                </c:pt>
                <c:pt idx="7">
                  <c:v>8.3333333333333329E-2</c:v>
                </c:pt>
                <c:pt idx="8">
                  <c:v>4.5454545454545456E-2</c:v>
                </c:pt>
                <c:pt idx="9">
                  <c:v>6.8965517241379309E-2</c:v>
                </c:pt>
                <c:pt idx="10">
                  <c:v>0.15384615384615385</c:v>
                </c:pt>
                <c:pt idx="11">
                  <c:v>6.8965517241379309E-2</c:v>
                </c:pt>
                <c:pt idx="12">
                  <c:v>0.11267213798859368</c:v>
                </c:pt>
              </c:numCache>
            </c:numRef>
          </c:val>
          <c:extLst>
            <c:ext xmlns:c16="http://schemas.microsoft.com/office/drawing/2014/chart" uri="{C3380CC4-5D6E-409C-BE32-E72D297353CC}">
              <c16:uniqueId val="{00000007-0EAD-4173-A150-93CADE0D68BD}"/>
            </c:ext>
          </c:extLst>
        </c:ser>
        <c:ser>
          <c:idx val="2"/>
          <c:order val="2"/>
          <c:tx>
            <c:strRef>
              <c:f>'Pivot - regi'!$X$3</c:f>
              <c:strCache>
                <c:ptCount val="1"/>
                <c:pt idx="0">
                  <c:v>Både kommunal och enskild regi  </c:v>
                </c:pt>
              </c:strCache>
            </c:strRef>
          </c:tx>
          <c:spPr>
            <a:solidFill>
              <a:schemeClr val="accent3">
                <a:lumMod val="60000"/>
                <a:lumOff val="40000"/>
              </a:schemeClr>
            </a:solidFill>
            <a:ln>
              <a:noFill/>
            </a:ln>
            <a:effectLst/>
          </c:spPr>
          <c:invertIfNegative val="0"/>
          <c:dPt>
            <c:idx val="4"/>
            <c:invertIfNegative val="0"/>
            <c:bubble3D val="0"/>
            <c:extLst>
              <c:ext xmlns:c16="http://schemas.microsoft.com/office/drawing/2014/chart" uri="{C3380CC4-5D6E-409C-BE32-E72D297353CC}">
                <c16:uniqueId val="{00000012-1084-49C5-8346-DAB56053B143}"/>
              </c:ext>
            </c:extLst>
          </c:dPt>
          <c:dPt>
            <c:idx val="5"/>
            <c:invertIfNegative val="0"/>
            <c:bubble3D val="0"/>
            <c:extLst>
              <c:ext xmlns:c16="http://schemas.microsoft.com/office/drawing/2014/chart" uri="{C3380CC4-5D6E-409C-BE32-E72D297353CC}">
                <c16:uniqueId val="{0000000D-9FB5-489D-B34E-501F272B806B}"/>
              </c:ext>
            </c:extLst>
          </c:dPt>
          <c:dPt>
            <c:idx val="10"/>
            <c:invertIfNegative val="0"/>
            <c:bubble3D val="0"/>
            <c:extLst>
              <c:ext xmlns:c16="http://schemas.microsoft.com/office/drawing/2014/chart" uri="{C3380CC4-5D6E-409C-BE32-E72D297353CC}">
                <c16:uniqueId val="{00000009-0EAD-4173-A150-93CADE0D68BD}"/>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16-4EE4-4C65-8E54-A740255554EA}"/>
              </c:ext>
            </c:extLst>
          </c:dPt>
          <c:dPt>
            <c:idx val="15"/>
            <c:invertIfNegative val="0"/>
            <c:bubble3D val="0"/>
            <c:extLst>
              <c:ext xmlns:c16="http://schemas.microsoft.com/office/drawing/2014/chart" uri="{C3380CC4-5D6E-409C-BE32-E72D297353CC}">
                <c16:uniqueId val="{0000000A-0EAD-4173-A150-93CADE0D68BD}"/>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regi'!$U$4:$U$17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regi'!$X$4:$X$17</c:f>
              <c:numCache>
                <c:formatCode>0%</c:formatCode>
                <c:ptCount val="13"/>
                <c:pt idx="0">
                  <c:v>7.407407407407407E-2</c:v>
                </c:pt>
                <c:pt idx="1">
                  <c:v>7.407407407407407E-2</c:v>
                </c:pt>
                <c:pt idx="2">
                  <c:v>0.12</c:v>
                </c:pt>
                <c:pt idx="3">
                  <c:v>0.35294117647058826</c:v>
                </c:pt>
                <c:pt idx="4">
                  <c:v>0.52173913043478259</c:v>
                </c:pt>
                <c:pt idx="5">
                  <c:v>0.21951219512195122</c:v>
                </c:pt>
                <c:pt idx="6">
                  <c:v>0.25</c:v>
                </c:pt>
                <c:pt idx="7">
                  <c:v>0.5</c:v>
                </c:pt>
                <c:pt idx="8">
                  <c:v>0.36363636363636365</c:v>
                </c:pt>
                <c:pt idx="9">
                  <c:v>0.20689655172413793</c:v>
                </c:pt>
                <c:pt idx="10">
                  <c:v>0</c:v>
                </c:pt>
                <c:pt idx="11">
                  <c:v>0.37931034482758619</c:v>
                </c:pt>
                <c:pt idx="12">
                  <c:v>0.18222284045068854</c:v>
                </c:pt>
              </c:numCache>
            </c:numRef>
          </c:val>
          <c:extLst>
            <c:ext xmlns:c16="http://schemas.microsoft.com/office/drawing/2014/chart" uri="{C3380CC4-5D6E-409C-BE32-E72D297353CC}">
              <c16:uniqueId val="{0000000B-0EAD-4173-A150-93CADE0D68BD}"/>
            </c:ext>
          </c:extLst>
        </c:ser>
        <c:ser>
          <c:idx val="3"/>
          <c:order val="3"/>
          <c:tx>
            <c:strRef>
              <c:f>'Pivot - regi'!$Y$3</c:f>
              <c:strCache>
                <c:ptCount val="1"/>
                <c:pt idx="0">
                  <c:v>Vet ej om insats ges i kommunal/enskild regi </c:v>
                </c:pt>
              </c:strCache>
            </c:strRef>
          </c:tx>
          <c:spPr>
            <a:solidFill>
              <a:srgbClr val="D7D1CA"/>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regi'!$U$4:$U$17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regi'!$Y$4:$Y$17</c:f>
              <c:numCache>
                <c:formatCode>0%</c:formatCode>
                <c:ptCount val="13"/>
                <c:pt idx="0">
                  <c:v>0</c:v>
                </c:pt>
                <c:pt idx="1">
                  <c:v>0</c:v>
                </c:pt>
                <c:pt idx="2">
                  <c:v>0</c:v>
                </c:pt>
                <c:pt idx="3">
                  <c:v>0</c:v>
                </c:pt>
                <c:pt idx="4">
                  <c:v>0</c:v>
                </c:pt>
                <c:pt idx="5">
                  <c:v>0.41463414634146339</c:v>
                </c:pt>
                <c:pt idx="6">
                  <c:v>0.05</c:v>
                </c:pt>
                <c:pt idx="7">
                  <c:v>0.125</c:v>
                </c:pt>
                <c:pt idx="8">
                  <c:v>0</c:v>
                </c:pt>
                <c:pt idx="9">
                  <c:v>0</c:v>
                </c:pt>
                <c:pt idx="10">
                  <c:v>0</c:v>
                </c:pt>
                <c:pt idx="11">
                  <c:v>3.4482758620689655E-2</c:v>
                </c:pt>
                <c:pt idx="12">
                  <c:v>2.2117123382946167E-2</c:v>
                </c:pt>
              </c:numCache>
            </c:numRef>
          </c:val>
          <c:extLst>
            <c:ext xmlns:c16="http://schemas.microsoft.com/office/drawing/2014/chart" uri="{C3380CC4-5D6E-409C-BE32-E72D297353CC}">
              <c16:uniqueId val="{0000000C-0EAD-4173-A150-93CADE0D68BD}"/>
            </c:ext>
          </c:extLst>
        </c:ser>
        <c:ser>
          <c:idx val="4"/>
          <c:order val="4"/>
          <c:tx>
            <c:strRef>
              <c:f>'Pivot - regi'!$Z$3</c:f>
              <c:strCache>
                <c:ptCount val="1"/>
                <c:pt idx="0">
                  <c:v>Sum of Totalt - regi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regi'!$U$4:$U$17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regi'!$Z$4:$Z$17</c:f>
              <c:numCache>
                <c:formatCode>0%</c:formatCode>
                <c:ptCount val="13"/>
                <c:pt idx="0">
                  <c:v>1</c:v>
                </c:pt>
                <c:pt idx="1">
                  <c:v>0.99999999999999989</c:v>
                </c:pt>
                <c:pt idx="2">
                  <c:v>1</c:v>
                </c:pt>
                <c:pt idx="3">
                  <c:v>1</c:v>
                </c:pt>
                <c:pt idx="4">
                  <c:v>1</c:v>
                </c:pt>
                <c:pt idx="5">
                  <c:v>1</c:v>
                </c:pt>
                <c:pt idx="6">
                  <c:v>1</c:v>
                </c:pt>
                <c:pt idx="7">
                  <c:v>1</c:v>
                </c:pt>
                <c:pt idx="8">
                  <c:v>1</c:v>
                </c:pt>
                <c:pt idx="9">
                  <c:v>1</c:v>
                </c:pt>
                <c:pt idx="10">
                  <c:v>1</c:v>
                </c:pt>
                <c:pt idx="11">
                  <c:v>1</c:v>
                </c:pt>
                <c:pt idx="12">
                  <c:v>0.99999999999999989</c:v>
                </c:pt>
              </c:numCache>
            </c:numRef>
          </c:val>
          <c:extLst>
            <c:ext xmlns:c16="http://schemas.microsoft.com/office/drawing/2014/chart" uri="{C3380CC4-5D6E-409C-BE32-E72D297353CC}">
              <c16:uniqueId val="{0000000A-9FB5-489D-B34E-501F272B806B}"/>
            </c:ext>
          </c:extLst>
        </c:ser>
        <c:dLbls>
          <c:dLblPos val="ctr"/>
          <c:showLegendKey val="0"/>
          <c:showVal val="1"/>
          <c:showCatName val="0"/>
          <c:showSerName val="0"/>
          <c:showPercent val="0"/>
          <c:showBubbleSize val="0"/>
        </c:dLbls>
        <c:gapWidth val="150"/>
        <c:overlap val="100"/>
        <c:axId val="493313151"/>
        <c:axId val="493306495"/>
      </c:barChart>
      <c:catAx>
        <c:axId val="4933131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493306495"/>
        <c:crosses val="autoZero"/>
        <c:auto val="1"/>
        <c:lblAlgn val="ctr"/>
        <c:lblOffset val="100"/>
        <c:noMultiLvlLbl val="0"/>
      </c:catAx>
      <c:valAx>
        <c:axId val="493306495"/>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93313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OUTPUT!$B$108</c:f>
              <c:strCache>
                <c:ptCount val="1"/>
                <c:pt idx="0">
                  <c:v>Enbart kommunal regi</c:v>
                </c:pt>
              </c:strCache>
            </c:strRef>
          </c:tx>
          <c:spPr>
            <a:solidFill>
              <a:srgbClr val="F88C64"/>
            </a:solidFill>
            <a:ln>
              <a:noFill/>
            </a:ln>
            <a:effectLst/>
          </c:spPr>
          <c:invertIfNegative val="0"/>
          <c:dPt>
            <c:idx val="3"/>
            <c:invertIfNegative val="0"/>
            <c:bubble3D val="0"/>
            <c:spPr>
              <a:solidFill>
                <a:srgbClr val="E6460A"/>
              </a:solidFill>
              <a:ln>
                <a:noFill/>
              </a:ln>
              <a:effectLst/>
            </c:spPr>
            <c:extLst>
              <c:ext xmlns:c16="http://schemas.microsoft.com/office/drawing/2014/chart" uri="{C3380CC4-5D6E-409C-BE32-E72D297353CC}">
                <c16:uniqueId val="{00000001-3308-4A46-88B2-94D4FF24C7B3}"/>
              </c:ext>
            </c:extLst>
          </c:dPt>
          <c:dPt>
            <c:idx val="4"/>
            <c:invertIfNegative val="0"/>
            <c:bubble3D val="0"/>
            <c:spPr>
              <a:solidFill>
                <a:srgbClr val="E6460A"/>
              </a:solidFill>
              <a:ln>
                <a:noFill/>
              </a:ln>
              <a:effectLst/>
            </c:spPr>
            <c:extLst>
              <c:ext xmlns:c16="http://schemas.microsoft.com/office/drawing/2014/chart" uri="{C3380CC4-5D6E-409C-BE32-E72D297353CC}">
                <c16:uniqueId val="{00000003-3308-4A46-88B2-94D4FF24C7B3}"/>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OUTPUT!$C$107:$F$107</c:f>
              <c:strCache>
                <c:ptCount val="4"/>
                <c:pt idx="0">
                  <c:v>Mindre städer/tätorter och landsbygdskommuner (9)</c:v>
                </c:pt>
                <c:pt idx="1">
                  <c:v>Större städer och kommuner nära större stad (3)</c:v>
                </c:pt>
                <c:pt idx="2">
                  <c:v>Storstäder och storstadsnära kommuner (0)</c:v>
                </c:pt>
                <c:pt idx="3">
                  <c:v>Riket - genomsnitt alla kommuner (235)</c:v>
                </c:pt>
              </c:strCache>
            </c:strRef>
          </c:cat>
          <c:val>
            <c:numRef>
              <c:f>OUTPUT!$C$108:$F$108</c:f>
              <c:numCache>
                <c:formatCode>0%</c:formatCode>
                <c:ptCount val="4"/>
                <c:pt idx="0">
                  <c:v>0.59197324414715724</c:v>
                </c:pt>
                <c:pt idx="1">
                  <c:v>0.6</c:v>
                </c:pt>
                <c:pt idx="2">
                  <c:v>0</c:v>
                </c:pt>
                <c:pt idx="3">
                  <c:v>0.68</c:v>
                </c:pt>
              </c:numCache>
            </c:numRef>
          </c:val>
          <c:extLst>
            <c:ext xmlns:c16="http://schemas.microsoft.com/office/drawing/2014/chart" uri="{C3380CC4-5D6E-409C-BE32-E72D297353CC}">
              <c16:uniqueId val="{00000004-3308-4A46-88B2-94D4FF24C7B3}"/>
            </c:ext>
          </c:extLst>
        </c:ser>
        <c:ser>
          <c:idx val="1"/>
          <c:order val="1"/>
          <c:tx>
            <c:strRef>
              <c:f>OUTPUT!$B$109</c:f>
              <c:strCache>
                <c:ptCount val="1"/>
                <c:pt idx="0">
                  <c:v>Enbart enskild regi</c:v>
                </c:pt>
              </c:strCache>
            </c:strRef>
          </c:tx>
          <c:spPr>
            <a:solidFill>
              <a:srgbClr val="FFD86C"/>
            </a:solidFill>
            <a:ln>
              <a:noFill/>
            </a:ln>
            <a:effectLst/>
          </c:spPr>
          <c:invertIfNegative val="0"/>
          <c:dPt>
            <c:idx val="3"/>
            <c:invertIfNegative val="0"/>
            <c:bubble3D val="0"/>
            <c:spPr>
              <a:solidFill>
                <a:srgbClr val="FFBE0A"/>
              </a:solidFill>
              <a:ln>
                <a:noFill/>
              </a:ln>
              <a:effectLst/>
            </c:spPr>
            <c:extLst>
              <c:ext xmlns:c16="http://schemas.microsoft.com/office/drawing/2014/chart" uri="{C3380CC4-5D6E-409C-BE32-E72D297353CC}">
                <c16:uniqueId val="{00000006-3308-4A46-88B2-94D4FF24C7B3}"/>
              </c:ext>
            </c:extLst>
          </c:dPt>
          <c:dPt>
            <c:idx val="4"/>
            <c:invertIfNegative val="0"/>
            <c:bubble3D val="0"/>
            <c:spPr>
              <a:solidFill>
                <a:srgbClr val="FFBE0A"/>
              </a:solidFill>
              <a:ln>
                <a:noFill/>
              </a:ln>
              <a:effectLst/>
            </c:spPr>
            <c:extLst>
              <c:ext xmlns:c16="http://schemas.microsoft.com/office/drawing/2014/chart" uri="{C3380CC4-5D6E-409C-BE32-E72D297353CC}">
                <c16:uniqueId val="{00000008-3308-4A46-88B2-94D4FF24C7B3}"/>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OUTPUT!$C$107:$F$107</c:f>
              <c:strCache>
                <c:ptCount val="4"/>
                <c:pt idx="0">
                  <c:v>Mindre städer/tätorter och landsbygdskommuner (9)</c:v>
                </c:pt>
                <c:pt idx="1">
                  <c:v>Större städer och kommuner nära större stad (3)</c:v>
                </c:pt>
                <c:pt idx="2">
                  <c:v>Storstäder och storstadsnära kommuner (0)</c:v>
                </c:pt>
                <c:pt idx="3">
                  <c:v>Riket - genomsnitt alla kommuner (235)</c:v>
                </c:pt>
              </c:strCache>
            </c:strRef>
          </c:cat>
          <c:val>
            <c:numRef>
              <c:f>OUTPUT!$C$109:$F$109</c:f>
              <c:numCache>
                <c:formatCode>0%</c:formatCode>
                <c:ptCount val="4"/>
                <c:pt idx="0">
                  <c:v>9.0301003344481601E-2</c:v>
                </c:pt>
                <c:pt idx="1">
                  <c:v>0.1125</c:v>
                </c:pt>
                <c:pt idx="2">
                  <c:v>0</c:v>
                </c:pt>
                <c:pt idx="3">
                  <c:v>0.11</c:v>
                </c:pt>
              </c:numCache>
            </c:numRef>
          </c:val>
          <c:extLst>
            <c:ext xmlns:c16="http://schemas.microsoft.com/office/drawing/2014/chart" uri="{C3380CC4-5D6E-409C-BE32-E72D297353CC}">
              <c16:uniqueId val="{00000009-3308-4A46-88B2-94D4FF24C7B3}"/>
            </c:ext>
          </c:extLst>
        </c:ser>
        <c:ser>
          <c:idx val="2"/>
          <c:order val="2"/>
          <c:tx>
            <c:strRef>
              <c:f>OUTPUT!$B$110</c:f>
              <c:strCache>
                <c:ptCount val="1"/>
                <c:pt idx="0">
                  <c:v>Både kommunal och enskild regi</c:v>
                </c:pt>
              </c:strCache>
            </c:strRef>
          </c:tx>
          <c:spPr>
            <a:solidFill>
              <a:srgbClr val="F8BE7C"/>
            </a:solidFill>
            <a:ln>
              <a:noFill/>
            </a:ln>
            <a:effectLst/>
          </c:spPr>
          <c:invertIfNegative val="0"/>
          <c:dPt>
            <c:idx val="3"/>
            <c:invertIfNegative val="0"/>
            <c:bubble3D val="0"/>
            <c:spPr>
              <a:solidFill>
                <a:srgbClr val="F39325"/>
              </a:solidFill>
              <a:ln>
                <a:noFill/>
              </a:ln>
              <a:effectLst/>
            </c:spPr>
            <c:extLst>
              <c:ext xmlns:c16="http://schemas.microsoft.com/office/drawing/2014/chart" uri="{C3380CC4-5D6E-409C-BE32-E72D297353CC}">
                <c16:uniqueId val="{0000000B-3308-4A46-88B2-94D4FF24C7B3}"/>
              </c:ext>
            </c:extLst>
          </c:dPt>
          <c:dPt>
            <c:idx val="4"/>
            <c:invertIfNegative val="0"/>
            <c:bubble3D val="0"/>
            <c:spPr>
              <a:solidFill>
                <a:srgbClr val="F39325"/>
              </a:solidFill>
              <a:ln>
                <a:noFill/>
              </a:ln>
              <a:effectLst/>
            </c:spPr>
            <c:extLst>
              <c:ext xmlns:c16="http://schemas.microsoft.com/office/drawing/2014/chart" uri="{C3380CC4-5D6E-409C-BE32-E72D297353CC}">
                <c16:uniqueId val="{0000000D-3308-4A46-88B2-94D4FF24C7B3}"/>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OUTPUT!$C$107:$F$107</c:f>
              <c:strCache>
                <c:ptCount val="4"/>
                <c:pt idx="0">
                  <c:v>Mindre städer/tätorter och landsbygdskommuner (9)</c:v>
                </c:pt>
                <c:pt idx="1">
                  <c:v>Större städer och kommuner nära större stad (3)</c:v>
                </c:pt>
                <c:pt idx="2">
                  <c:v>Storstäder och storstadsnära kommuner (0)</c:v>
                </c:pt>
                <c:pt idx="3">
                  <c:v>Riket - genomsnitt alla kommuner (235)</c:v>
                </c:pt>
              </c:strCache>
            </c:strRef>
          </c:cat>
          <c:val>
            <c:numRef>
              <c:f>OUTPUT!$C$110:$F$110</c:f>
              <c:numCache>
                <c:formatCode>0%</c:formatCode>
                <c:ptCount val="4"/>
                <c:pt idx="0">
                  <c:v>0.25418060200668896</c:v>
                </c:pt>
                <c:pt idx="1">
                  <c:v>0.25</c:v>
                </c:pt>
                <c:pt idx="2">
                  <c:v>0</c:v>
                </c:pt>
                <c:pt idx="3">
                  <c:v>0.18</c:v>
                </c:pt>
              </c:numCache>
            </c:numRef>
          </c:val>
          <c:extLst>
            <c:ext xmlns:c16="http://schemas.microsoft.com/office/drawing/2014/chart" uri="{C3380CC4-5D6E-409C-BE32-E72D297353CC}">
              <c16:uniqueId val="{0000000E-3308-4A46-88B2-94D4FF24C7B3}"/>
            </c:ext>
          </c:extLst>
        </c:ser>
        <c:ser>
          <c:idx val="3"/>
          <c:order val="3"/>
          <c:tx>
            <c:strRef>
              <c:f>OUTPUT!$B$111</c:f>
              <c:strCache>
                <c:ptCount val="1"/>
                <c:pt idx="0">
                  <c:v>Vet ej om insats ges i kommunal/enskild regi</c:v>
                </c:pt>
              </c:strCache>
            </c:strRef>
          </c:tx>
          <c:spPr>
            <a:solidFill>
              <a:srgbClr val="D7D1CA"/>
            </a:solidFill>
            <a:ln>
              <a:noFill/>
            </a:ln>
            <a:effectLst/>
          </c:spPr>
          <c:invertIfNegative val="0"/>
          <c:dLbls>
            <c:dLbl>
              <c:idx val="4"/>
              <c:layout>
                <c:manualLayout>
                  <c:x val="-2.2117372717349992E-3"/>
                  <c:y val="3.628378564700520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308-4A46-88B2-94D4FF24C7B3}"/>
                </c:ext>
              </c:extLst>
            </c:dLbl>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OUTPUT!$C$107:$F$107</c:f>
              <c:strCache>
                <c:ptCount val="4"/>
                <c:pt idx="0">
                  <c:v>Mindre städer/tätorter och landsbygdskommuner (9)</c:v>
                </c:pt>
                <c:pt idx="1">
                  <c:v>Större städer och kommuner nära större stad (3)</c:v>
                </c:pt>
                <c:pt idx="2">
                  <c:v>Storstäder och storstadsnära kommuner (0)</c:v>
                </c:pt>
                <c:pt idx="3">
                  <c:v>Riket - genomsnitt alla kommuner (235)</c:v>
                </c:pt>
              </c:strCache>
            </c:strRef>
          </c:cat>
          <c:val>
            <c:numRef>
              <c:f>OUTPUT!$C$111:$F$111</c:f>
              <c:numCache>
                <c:formatCode>0%</c:formatCode>
                <c:ptCount val="4"/>
                <c:pt idx="0">
                  <c:v>6.354515050167224E-2</c:v>
                </c:pt>
                <c:pt idx="1">
                  <c:v>3.7499999999999999E-2</c:v>
                </c:pt>
                <c:pt idx="2">
                  <c:v>0</c:v>
                </c:pt>
                <c:pt idx="3">
                  <c:v>0.02</c:v>
                </c:pt>
              </c:numCache>
            </c:numRef>
          </c:val>
          <c:extLst>
            <c:ext xmlns:c16="http://schemas.microsoft.com/office/drawing/2014/chart" uri="{C3380CC4-5D6E-409C-BE32-E72D297353CC}">
              <c16:uniqueId val="{00000010-3308-4A46-88B2-94D4FF24C7B3}"/>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38641231"/>
        <c:crosses val="autoZero"/>
        <c:crossBetween val="between"/>
      </c:valAx>
      <c:spPr>
        <a:noFill/>
        <a:ln>
          <a:noFill/>
        </a:ln>
        <a:effectLst/>
      </c:spPr>
    </c:plotArea>
    <c:legend>
      <c:legendPos val="b"/>
      <c:layout>
        <c:manualLayout>
          <c:xMode val="edge"/>
          <c:yMode val="edge"/>
          <c:x val="1.6107611548556416E-2"/>
          <c:y val="0.90536155713754218"/>
          <c:w val="0.89999993915314913"/>
          <c:h val="9.1267744231162254E-2"/>
        </c:manualLayout>
      </c:layout>
      <c:overlay val="0"/>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33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82467001102928E-2"/>
          <c:y val="0.11079704075935232"/>
          <c:w val="0.93969180275376241"/>
          <c:h val="0.7828378001116694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AB398"/>
              </a:solidFill>
              <a:ln>
                <a:noFill/>
              </a:ln>
              <a:effectLst/>
            </c:spPr>
            <c:extLst>
              <c:ext xmlns:c16="http://schemas.microsoft.com/office/drawing/2014/chart" uri="{C3380CC4-5D6E-409C-BE32-E72D297353CC}">
                <c16:uniqueId val="{00000001-6B48-440C-A6CF-808871CF9D66}"/>
              </c:ext>
            </c:extLst>
          </c:dPt>
          <c:dPt>
            <c:idx val="1"/>
            <c:invertIfNegative val="0"/>
            <c:bubble3D val="0"/>
            <c:spPr>
              <a:solidFill>
                <a:srgbClr val="FAD4A8"/>
              </a:solidFill>
              <a:ln>
                <a:noFill/>
              </a:ln>
              <a:effectLst/>
            </c:spPr>
            <c:extLst>
              <c:ext xmlns:c16="http://schemas.microsoft.com/office/drawing/2014/chart" uri="{C3380CC4-5D6E-409C-BE32-E72D297353CC}">
                <c16:uniqueId val="{00000003-6B48-440C-A6CF-808871CF9D66}"/>
              </c:ext>
            </c:extLst>
          </c:dPt>
          <c:dPt>
            <c:idx val="2"/>
            <c:invertIfNegative val="0"/>
            <c:bubble3D val="0"/>
            <c:spPr>
              <a:solidFill>
                <a:srgbClr val="FFE59D"/>
              </a:solidFill>
              <a:ln>
                <a:noFill/>
              </a:ln>
              <a:effectLst/>
            </c:spPr>
            <c:extLst>
              <c:ext xmlns:c16="http://schemas.microsoft.com/office/drawing/2014/chart" uri="{C3380CC4-5D6E-409C-BE32-E72D297353CC}">
                <c16:uniqueId val="{00000005-6B48-440C-A6CF-808871CF9D66}"/>
              </c:ext>
            </c:extLst>
          </c:dPt>
          <c:dPt>
            <c:idx val="3"/>
            <c:invertIfNegative val="0"/>
            <c:bubble3D val="0"/>
            <c:spPr>
              <a:solidFill>
                <a:srgbClr val="D7D1CA"/>
              </a:solidFill>
              <a:ln>
                <a:noFill/>
              </a:ln>
              <a:effectLst/>
            </c:spPr>
            <c:extLst>
              <c:ext xmlns:c16="http://schemas.microsoft.com/office/drawing/2014/chart" uri="{C3380CC4-5D6E-409C-BE32-E72D297353CC}">
                <c16:uniqueId val="{00000007-6B48-440C-A6CF-808871CF9D66}"/>
              </c:ext>
            </c:extLst>
          </c:dPt>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OUTPUT!$B$115:$E$115</c:f>
              <c:numCache>
                <c:formatCode>0%</c:formatCode>
                <c:ptCount val="4"/>
                <c:pt idx="0">
                  <c:v>0.61578947368421055</c:v>
                </c:pt>
                <c:pt idx="1">
                  <c:v>0.19210526315789472</c:v>
                </c:pt>
                <c:pt idx="2">
                  <c:v>0.13157894736842105</c:v>
                </c:pt>
                <c:pt idx="3">
                  <c:v>6.0526315789473685E-2</c:v>
                </c:pt>
              </c:numCache>
            </c:numRef>
          </c:val>
          <c:extLst>
            <c:ext xmlns:c16="http://schemas.microsoft.com/office/drawing/2014/chart" uri="{C3380CC4-5D6E-409C-BE32-E72D297353CC}">
              <c16:uniqueId val="{00000008-6B48-440C-A6CF-808871CF9D66}"/>
            </c:ext>
          </c:extLst>
        </c:ser>
        <c:dLbls>
          <c:showLegendKey val="0"/>
          <c:showVal val="0"/>
          <c:showCatName val="0"/>
          <c:showSerName val="0"/>
          <c:showPercent val="0"/>
          <c:showBubbleSize val="0"/>
        </c:dLbls>
        <c:gapWidth val="31"/>
        <c:overlap val="-27"/>
        <c:axId val="73894895"/>
        <c:axId val="73896559"/>
      </c:barChart>
      <c:catAx>
        <c:axId val="73894895"/>
        <c:scaling>
          <c:orientation val="minMax"/>
        </c:scaling>
        <c:delete val="1"/>
        <c:axPos val="b"/>
        <c:numFmt formatCode="General" sourceLinked="1"/>
        <c:majorTickMark val="none"/>
        <c:minorTickMark val="none"/>
        <c:tickLblPos val="nextTo"/>
        <c:crossAx val="73896559"/>
        <c:crosses val="autoZero"/>
        <c:auto val="1"/>
        <c:lblAlgn val="ctr"/>
        <c:lblOffset val="100"/>
        <c:noMultiLvlLbl val="0"/>
      </c:catAx>
      <c:valAx>
        <c:axId val="73896559"/>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7389489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sv"/>
              <a:t>Fördelning av inkomna svar inom verksamhetsområde äldre</a:t>
            </a:r>
            <a:endParaRPr lang="sv-SE"/>
          </a:p>
        </c:rich>
      </c:tx>
      <c:overlay val="0"/>
      <c:spPr>
        <a:noFill/>
        <a:ln>
          <a:noFill/>
        </a:ln>
        <a:effectLst/>
      </c:spPr>
      <c:txPr>
        <a:bodyPr rot="0" spcFirstLastPara="1" vertOverflow="ellipsis" vert="horz" wrap="square" anchor="ctr" anchorCtr="1"/>
        <a:lstStyle/>
        <a:p>
          <a:pPr>
            <a:defRPr sz="192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sv-SE"/>
        </a:p>
      </c:txPr>
    </c:title>
    <c:autoTitleDeleted val="0"/>
    <c:plotArea>
      <c:layout/>
      <c:pieChart>
        <c:varyColors val="1"/>
        <c:ser>
          <c:idx val="0"/>
          <c:order val="0"/>
          <c:dPt>
            <c:idx val="0"/>
            <c:bubble3D val="0"/>
            <c:spPr>
              <a:solidFill>
                <a:srgbClr val="E6460A"/>
              </a:solidFill>
              <a:ln w="19050">
                <a:solidFill>
                  <a:schemeClr val="lt1"/>
                </a:solidFill>
              </a:ln>
              <a:effectLst/>
            </c:spPr>
            <c:extLst>
              <c:ext xmlns:c16="http://schemas.microsoft.com/office/drawing/2014/chart" uri="{C3380CC4-5D6E-409C-BE32-E72D297353CC}">
                <c16:uniqueId val="{00000001-4385-4B2F-84F1-367969BB6017}"/>
              </c:ext>
            </c:extLst>
          </c:dPt>
          <c:dPt>
            <c:idx val="1"/>
            <c:bubble3D val="0"/>
            <c:spPr>
              <a:solidFill>
                <a:srgbClr val="FFBE0A"/>
              </a:solidFill>
              <a:ln w="19050">
                <a:solidFill>
                  <a:schemeClr val="lt1"/>
                </a:solidFill>
              </a:ln>
              <a:effectLst/>
            </c:spPr>
            <c:extLst>
              <c:ext xmlns:c16="http://schemas.microsoft.com/office/drawing/2014/chart" uri="{C3380CC4-5D6E-409C-BE32-E72D297353CC}">
                <c16:uniqueId val="{00000003-4385-4B2F-84F1-367969BB6017}"/>
              </c:ext>
            </c:extLst>
          </c:dPt>
          <c:dPt>
            <c:idx val="2"/>
            <c:bubble3D val="0"/>
            <c:spPr>
              <a:solidFill>
                <a:srgbClr val="F39325"/>
              </a:solidFill>
              <a:ln w="19050">
                <a:solidFill>
                  <a:schemeClr val="lt1"/>
                </a:solidFill>
              </a:ln>
              <a:effectLst/>
            </c:spPr>
            <c:extLst>
              <c:ext xmlns:c16="http://schemas.microsoft.com/office/drawing/2014/chart" uri="{C3380CC4-5D6E-409C-BE32-E72D297353CC}">
                <c16:uniqueId val="{00000005-4385-4B2F-84F1-367969BB6017}"/>
              </c:ext>
            </c:extLst>
          </c:dPt>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OUTPUT!$B$4:$B$6</c:f>
              <c:strCache>
                <c:ptCount val="3"/>
                <c:pt idx="0">
                  <c:v>Slutförd</c:v>
                </c:pt>
                <c:pt idx="1">
                  <c:v>Påbörjad</c:v>
                </c:pt>
                <c:pt idx="2">
                  <c:v>Ej påbörjad</c:v>
                </c:pt>
              </c:strCache>
            </c:strRef>
          </c:cat>
          <c:val>
            <c:numRef>
              <c:f>OUTPUT!$C$4:$C$6</c:f>
              <c:numCache>
                <c:formatCode>0%</c:formatCode>
                <c:ptCount val="3"/>
                <c:pt idx="0">
                  <c:v>0.66666666666666663</c:v>
                </c:pt>
                <c:pt idx="1">
                  <c:v>0.13333333333333333</c:v>
                </c:pt>
                <c:pt idx="2">
                  <c:v>0.2</c:v>
                </c:pt>
              </c:numCache>
            </c:numRef>
          </c:val>
          <c:extLst>
            <c:ext xmlns:c16="http://schemas.microsoft.com/office/drawing/2014/chart" uri="{C3380CC4-5D6E-409C-BE32-E72D297353CC}">
              <c16:uniqueId val="{00000006-4385-4B2F-84F1-367969BB6017}"/>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9572124326970142"/>
          <c:y val="0.3016485426838289"/>
          <c:w val="0.28252153695545767"/>
          <c:h val="0.38730803373280065"/>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6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OUTPUT!$B$132</c:f>
              <c:strCache>
                <c:ptCount val="1"/>
                <c:pt idx="0">
                  <c:v>1-20 individer</c:v>
                </c:pt>
              </c:strCache>
            </c:strRef>
          </c:tx>
          <c:spPr>
            <a:solidFill>
              <a:srgbClr val="F88C6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OUTPUT!$C$132:$E$132</c:f>
              <c:numCache>
                <c:formatCode>0%</c:formatCode>
                <c:ptCount val="3"/>
                <c:pt idx="0">
                  <c:v>0.33333333333333331</c:v>
                </c:pt>
                <c:pt idx="1">
                  <c:v>0.12328767123287671</c:v>
                </c:pt>
                <c:pt idx="2">
                  <c:v>0.14000000000000001</c:v>
                </c:pt>
              </c:numCache>
            </c:numRef>
          </c:val>
          <c:extLst>
            <c:ext xmlns:c16="http://schemas.microsoft.com/office/drawing/2014/chart" uri="{C3380CC4-5D6E-409C-BE32-E72D297353CC}">
              <c16:uniqueId val="{00000000-229E-4284-8F76-8195D1727455}"/>
            </c:ext>
          </c:extLst>
        </c:ser>
        <c:ser>
          <c:idx val="1"/>
          <c:order val="1"/>
          <c:tx>
            <c:strRef>
              <c:f>OUTPUT!$B$133</c:f>
              <c:strCache>
                <c:ptCount val="1"/>
                <c:pt idx="0">
                  <c:v>21-100 individer</c:v>
                </c:pt>
              </c:strCache>
            </c:strRef>
          </c:tx>
          <c:spPr>
            <a:solidFill>
              <a:srgbClr val="F8BE7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OUTPUT!$C$133:$E$133</c:f>
              <c:numCache>
                <c:formatCode>0%</c:formatCode>
                <c:ptCount val="3"/>
                <c:pt idx="0">
                  <c:v>0.32905982905982906</c:v>
                </c:pt>
                <c:pt idx="1">
                  <c:v>0.41095890410958902</c:v>
                </c:pt>
                <c:pt idx="2">
                  <c:v>0.36</c:v>
                </c:pt>
              </c:numCache>
            </c:numRef>
          </c:val>
          <c:extLst>
            <c:ext xmlns:c16="http://schemas.microsoft.com/office/drawing/2014/chart" uri="{C3380CC4-5D6E-409C-BE32-E72D297353CC}">
              <c16:uniqueId val="{00000001-229E-4284-8F76-8195D1727455}"/>
            </c:ext>
          </c:extLst>
        </c:ser>
        <c:ser>
          <c:idx val="2"/>
          <c:order val="2"/>
          <c:tx>
            <c:strRef>
              <c:f>OUTPUT!$B$134</c:f>
              <c:strCache>
                <c:ptCount val="1"/>
                <c:pt idx="0">
                  <c:v>101-500 individer</c:v>
                </c:pt>
              </c:strCache>
            </c:strRef>
          </c:tx>
          <c:spPr>
            <a:solidFill>
              <a:srgbClr val="FFD86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OUTPUT!$C$134:$E$134</c:f>
              <c:numCache>
                <c:formatCode>0%</c:formatCode>
                <c:ptCount val="3"/>
                <c:pt idx="0">
                  <c:v>0.14529914529914531</c:v>
                </c:pt>
                <c:pt idx="1">
                  <c:v>9.5890410958904104E-2</c:v>
                </c:pt>
                <c:pt idx="2">
                  <c:v>0.08</c:v>
                </c:pt>
              </c:numCache>
            </c:numRef>
          </c:val>
          <c:extLst>
            <c:ext xmlns:c16="http://schemas.microsoft.com/office/drawing/2014/chart" uri="{C3380CC4-5D6E-409C-BE32-E72D297353CC}">
              <c16:uniqueId val="{00000002-229E-4284-8F76-8195D1727455}"/>
            </c:ext>
          </c:extLst>
        </c:ser>
        <c:ser>
          <c:idx val="3"/>
          <c:order val="3"/>
          <c:tx>
            <c:strRef>
              <c:f>OUTPUT!$B$135</c:f>
              <c:strCache>
                <c:ptCount val="1"/>
                <c:pt idx="0">
                  <c:v>&gt;500 individer</c:v>
                </c:pt>
              </c:strCache>
            </c:strRef>
          </c:tx>
          <c:spPr>
            <a:solidFill>
              <a:srgbClr val="FFE59D"/>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OUTPUT!$C$135:$E$135</c:f>
              <c:numCache>
                <c:formatCode>0%</c:formatCode>
                <c:ptCount val="3"/>
                <c:pt idx="0">
                  <c:v>4.2735042735042739E-3</c:v>
                </c:pt>
                <c:pt idx="1">
                  <c:v>0.12328767123287671</c:v>
                </c:pt>
                <c:pt idx="2">
                  <c:v>0</c:v>
                </c:pt>
              </c:numCache>
            </c:numRef>
          </c:val>
          <c:extLst>
            <c:ext xmlns:c16="http://schemas.microsoft.com/office/drawing/2014/chart" uri="{C3380CC4-5D6E-409C-BE32-E72D297353CC}">
              <c16:uniqueId val="{00000003-229E-4284-8F76-8195D1727455}"/>
            </c:ext>
          </c:extLst>
        </c:ser>
        <c:ser>
          <c:idx val="4"/>
          <c:order val="4"/>
          <c:tx>
            <c:strRef>
              <c:f>OUTPUT!$B$136</c:f>
              <c:strCache>
                <c:ptCount val="1"/>
                <c:pt idx="0">
                  <c:v>Vet ej antal/uppgift saknas om antal individer</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OUTPUT!$C$136:$E$136</c:f>
              <c:numCache>
                <c:formatCode>0%</c:formatCode>
                <c:ptCount val="3"/>
                <c:pt idx="0">
                  <c:v>0.18803418803418803</c:v>
                </c:pt>
                <c:pt idx="1">
                  <c:v>0.24657534246575341</c:v>
                </c:pt>
                <c:pt idx="2">
                  <c:v>0.42</c:v>
                </c:pt>
              </c:numCache>
            </c:numRef>
          </c:val>
          <c:extLst>
            <c:ext xmlns:c16="http://schemas.microsoft.com/office/drawing/2014/chart" uri="{C3380CC4-5D6E-409C-BE32-E72D297353CC}">
              <c16:uniqueId val="{00000004-229E-4284-8F76-8195D1727455}"/>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1231"/>
        <c:crosses val="autoZero"/>
        <c:crossBetween val="between"/>
      </c:valAx>
      <c:spPr>
        <a:noFill/>
        <a:ln>
          <a:noFill/>
        </a:ln>
        <a:effectLst/>
      </c:spPr>
    </c:plotArea>
    <c:legend>
      <c:legendPos val="b"/>
      <c:layout>
        <c:manualLayout>
          <c:xMode val="edge"/>
          <c:yMode val="edge"/>
          <c:x val="1.6107611548556416E-2"/>
          <c:y val="0.90536155713754218"/>
          <c:w val="0.95111789151356096"/>
          <c:h val="6.6860460841420166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[Analys_barn_och_unga_FB.xlsx]Pivot - bistånd!PivotTable4</c:name>
    <c:fmtId val="23"/>
  </c:pivotSource>
  <c:chart>
    <c:autoTitleDeleted val="0"/>
    <c:pivotFmts>
      <c:pivotFmt>
        <c:idx val="0"/>
        <c:spPr>
          <a:solidFill>
            <a:srgbClr val="F88C6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FFD86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F8BE7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rgbClr val="D7D1CA"/>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E6460A"/>
          </a:solidFill>
          <a:ln>
            <a:noFill/>
          </a:ln>
          <a:effectLst/>
        </c:spPr>
      </c:pivotFmt>
      <c:pivotFmt>
        <c:idx val="5"/>
        <c:spPr>
          <a:solidFill>
            <a:srgbClr val="FFBE0A"/>
          </a:solidFill>
          <a:ln>
            <a:noFill/>
          </a:ln>
          <a:effectLst/>
        </c:spPr>
      </c:pivotFmt>
      <c:pivotFmt>
        <c:idx val="6"/>
        <c:spPr>
          <a:solidFill>
            <a:srgbClr val="F88C64"/>
          </a:solidFill>
          <a:ln>
            <a:noFill/>
          </a:ln>
          <a:effectLst/>
        </c:spPr>
      </c:pivotFmt>
      <c:pivotFmt>
        <c:idx val="7"/>
        <c:spPr>
          <a:solidFill>
            <a:srgbClr val="F88C6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E6460A"/>
          </a:solidFill>
          <a:ln>
            <a:noFill/>
          </a:ln>
          <a:effectLst/>
        </c:spPr>
      </c:pivotFmt>
      <c:pivotFmt>
        <c:idx val="9"/>
        <c:spPr>
          <a:solidFill>
            <a:srgbClr val="FFD86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rgbClr val="FFBE0A"/>
          </a:solidFill>
          <a:ln>
            <a:noFill/>
          </a:ln>
          <a:effectLst/>
        </c:spPr>
      </c:pivotFmt>
      <c:pivotFmt>
        <c:idx val="11"/>
        <c:spPr>
          <a:solidFill>
            <a:srgbClr val="F8BE7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rgbClr val="F88C64"/>
          </a:solidFill>
          <a:ln>
            <a:noFill/>
          </a:ln>
          <a:effectLst/>
        </c:spPr>
      </c:pivotFmt>
      <c:pivotFmt>
        <c:idx val="13"/>
        <c:spPr>
          <a:solidFill>
            <a:srgbClr val="D7D1CA"/>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rgbClr val="F88C6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rgbClr val="E6460A"/>
          </a:solidFill>
          <a:ln>
            <a:noFill/>
          </a:ln>
          <a:effectLst/>
        </c:spPr>
      </c:pivotFmt>
      <c:pivotFmt>
        <c:idx val="16"/>
        <c:spPr>
          <a:solidFill>
            <a:srgbClr val="FFD86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rgbClr val="FFBE0A"/>
          </a:solidFill>
          <a:ln>
            <a:noFill/>
          </a:ln>
          <a:effectLst/>
        </c:spPr>
      </c:pivotFmt>
      <c:pivotFmt>
        <c:idx val="18"/>
        <c:spPr>
          <a:solidFill>
            <a:srgbClr val="F8BE7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rgbClr val="F88C64"/>
          </a:solidFill>
          <a:ln>
            <a:noFill/>
          </a:ln>
          <a:effectLst/>
        </c:spPr>
      </c:pivotFmt>
      <c:pivotFmt>
        <c:idx val="20"/>
        <c:spPr>
          <a:solidFill>
            <a:srgbClr val="D7D1CA"/>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rgbClr val="F88C6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E6460A"/>
          </a:solidFill>
          <a:ln>
            <a:noFill/>
          </a:ln>
          <a:effectLst/>
        </c:spPr>
      </c:pivotFmt>
      <c:pivotFmt>
        <c:idx val="23"/>
        <c:spPr>
          <a:solidFill>
            <a:srgbClr val="FFD86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rgbClr val="FFBE0A"/>
          </a:solidFill>
          <a:ln>
            <a:noFill/>
          </a:ln>
          <a:effectLst/>
        </c:spPr>
      </c:pivotFmt>
      <c:pivotFmt>
        <c:idx val="25"/>
        <c:spPr>
          <a:solidFill>
            <a:srgbClr val="F8BE7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rgbClr val="F88C64"/>
          </a:solidFill>
          <a:ln>
            <a:noFill/>
          </a:ln>
          <a:effectLst/>
        </c:spPr>
      </c:pivotFmt>
      <c:pivotFmt>
        <c:idx val="27"/>
        <c:spPr>
          <a:solidFill>
            <a:srgbClr val="D7D1CA"/>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rgbClr val="F88C6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rgbClr val="E6460A"/>
          </a:solidFill>
          <a:ln>
            <a:noFill/>
          </a:ln>
          <a:effectLst/>
        </c:spPr>
      </c:pivotFmt>
      <c:pivotFmt>
        <c:idx val="30"/>
        <c:spPr>
          <a:solidFill>
            <a:srgbClr val="FFD86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rgbClr val="FFBE0A"/>
          </a:solidFill>
          <a:ln>
            <a:noFill/>
          </a:ln>
          <a:effectLst/>
        </c:spPr>
      </c:pivotFmt>
      <c:pivotFmt>
        <c:idx val="32"/>
        <c:spPr>
          <a:solidFill>
            <a:srgbClr val="F8BE7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rgbClr val="F88C64"/>
          </a:solidFill>
          <a:ln>
            <a:noFill/>
          </a:ln>
          <a:effectLst/>
        </c:spPr>
      </c:pivotFmt>
      <c:pivotFmt>
        <c:idx val="34"/>
        <c:spPr>
          <a:solidFill>
            <a:srgbClr val="D7D1CA"/>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rgbClr val="F88C6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6"/>
        <c:spPr>
          <a:solidFill>
            <a:srgbClr val="E6460A"/>
          </a:solidFill>
          <a:ln>
            <a:noFill/>
          </a:ln>
          <a:effectLst/>
        </c:spPr>
      </c:pivotFmt>
      <c:pivotFmt>
        <c:idx val="37"/>
        <c:spPr>
          <a:solidFill>
            <a:srgbClr val="FFD86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8"/>
        <c:spPr>
          <a:solidFill>
            <a:srgbClr val="FFBE0A"/>
          </a:solidFill>
          <a:ln>
            <a:noFill/>
          </a:ln>
          <a:effectLst/>
        </c:spPr>
      </c:pivotFmt>
      <c:pivotFmt>
        <c:idx val="39"/>
        <c:spPr>
          <a:solidFill>
            <a:srgbClr val="F8BE7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0"/>
        <c:spPr>
          <a:solidFill>
            <a:srgbClr val="F88C64"/>
          </a:solidFill>
          <a:ln>
            <a:noFill/>
          </a:ln>
          <a:effectLst/>
        </c:spPr>
      </c:pivotFmt>
      <c:pivotFmt>
        <c:idx val="41"/>
        <c:spPr>
          <a:solidFill>
            <a:srgbClr val="D7D1CA"/>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2"/>
        <c:spPr>
          <a:solidFill>
            <a:srgbClr val="F88C6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3"/>
        <c:spPr>
          <a:solidFill>
            <a:srgbClr val="E6460A"/>
          </a:solidFill>
          <a:ln>
            <a:noFill/>
          </a:ln>
          <a:effectLst/>
        </c:spPr>
      </c:pivotFmt>
      <c:pivotFmt>
        <c:idx val="44"/>
        <c:spPr>
          <a:solidFill>
            <a:srgbClr val="FFD86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5"/>
        <c:spPr>
          <a:solidFill>
            <a:srgbClr val="FFBE0A"/>
          </a:solidFill>
          <a:ln>
            <a:noFill/>
          </a:ln>
          <a:effectLst/>
        </c:spPr>
      </c:pivotFmt>
      <c:pivotFmt>
        <c:idx val="46"/>
        <c:spPr>
          <a:solidFill>
            <a:srgbClr val="F8BE7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7"/>
        <c:spPr>
          <a:solidFill>
            <a:srgbClr val="F88C64"/>
          </a:solidFill>
          <a:ln>
            <a:noFill/>
          </a:ln>
          <a:effectLst/>
        </c:spPr>
      </c:pivotFmt>
      <c:pivotFmt>
        <c:idx val="48"/>
        <c:spPr>
          <a:solidFill>
            <a:srgbClr val="D7D1CA"/>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stacked"/>
        <c:varyColors val="0"/>
        <c:ser>
          <c:idx val="0"/>
          <c:order val="0"/>
          <c:tx>
            <c:strRef>
              <c:f>'Pivot - bistånd'!$V$3</c:f>
              <c:strCache>
                <c:ptCount val="1"/>
                <c:pt idx="0">
                  <c:v>Enbart med biståndsbeslut </c:v>
                </c:pt>
              </c:strCache>
            </c:strRef>
          </c:tx>
          <c:spPr>
            <a:solidFill>
              <a:schemeClr val="accent1">
                <a:lumMod val="60000"/>
                <a:lumOff val="40000"/>
              </a:schemeClr>
            </a:solidFill>
            <a:ln>
              <a:noFill/>
            </a:ln>
            <a:effectLst/>
          </c:spPr>
          <c:invertIfNegative val="0"/>
          <c:dPt>
            <c:idx val="4"/>
            <c:invertIfNegative val="0"/>
            <c:bubble3D val="0"/>
            <c:extLst>
              <c:ext xmlns:c16="http://schemas.microsoft.com/office/drawing/2014/chart" uri="{C3380CC4-5D6E-409C-BE32-E72D297353CC}">
                <c16:uniqueId val="{00000010-12D3-4802-9296-38070DC244C8}"/>
              </c:ext>
            </c:extLst>
          </c:dPt>
          <c:dPt>
            <c:idx val="5"/>
            <c:invertIfNegative val="0"/>
            <c:bubble3D val="0"/>
            <c:extLst>
              <c:ext xmlns:c16="http://schemas.microsoft.com/office/drawing/2014/chart" uri="{C3380CC4-5D6E-409C-BE32-E72D297353CC}">
                <c16:uniqueId val="{0000000B-5B35-4456-9DDB-2DC87BBFEAA2}"/>
              </c:ext>
            </c:extLst>
          </c:dPt>
          <c:dPt>
            <c:idx val="10"/>
            <c:invertIfNegative val="0"/>
            <c:bubble3D val="0"/>
            <c:extLst>
              <c:ext xmlns:c16="http://schemas.microsoft.com/office/drawing/2014/chart" uri="{C3380CC4-5D6E-409C-BE32-E72D297353CC}">
                <c16:uniqueId val="{00000001-C8DB-4649-A163-AAF4F224673D}"/>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18-D033-447A-82F0-BEABEEBFD0C2}"/>
              </c:ext>
            </c:extLst>
          </c:dPt>
          <c:dPt>
            <c:idx val="15"/>
            <c:invertIfNegative val="0"/>
            <c:bubble3D val="0"/>
            <c:extLst>
              <c:ext xmlns:c16="http://schemas.microsoft.com/office/drawing/2014/chart" uri="{C3380CC4-5D6E-409C-BE32-E72D297353CC}">
                <c16:uniqueId val="{00000002-C8DB-4649-A163-AAF4F224673D}"/>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bistånd'!$U$4:$U$17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bistånd'!$V$4:$V$17</c:f>
              <c:numCache>
                <c:formatCode>0%</c:formatCode>
                <c:ptCount val="13"/>
                <c:pt idx="0">
                  <c:v>0.48148148148148145</c:v>
                </c:pt>
                <c:pt idx="1">
                  <c:v>0.7407407407407407</c:v>
                </c:pt>
                <c:pt idx="2">
                  <c:v>0.88</c:v>
                </c:pt>
                <c:pt idx="3">
                  <c:v>0.78431372549019607</c:v>
                </c:pt>
                <c:pt idx="4">
                  <c:v>0.60869565217391308</c:v>
                </c:pt>
                <c:pt idx="5">
                  <c:v>0.36585365853658536</c:v>
                </c:pt>
                <c:pt idx="6">
                  <c:v>0.75</c:v>
                </c:pt>
                <c:pt idx="7">
                  <c:v>0.70833333333333337</c:v>
                </c:pt>
                <c:pt idx="8">
                  <c:v>0.40909090909090912</c:v>
                </c:pt>
                <c:pt idx="9">
                  <c:v>0.55172413793103448</c:v>
                </c:pt>
                <c:pt idx="10">
                  <c:v>0.66666666666666663</c:v>
                </c:pt>
                <c:pt idx="11">
                  <c:v>0.6</c:v>
                </c:pt>
                <c:pt idx="12">
                  <c:v>0.58217385314781656</c:v>
                </c:pt>
              </c:numCache>
            </c:numRef>
          </c:val>
          <c:extLst>
            <c:ext xmlns:c16="http://schemas.microsoft.com/office/drawing/2014/chart" uri="{C3380CC4-5D6E-409C-BE32-E72D297353CC}">
              <c16:uniqueId val="{00000003-C8DB-4649-A163-AAF4F224673D}"/>
            </c:ext>
          </c:extLst>
        </c:ser>
        <c:ser>
          <c:idx val="1"/>
          <c:order val="1"/>
          <c:tx>
            <c:strRef>
              <c:f>'Pivot - bistånd'!$W$3</c:f>
              <c:strCache>
                <c:ptCount val="1"/>
                <c:pt idx="0">
                  <c:v>Enbart utan biståndsbeslut </c:v>
                </c:pt>
              </c:strCache>
            </c:strRef>
          </c:tx>
          <c:spPr>
            <a:solidFill>
              <a:schemeClr val="accent2">
                <a:lumMod val="60000"/>
                <a:lumOff val="40000"/>
              </a:schemeClr>
            </a:solidFill>
            <a:ln>
              <a:noFill/>
            </a:ln>
            <a:effectLst/>
          </c:spPr>
          <c:invertIfNegative val="0"/>
          <c:dPt>
            <c:idx val="4"/>
            <c:invertIfNegative val="0"/>
            <c:bubble3D val="0"/>
            <c:extLst>
              <c:ext xmlns:c16="http://schemas.microsoft.com/office/drawing/2014/chart" uri="{C3380CC4-5D6E-409C-BE32-E72D297353CC}">
                <c16:uniqueId val="{00000011-12D3-4802-9296-38070DC244C8}"/>
              </c:ext>
            </c:extLst>
          </c:dPt>
          <c:dPt>
            <c:idx val="5"/>
            <c:invertIfNegative val="0"/>
            <c:bubble3D val="0"/>
            <c:extLst>
              <c:ext xmlns:c16="http://schemas.microsoft.com/office/drawing/2014/chart" uri="{C3380CC4-5D6E-409C-BE32-E72D297353CC}">
                <c16:uniqueId val="{0000000C-5B35-4456-9DDB-2DC87BBFEAA2}"/>
              </c:ext>
            </c:extLst>
          </c:dPt>
          <c:dPt>
            <c:idx val="10"/>
            <c:invertIfNegative val="0"/>
            <c:bubble3D val="0"/>
            <c:extLst>
              <c:ext xmlns:c16="http://schemas.microsoft.com/office/drawing/2014/chart" uri="{C3380CC4-5D6E-409C-BE32-E72D297353CC}">
                <c16:uniqueId val="{00000005-C8DB-4649-A163-AAF4F224673D}"/>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17-D033-447A-82F0-BEABEEBFD0C2}"/>
              </c:ext>
            </c:extLst>
          </c:dPt>
          <c:dPt>
            <c:idx val="15"/>
            <c:invertIfNegative val="0"/>
            <c:bubble3D val="0"/>
            <c:extLst>
              <c:ext xmlns:c16="http://schemas.microsoft.com/office/drawing/2014/chart" uri="{C3380CC4-5D6E-409C-BE32-E72D297353CC}">
                <c16:uniqueId val="{00000006-C8DB-4649-A163-AAF4F224673D}"/>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bistånd'!$U$4:$U$17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bistånd'!$W$4:$W$17</c:f>
              <c:numCache>
                <c:formatCode>0%</c:formatCode>
                <c:ptCount val="13"/>
                <c:pt idx="0">
                  <c:v>0.18518518518518517</c:v>
                </c:pt>
                <c:pt idx="1">
                  <c:v>7.407407407407407E-2</c:v>
                </c:pt>
                <c:pt idx="2">
                  <c:v>0.08</c:v>
                </c:pt>
                <c:pt idx="3">
                  <c:v>5.8823529411764705E-2</c:v>
                </c:pt>
                <c:pt idx="4">
                  <c:v>0</c:v>
                </c:pt>
                <c:pt idx="5">
                  <c:v>0.12195121951219512</c:v>
                </c:pt>
                <c:pt idx="6">
                  <c:v>0</c:v>
                </c:pt>
                <c:pt idx="7">
                  <c:v>4.1666666666666664E-2</c:v>
                </c:pt>
                <c:pt idx="8">
                  <c:v>0.20454545454545456</c:v>
                </c:pt>
                <c:pt idx="9">
                  <c:v>0.20689655172413793</c:v>
                </c:pt>
                <c:pt idx="10">
                  <c:v>0.25641025641025639</c:v>
                </c:pt>
                <c:pt idx="11">
                  <c:v>0.23333333333333334</c:v>
                </c:pt>
                <c:pt idx="12">
                  <c:v>0.18335858933737428</c:v>
                </c:pt>
              </c:numCache>
            </c:numRef>
          </c:val>
          <c:extLst>
            <c:ext xmlns:c16="http://schemas.microsoft.com/office/drawing/2014/chart" uri="{C3380CC4-5D6E-409C-BE32-E72D297353CC}">
              <c16:uniqueId val="{00000007-C8DB-4649-A163-AAF4F224673D}"/>
            </c:ext>
          </c:extLst>
        </c:ser>
        <c:ser>
          <c:idx val="2"/>
          <c:order val="2"/>
          <c:tx>
            <c:strRef>
              <c:f>'Pivot - bistånd'!$X$3</c:f>
              <c:strCache>
                <c:ptCount val="1"/>
                <c:pt idx="0">
                  <c:v>Både med och utan biståndsbeslut </c:v>
                </c:pt>
              </c:strCache>
            </c:strRef>
          </c:tx>
          <c:spPr>
            <a:solidFill>
              <a:schemeClr val="accent3">
                <a:lumMod val="60000"/>
                <a:lumOff val="40000"/>
              </a:schemeClr>
            </a:solidFill>
            <a:ln>
              <a:noFill/>
            </a:ln>
            <a:effectLst/>
          </c:spPr>
          <c:invertIfNegative val="0"/>
          <c:dPt>
            <c:idx val="4"/>
            <c:invertIfNegative val="0"/>
            <c:bubble3D val="0"/>
            <c:extLst>
              <c:ext xmlns:c16="http://schemas.microsoft.com/office/drawing/2014/chart" uri="{C3380CC4-5D6E-409C-BE32-E72D297353CC}">
                <c16:uniqueId val="{00000012-12D3-4802-9296-38070DC244C8}"/>
              </c:ext>
            </c:extLst>
          </c:dPt>
          <c:dPt>
            <c:idx val="5"/>
            <c:invertIfNegative val="0"/>
            <c:bubble3D val="0"/>
            <c:extLst>
              <c:ext xmlns:c16="http://schemas.microsoft.com/office/drawing/2014/chart" uri="{C3380CC4-5D6E-409C-BE32-E72D297353CC}">
                <c16:uniqueId val="{0000000D-5B35-4456-9DDB-2DC87BBFEAA2}"/>
              </c:ext>
            </c:extLst>
          </c:dPt>
          <c:dPt>
            <c:idx val="10"/>
            <c:invertIfNegative val="0"/>
            <c:bubble3D val="0"/>
            <c:extLst>
              <c:ext xmlns:c16="http://schemas.microsoft.com/office/drawing/2014/chart" uri="{C3380CC4-5D6E-409C-BE32-E72D297353CC}">
                <c16:uniqueId val="{00000009-C8DB-4649-A163-AAF4F224673D}"/>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16-D033-447A-82F0-BEABEEBFD0C2}"/>
              </c:ext>
            </c:extLst>
          </c:dPt>
          <c:dPt>
            <c:idx val="15"/>
            <c:invertIfNegative val="0"/>
            <c:bubble3D val="0"/>
            <c:extLst>
              <c:ext xmlns:c16="http://schemas.microsoft.com/office/drawing/2014/chart" uri="{C3380CC4-5D6E-409C-BE32-E72D297353CC}">
                <c16:uniqueId val="{0000000A-C8DB-4649-A163-AAF4F224673D}"/>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bistånd'!$U$4:$U$17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bistånd'!$X$4:$X$17</c:f>
              <c:numCache>
                <c:formatCode>0%</c:formatCode>
                <c:ptCount val="13"/>
                <c:pt idx="0">
                  <c:v>0.33333333333333331</c:v>
                </c:pt>
                <c:pt idx="1">
                  <c:v>0.18518518518518517</c:v>
                </c:pt>
                <c:pt idx="2">
                  <c:v>0.04</c:v>
                </c:pt>
                <c:pt idx="3">
                  <c:v>0.15686274509803921</c:v>
                </c:pt>
                <c:pt idx="4">
                  <c:v>0.39130434782608697</c:v>
                </c:pt>
                <c:pt idx="5">
                  <c:v>0.12195121951219512</c:v>
                </c:pt>
                <c:pt idx="6">
                  <c:v>0.1</c:v>
                </c:pt>
                <c:pt idx="7">
                  <c:v>0.16666666666666666</c:v>
                </c:pt>
                <c:pt idx="8">
                  <c:v>0.38636363636363635</c:v>
                </c:pt>
                <c:pt idx="9">
                  <c:v>0.17241379310344829</c:v>
                </c:pt>
                <c:pt idx="10">
                  <c:v>7.6923076923076927E-2</c:v>
                </c:pt>
                <c:pt idx="11">
                  <c:v>0.16666666666666666</c:v>
                </c:pt>
                <c:pt idx="12">
                  <c:v>0.21104835376773659</c:v>
                </c:pt>
              </c:numCache>
            </c:numRef>
          </c:val>
          <c:extLst>
            <c:ext xmlns:c16="http://schemas.microsoft.com/office/drawing/2014/chart" uri="{C3380CC4-5D6E-409C-BE32-E72D297353CC}">
              <c16:uniqueId val="{0000000B-C8DB-4649-A163-AAF4F224673D}"/>
            </c:ext>
          </c:extLst>
        </c:ser>
        <c:ser>
          <c:idx val="3"/>
          <c:order val="3"/>
          <c:tx>
            <c:strRef>
              <c:f>'Pivot - bistånd'!$Y$3</c:f>
              <c:strCache>
                <c:ptCount val="1"/>
                <c:pt idx="0">
                  <c:v>Vet ej om insats ges med/utan biståndsbeslut </c:v>
                </c:pt>
              </c:strCache>
            </c:strRef>
          </c:tx>
          <c:spPr>
            <a:solidFill>
              <a:srgbClr val="D7D1CA"/>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bistånd'!$U$4:$U$17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bistånd'!$Y$4:$Y$17</c:f>
              <c:numCache>
                <c:formatCode>0%</c:formatCode>
                <c:ptCount val="13"/>
                <c:pt idx="0">
                  <c:v>0</c:v>
                </c:pt>
                <c:pt idx="1">
                  <c:v>0</c:v>
                </c:pt>
                <c:pt idx="2">
                  <c:v>0</c:v>
                </c:pt>
                <c:pt idx="3">
                  <c:v>0</c:v>
                </c:pt>
                <c:pt idx="4">
                  <c:v>0</c:v>
                </c:pt>
                <c:pt idx="5">
                  <c:v>0.3902439024390244</c:v>
                </c:pt>
                <c:pt idx="6">
                  <c:v>0.15</c:v>
                </c:pt>
                <c:pt idx="7">
                  <c:v>8.3333333333333329E-2</c:v>
                </c:pt>
                <c:pt idx="8">
                  <c:v>0</c:v>
                </c:pt>
                <c:pt idx="9">
                  <c:v>6.8965517241379309E-2</c:v>
                </c:pt>
                <c:pt idx="10">
                  <c:v>0</c:v>
                </c:pt>
                <c:pt idx="11">
                  <c:v>0</c:v>
                </c:pt>
                <c:pt idx="12">
                  <c:v>2.3419203747072601E-2</c:v>
                </c:pt>
              </c:numCache>
            </c:numRef>
          </c:val>
          <c:extLst>
            <c:ext xmlns:c16="http://schemas.microsoft.com/office/drawing/2014/chart" uri="{C3380CC4-5D6E-409C-BE32-E72D297353CC}">
              <c16:uniqueId val="{0000000C-C8DB-4649-A163-AAF4F224673D}"/>
            </c:ext>
          </c:extLst>
        </c:ser>
        <c:ser>
          <c:idx val="4"/>
          <c:order val="4"/>
          <c:tx>
            <c:strRef>
              <c:f>'Pivot - bistånd'!$Z$3</c:f>
              <c:strCache>
                <c:ptCount val="1"/>
                <c:pt idx="0">
                  <c:v>Sum of Totalt - bistånd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bistånd'!$U$4:$U$17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bistånd'!$Z$4:$Z$17</c:f>
              <c:numCache>
                <c:formatCode>0%</c:formatCode>
                <c:ptCount val="13"/>
                <c:pt idx="0">
                  <c:v>1</c:v>
                </c:pt>
                <c:pt idx="1">
                  <c:v>1</c:v>
                </c:pt>
                <c:pt idx="2">
                  <c:v>1</c:v>
                </c:pt>
                <c:pt idx="3">
                  <c:v>1</c:v>
                </c:pt>
                <c:pt idx="4">
                  <c:v>1</c:v>
                </c:pt>
                <c:pt idx="5">
                  <c:v>1</c:v>
                </c:pt>
                <c:pt idx="6">
                  <c:v>1</c:v>
                </c:pt>
                <c:pt idx="7">
                  <c:v>1</c:v>
                </c:pt>
                <c:pt idx="8">
                  <c:v>1</c:v>
                </c:pt>
                <c:pt idx="9">
                  <c:v>1</c:v>
                </c:pt>
                <c:pt idx="10">
                  <c:v>1</c:v>
                </c:pt>
                <c:pt idx="11">
                  <c:v>0.99999999999999989</c:v>
                </c:pt>
                <c:pt idx="12">
                  <c:v>1</c:v>
                </c:pt>
              </c:numCache>
            </c:numRef>
          </c:val>
          <c:extLst>
            <c:ext xmlns:c16="http://schemas.microsoft.com/office/drawing/2014/chart" uri="{C3380CC4-5D6E-409C-BE32-E72D297353CC}">
              <c16:uniqueId val="{0000000A-5B35-4456-9DDB-2DC87BBFEAA2}"/>
            </c:ext>
          </c:extLst>
        </c:ser>
        <c:dLbls>
          <c:dLblPos val="ctr"/>
          <c:showLegendKey val="0"/>
          <c:showVal val="1"/>
          <c:showCatName val="0"/>
          <c:showSerName val="0"/>
          <c:showPercent val="0"/>
          <c:showBubbleSize val="0"/>
        </c:dLbls>
        <c:gapWidth val="150"/>
        <c:overlap val="100"/>
        <c:axId val="594533871"/>
        <c:axId val="594544271"/>
      </c:barChart>
      <c:catAx>
        <c:axId val="5945338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594544271"/>
        <c:crosses val="autoZero"/>
        <c:auto val="1"/>
        <c:lblAlgn val="ctr"/>
        <c:lblOffset val="100"/>
        <c:noMultiLvlLbl val="0"/>
      </c:catAx>
      <c:valAx>
        <c:axId val="594544271"/>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94533871"/>
        <c:crosses val="autoZero"/>
        <c:crossBetween val="between"/>
      </c:valAx>
      <c:spPr>
        <a:noFill/>
        <a:ln>
          <a:noFill/>
        </a:ln>
        <a:effectLst/>
      </c:spPr>
    </c:plotArea>
    <c:legend>
      <c:legendPos val="b"/>
      <c:layout>
        <c:manualLayout>
          <c:xMode val="edge"/>
          <c:yMode val="edge"/>
          <c:x val="3.5009635416666664E-2"/>
          <c:y val="0.91502377777777777"/>
          <c:w val="0.89701475694444444"/>
          <c:h val="4.5013111111111108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OUTPUT!$B$144</c:f>
              <c:strCache>
                <c:ptCount val="1"/>
                <c:pt idx="0">
                  <c:v>Enbart med biståndsbeslut</c:v>
                </c:pt>
              </c:strCache>
            </c:strRef>
          </c:tx>
          <c:spPr>
            <a:solidFill>
              <a:srgbClr val="F88C64"/>
            </a:solidFill>
            <a:ln>
              <a:noFill/>
            </a:ln>
            <a:effectLst/>
          </c:spPr>
          <c:invertIfNegative val="0"/>
          <c:dPt>
            <c:idx val="3"/>
            <c:invertIfNegative val="0"/>
            <c:bubble3D val="0"/>
            <c:spPr>
              <a:solidFill>
                <a:srgbClr val="E6460A"/>
              </a:solidFill>
              <a:ln>
                <a:noFill/>
              </a:ln>
              <a:effectLst/>
            </c:spPr>
            <c:extLst>
              <c:ext xmlns:c16="http://schemas.microsoft.com/office/drawing/2014/chart" uri="{C3380CC4-5D6E-409C-BE32-E72D297353CC}">
                <c16:uniqueId val="{00000001-CAB9-4875-9D41-1CD35B9BBDBF}"/>
              </c:ext>
            </c:extLst>
          </c:dPt>
          <c:dPt>
            <c:idx val="4"/>
            <c:invertIfNegative val="0"/>
            <c:bubble3D val="0"/>
            <c:spPr>
              <a:solidFill>
                <a:srgbClr val="E6460A"/>
              </a:solidFill>
              <a:ln>
                <a:noFill/>
              </a:ln>
              <a:effectLst/>
            </c:spPr>
            <c:extLst>
              <c:ext xmlns:c16="http://schemas.microsoft.com/office/drawing/2014/chart" uri="{C3380CC4-5D6E-409C-BE32-E72D297353CC}">
                <c16:uniqueId val="{00000003-CAB9-4875-9D41-1CD35B9BBDBF}"/>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OUTPUT!$C$143:$F$143</c:f>
              <c:strCache>
                <c:ptCount val="4"/>
                <c:pt idx="0">
                  <c:v>Mindre städer/tätorter och landsbygdskommuner (9)</c:v>
                </c:pt>
                <c:pt idx="1">
                  <c:v>Större städer och kommuner nära större stad (3)</c:v>
                </c:pt>
                <c:pt idx="2">
                  <c:v>Storstäder och storstadsnära kommuner (0)</c:v>
                </c:pt>
                <c:pt idx="3">
                  <c:v>Riket - genomsnitt alla kommuner (235)</c:v>
                </c:pt>
              </c:strCache>
            </c:strRef>
          </c:cat>
          <c:val>
            <c:numRef>
              <c:f>OUTPUT!$C$144:$F$144</c:f>
              <c:numCache>
                <c:formatCode>0%</c:formatCode>
                <c:ptCount val="4"/>
                <c:pt idx="0">
                  <c:v>0.60333333333333339</c:v>
                </c:pt>
                <c:pt idx="1">
                  <c:v>0.66249999999999998</c:v>
                </c:pt>
                <c:pt idx="2">
                  <c:v>0</c:v>
                </c:pt>
                <c:pt idx="3">
                  <c:v>0.57999999999999996</c:v>
                </c:pt>
              </c:numCache>
            </c:numRef>
          </c:val>
          <c:extLst>
            <c:ext xmlns:c16="http://schemas.microsoft.com/office/drawing/2014/chart" uri="{C3380CC4-5D6E-409C-BE32-E72D297353CC}">
              <c16:uniqueId val="{00000004-CAB9-4875-9D41-1CD35B9BBDBF}"/>
            </c:ext>
          </c:extLst>
        </c:ser>
        <c:ser>
          <c:idx val="1"/>
          <c:order val="1"/>
          <c:tx>
            <c:strRef>
              <c:f>OUTPUT!$B$145</c:f>
              <c:strCache>
                <c:ptCount val="1"/>
                <c:pt idx="0">
                  <c:v>Enbart utan biståndsbeslut</c:v>
                </c:pt>
              </c:strCache>
            </c:strRef>
          </c:tx>
          <c:spPr>
            <a:solidFill>
              <a:srgbClr val="FFD86C"/>
            </a:solidFill>
            <a:ln>
              <a:noFill/>
            </a:ln>
            <a:effectLst/>
          </c:spPr>
          <c:invertIfNegative val="0"/>
          <c:dPt>
            <c:idx val="3"/>
            <c:invertIfNegative val="0"/>
            <c:bubble3D val="0"/>
            <c:spPr>
              <a:solidFill>
                <a:srgbClr val="FFBE0A"/>
              </a:solidFill>
              <a:ln>
                <a:noFill/>
              </a:ln>
              <a:effectLst/>
            </c:spPr>
            <c:extLst>
              <c:ext xmlns:c16="http://schemas.microsoft.com/office/drawing/2014/chart" uri="{C3380CC4-5D6E-409C-BE32-E72D297353CC}">
                <c16:uniqueId val="{00000006-CAB9-4875-9D41-1CD35B9BBDBF}"/>
              </c:ext>
            </c:extLst>
          </c:dPt>
          <c:dPt>
            <c:idx val="4"/>
            <c:invertIfNegative val="0"/>
            <c:bubble3D val="0"/>
            <c:spPr>
              <a:solidFill>
                <a:srgbClr val="FFBE0A"/>
              </a:solidFill>
              <a:ln>
                <a:noFill/>
              </a:ln>
              <a:effectLst/>
            </c:spPr>
            <c:extLst>
              <c:ext xmlns:c16="http://schemas.microsoft.com/office/drawing/2014/chart" uri="{C3380CC4-5D6E-409C-BE32-E72D297353CC}">
                <c16:uniqueId val="{00000008-CAB9-4875-9D41-1CD35B9BBDBF}"/>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OUTPUT!$C$143:$F$143</c:f>
              <c:strCache>
                <c:ptCount val="4"/>
                <c:pt idx="0">
                  <c:v>Mindre städer/tätorter och landsbygdskommuner (9)</c:v>
                </c:pt>
                <c:pt idx="1">
                  <c:v>Större städer och kommuner nära större stad (3)</c:v>
                </c:pt>
                <c:pt idx="2">
                  <c:v>Storstäder och storstadsnära kommuner (0)</c:v>
                </c:pt>
                <c:pt idx="3">
                  <c:v>Riket - genomsnitt alla kommuner (235)</c:v>
                </c:pt>
              </c:strCache>
            </c:strRef>
          </c:cat>
          <c:val>
            <c:numRef>
              <c:f>OUTPUT!$C$145:$F$145</c:f>
              <c:numCache>
                <c:formatCode>0%</c:formatCode>
                <c:ptCount val="4"/>
                <c:pt idx="0">
                  <c:v>0.13666666666666666</c:v>
                </c:pt>
                <c:pt idx="1">
                  <c:v>0.1125</c:v>
                </c:pt>
                <c:pt idx="2">
                  <c:v>0</c:v>
                </c:pt>
                <c:pt idx="3">
                  <c:v>0.18</c:v>
                </c:pt>
              </c:numCache>
            </c:numRef>
          </c:val>
          <c:extLst>
            <c:ext xmlns:c16="http://schemas.microsoft.com/office/drawing/2014/chart" uri="{C3380CC4-5D6E-409C-BE32-E72D297353CC}">
              <c16:uniqueId val="{00000009-CAB9-4875-9D41-1CD35B9BBDBF}"/>
            </c:ext>
          </c:extLst>
        </c:ser>
        <c:ser>
          <c:idx val="2"/>
          <c:order val="2"/>
          <c:tx>
            <c:strRef>
              <c:f>OUTPUT!$B$146</c:f>
              <c:strCache>
                <c:ptCount val="1"/>
                <c:pt idx="0">
                  <c:v>Både med och utan biståndsbeslut</c:v>
                </c:pt>
              </c:strCache>
            </c:strRef>
          </c:tx>
          <c:spPr>
            <a:solidFill>
              <a:srgbClr val="F8BE7C"/>
            </a:solidFill>
            <a:ln>
              <a:noFill/>
            </a:ln>
            <a:effectLst/>
          </c:spPr>
          <c:invertIfNegative val="0"/>
          <c:dPt>
            <c:idx val="3"/>
            <c:invertIfNegative val="0"/>
            <c:bubble3D val="0"/>
            <c:spPr>
              <a:solidFill>
                <a:srgbClr val="F39325"/>
              </a:solidFill>
              <a:ln>
                <a:noFill/>
              </a:ln>
              <a:effectLst/>
            </c:spPr>
            <c:extLst>
              <c:ext xmlns:c16="http://schemas.microsoft.com/office/drawing/2014/chart" uri="{C3380CC4-5D6E-409C-BE32-E72D297353CC}">
                <c16:uniqueId val="{0000000B-CAB9-4875-9D41-1CD35B9BBDBF}"/>
              </c:ext>
            </c:extLst>
          </c:dPt>
          <c:dPt>
            <c:idx val="4"/>
            <c:invertIfNegative val="0"/>
            <c:bubble3D val="0"/>
            <c:spPr>
              <a:solidFill>
                <a:srgbClr val="F39325"/>
              </a:solidFill>
              <a:ln>
                <a:noFill/>
              </a:ln>
              <a:effectLst/>
            </c:spPr>
            <c:extLst>
              <c:ext xmlns:c16="http://schemas.microsoft.com/office/drawing/2014/chart" uri="{C3380CC4-5D6E-409C-BE32-E72D297353CC}">
                <c16:uniqueId val="{0000000D-CAB9-4875-9D41-1CD35B9BBDBF}"/>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OUTPUT!$C$143:$F$143</c:f>
              <c:strCache>
                <c:ptCount val="4"/>
                <c:pt idx="0">
                  <c:v>Mindre städer/tätorter och landsbygdskommuner (9)</c:v>
                </c:pt>
                <c:pt idx="1">
                  <c:v>Större städer och kommuner nära större stad (3)</c:v>
                </c:pt>
                <c:pt idx="2">
                  <c:v>Storstäder och storstadsnära kommuner (0)</c:v>
                </c:pt>
                <c:pt idx="3">
                  <c:v>Riket - genomsnitt alla kommuner (235)</c:v>
                </c:pt>
              </c:strCache>
            </c:strRef>
          </c:cat>
          <c:val>
            <c:numRef>
              <c:f>OUTPUT!$C$146:$F$146</c:f>
              <c:numCache>
                <c:formatCode>0%</c:formatCode>
                <c:ptCount val="4"/>
                <c:pt idx="0">
                  <c:v>0.19666666666666666</c:v>
                </c:pt>
                <c:pt idx="1">
                  <c:v>0.17499999999999999</c:v>
                </c:pt>
                <c:pt idx="2">
                  <c:v>0</c:v>
                </c:pt>
                <c:pt idx="3">
                  <c:v>0.21</c:v>
                </c:pt>
              </c:numCache>
            </c:numRef>
          </c:val>
          <c:extLst>
            <c:ext xmlns:c16="http://schemas.microsoft.com/office/drawing/2014/chart" uri="{C3380CC4-5D6E-409C-BE32-E72D297353CC}">
              <c16:uniqueId val="{0000000E-CAB9-4875-9D41-1CD35B9BBDBF}"/>
            </c:ext>
          </c:extLst>
        </c:ser>
        <c:ser>
          <c:idx val="3"/>
          <c:order val="3"/>
          <c:tx>
            <c:strRef>
              <c:f>OUTPUT!$B$147</c:f>
              <c:strCache>
                <c:ptCount val="1"/>
                <c:pt idx="0">
                  <c:v>Vet ej om insats ges med/utan biståndsbeslut</c:v>
                </c:pt>
              </c:strCache>
            </c:strRef>
          </c:tx>
          <c:spPr>
            <a:solidFill>
              <a:srgbClr val="D7D1CA"/>
            </a:solidFill>
            <a:ln>
              <a:noFill/>
            </a:ln>
            <a:effectLst/>
          </c:spPr>
          <c:invertIfNegative val="0"/>
          <c:dLbls>
            <c:dLbl>
              <c:idx val="4"/>
              <c:layout>
                <c:manualLayout>
                  <c:x val="-2.2117372717349992E-3"/>
                  <c:y val="3.628378564700520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AB9-4875-9D41-1CD35B9BBDBF}"/>
                </c:ext>
              </c:extLst>
            </c:dLbl>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OUTPUT!$C$143:$F$143</c:f>
              <c:strCache>
                <c:ptCount val="4"/>
                <c:pt idx="0">
                  <c:v>Mindre städer/tätorter och landsbygdskommuner (9)</c:v>
                </c:pt>
                <c:pt idx="1">
                  <c:v>Större städer och kommuner nära större stad (3)</c:v>
                </c:pt>
                <c:pt idx="2">
                  <c:v>Storstäder och storstadsnära kommuner (0)</c:v>
                </c:pt>
                <c:pt idx="3">
                  <c:v>Riket - genomsnitt alla kommuner (235)</c:v>
                </c:pt>
              </c:strCache>
            </c:strRef>
          </c:cat>
          <c:val>
            <c:numRef>
              <c:f>OUTPUT!$C$147:$F$147</c:f>
              <c:numCache>
                <c:formatCode>0%</c:formatCode>
                <c:ptCount val="4"/>
                <c:pt idx="0">
                  <c:v>6.3333333333333339E-2</c:v>
                </c:pt>
                <c:pt idx="1">
                  <c:v>0.05</c:v>
                </c:pt>
                <c:pt idx="2">
                  <c:v>0</c:v>
                </c:pt>
                <c:pt idx="3">
                  <c:v>0.02</c:v>
                </c:pt>
              </c:numCache>
            </c:numRef>
          </c:val>
          <c:extLst>
            <c:ext xmlns:c16="http://schemas.microsoft.com/office/drawing/2014/chart" uri="{C3380CC4-5D6E-409C-BE32-E72D297353CC}">
              <c16:uniqueId val="{00000010-CAB9-4875-9D41-1CD35B9BBDBF}"/>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38641231"/>
        <c:crosses val="autoZero"/>
        <c:crossBetween val="between"/>
      </c:valAx>
      <c:spPr>
        <a:noFill/>
        <a:ln>
          <a:noFill/>
        </a:ln>
        <a:effectLst/>
      </c:spPr>
    </c:plotArea>
    <c:legend>
      <c:legendPos val="b"/>
      <c:layout>
        <c:manualLayout>
          <c:xMode val="edge"/>
          <c:yMode val="edge"/>
          <c:x val="1.6107611548556416E-2"/>
          <c:y val="0.88773498061931444"/>
          <c:w val="0.98058724686514853"/>
          <c:h val="0.10889443520508206"/>
        </c:manualLayout>
      </c:layout>
      <c:overlay val="0"/>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33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933281412253375E-2"/>
          <c:y val="7.5297520661157011E-2"/>
          <c:w val="0.34028444098303906"/>
          <c:h val="0.90273806244260779"/>
        </c:manualLayout>
      </c:layout>
      <c:pieChart>
        <c:varyColors val="1"/>
        <c:ser>
          <c:idx val="0"/>
          <c:order val="0"/>
          <c:dPt>
            <c:idx val="0"/>
            <c:bubble3D val="0"/>
            <c:spPr>
              <a:solidFill>
                <a:srgbClr val="F88C64"/>
              </a:solidFill>
              <a:ln w="19050">
                <a:solidFill>
                  <a:schemeClr val="lt1"/>
                </a:solidFill>
              </a:ln>
              <a:effectLst/>
            </c:spPr>
            <c:extLst>
              <c:ext xmlns:c16="http://schemas.microsoft.com/office/drawing/2014/chart" uri="{C3380CC4-5D6E-409C-BE32-E72D297353CC}">
                <c16:uniqueId val="{00000001-C7E3-4111-A48F-E2FD1DAC13E6}"/>
              </c:ext>
            </c:extLst>
          </c:dPt>
          <c:dPt>
            <c:idx val="1"/>
            <c:bubble3D val="0"/>
            <c:spPr>
              <a:solidFill>
                <a:srgbClr val="FFD86C"/>
              </a:solidFill>
              <a:ln w="19050">
                <a:solidFill>
                  <a:schemeClr val="lt1"/>
                </a:solidFill>
              </a:ln>
              <a:effectLst/>
            </c:spPr>
            <c:extLst>
              <c:ext xmlns:c16="http://schemas.microsoft.com/office/drawing/2014/chart" uri="{C3380CC4-5D6E-409C-BE32-E72D297353CC}">
                <c16:uniqueId val="{00000003-C7E3-4111-A48F-E2FD1DAC13E6}"/>
              </c:ext>
            </c:extLst>
          </c:dPt>
          <c:dPt>
            <c:idx val="2"/>
            <c:bubble3D val="0"/>
            <c:spPr>
              <a:solidFill>
                <a:srgbClr val="BFBFBF"/>
              </a:solidFill>
              <a:ln w="19050">
                <a:solidFill>
                  <a:schemeClr val="lt1"/>
                </a:solidFill>
              </a:ln>
              <a:effectLst/>
            </c:spPr>
            <c:extLst>
              <c:ext xmlns:c16="http://schemas.microsoft.com/office/drawing/2014/chart" uri="{C3380CC4-5D6E-409C-BE32-E72D297353CC}">
                <c16:uniqueId val="{00000005-C7E3-4111-A48F-E2FD1DAC13E6}"/>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OUTPUT!$B$150:$B$152</c:f>
              <c:strCache>
                <c:ptCount val="3"/>
                <c:pt idx="0">
                  <c:v>Ja</c:v>
                </c:pt>
                <c:pt idx="1">
                  <c:v>Nej</c:v>
                </c:pt>
                <c:pt idx="2">
                  <c:v>Vet ej</c:v>
                </c:pt>
              </c:strCache>
            </c:strRef>
          </c:cat>
          <c:val>
            <c:numRef>
              <c:f>OUTPUT!$C$150:$C$152</c:f>
              <c:numCache>
                <c:formatCode>0%</c:formatCode>
                <c:ptCount val="3"/>
                <c:pt idx="0">
                  <c:v>0.66666666666666663</c:v>
                </c:pt>
                <c:pt idx="1">
                  <c:v>0.16666666666666666</c:v>
                </c:pt>
                <c:pt idx="2">
                  <c:v>0.16666666666666666</c:v>
                </c:pt>
              </c:numCache>
            </c:numRef>
          </c:val>
          <c:extLst>
            <c:ext xmlns:c16="http://schemas.microsoft.com/office/drawing/2014/chart" uri="{C3380CC4-5D6E-409C-BE32-E72D297353CC}">
              <c16:uniqueId val="{00000006-C7E3-4111-A48F-E2FD1DAC13E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37811137071651091"/>
          <c:y val="0.30456404958677685"/>
          <c:w val="0.28252153695545767"/>
          <c:h val="0.38730803373280065"/>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62971838554603"/>
          <c:y val="7.9892503011769062E-2"/>
          <c:w val="0.73945197255989825"/>
          <c:h val="0.8877425632471504"/>
        </c:manualLayout>
      </c:layout>
      <c:barChart>
        <c:barDir val="bar"/>
        <c:grouping val="clustered"/>
        <c:varyColors val="0"/>
        <c:ser>
          <c:idx val="0"/>
          <c:order val="0"/>
          <c:spPr>
            <a:solidFill>
              <a:srgbClr val="FFD86C"/>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OUTPUT!$B$155:$B$160</c:f>
              <c:strCache>
                <c:ptCount val="6"/>
                <c:pt idx="0">
                  <c:v>Individ- och/eller
 gruppinsatser</c:v>
                </c:pt>
                <c:pt idx="1">
                  <c:v>Placeringsinsatser</c:v>
                </c:pt>
                <c:pt idx="2">
                  <c:v>Insatser under 
placering till barn</c:v>
                </c:pt>
                <c:pt idx="3">
                  <c:v>Insatser under placering 
till vårdnadshavare / familjehem</c:v>
                </c:pt>
                <c:pt idx="4">
                  <c:v>Uppsökande insatser 
riktade till barn</c:v>
                </c:pt>
                <c:pt idx="5">
                  <c:v>Övriga insatser</c:v>
                </c:pt>
              </c:strCache>
            </c:strRef>
          </c:cat>
          <c:val>
            <c:numRef>
              <c:f>OUTPUT!$C$155:$C$160</c:f>
              <c:numCache>
                <c:formatCode>0</c:formatCode>
                <c:ptCount val="6"/>
                <c:pt idx="0">
                  <c:v>8</c:v>
                </c:pt>
                <c:pt idx="1">
                  <c:v>1</c:v>
                </c:pt>
                <c:pt idx="2">
                  <c:v>3</c:v>
                </c:pt>
                <c:pt idx="3">
                  <c:v>4</c:v>
                </c:pt>
                <c:pt idx="4">
                  <c:v>0</c:v>
                </c:pt>
                <c:pt idx="5">
                  <c:v>0</c:v>
                </c:pt>
              </c:numCache>
            </c:numRef>
          </c:val>
          <c:extLst>
            <c:ext xmlns:c16="http://schemas.microsoft.com/office/drawing/2014/chart" uri="{C3380CC4-5D6E-409C-BE32-E72D297353CC}">
              <c16:uniqueId val="{00000000-CE8A-4333-825C-577C9382B981}"/>
            </c:ext>
          </c:extLst>
        </c:ser>
        <c:dLbls>
          <c:showLegendKey val="0"/>
          <c:showVal val="0"/>
          <c:showCatName val="0"/>
          <c:showSerName val="0"/>
          <c:showPercent val="0"/>
          <c:showBubbleSize val="0"/>
        </c:dLbls>
        <c:gapWidth val="182"/>
        <c:axId val="1853916687"/>
        <c:axId val="1853918767"/>
      </c:barChart>
      <c:catAx>
        <c:axId val="18539166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853918767"/>
        <c:crosses val="autoZero"/>
        <c:auto val="1"/>
        <c:lblAlgn val="ctr"/>
        <c:lblOffset val="100"/>
        <c:noMultiLvlLbl val="0"/>
      </c:catAx>
      <c:valAx>
        <c:axId val="1853918767"/>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853916687"/>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sv" sz="1600" b="0" i="0" u="none" strike="noStrike" baseline="0" dirty="0">
                <a:effectLst/>
              </a:rPr>
              <a:t>Fördelning av inkomna svar inom verksamhetsområde </a:t>
            </a:r>
            <a:r>
              <a:rPr lang="sv-SE" sz="1600" dirty="0"/>
              <a:t>funktionshinder</a:t>
            </a:r>
          </a:p>
        </c:rich>
      </c:tx>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sv-SE"/>
        </a:p>
      </c:txPr>
    </c:title>
    <c:autoTitleDeleted val="0"/>
    <c:plotArea>
      <c:layout/>
      <c:pieChart>
        <c:varyColors val="1"/>
        <c:ser>
          <c:idx val="0"/>
          <c:order val="0"/>
          <c:dPt>
            <c:idx val="0"/>
            <c:bubble3D val="0"/>
            <c:spPr>
              <a:solidFill>
                <a:srgbClr val="E6460A"/>
              </a:solidFill>
              <a:ln w="19050">
                <a:solidFill>
                  <a:schemeClr val="lt1"/>
                </a:solidFill>
              </a:ln>
              <a:effectLst/>
            </c:spPr>
            <c:extLst>
              <c:ext xmlns:c16="http://schemas.microsoft.com/office/drawing/2014/chart" uri="{C3380CC4-5D6E-409C-BE32-E72D297353CC}">
                <c16:uniqueId val="{00000001-CE0C-45D9-AF97-E123499A676A}"/>
              </c:ext>
            </c:extLst>
          </c:dPt>
          <c:dPt>
            <c:idx val="1"/>
            <c:bubble3D val="0"/>
            <c:spPr>
              <a:solidFill>
                <a:srgbClr val="FFBE0A"/>
              </a:solidFill>
              <a:ln w="19050">
                <a:solidFill>
                  <a:schemeClr val="lt1"/>
                </a:solidFill>
              </a:ln>
              <a:effectLst/>
            </c:spPr>
            <c:extLst>
              <c:ext xmlns:c16="http://schemas.microsoft.com/office/drawing/2014/chart" uri="{C3380CC4-5D6E-409C-BE32-E72D297353CC}">
                <c16:uniqueId val="{00000003-CE0C-45D9-AF97-E123499A676A}"/>
              </c:ext>
            </c:extLst>
          </c:dPt>
          <c:dPt>
            <c:idx val="2"/>
            <c:bubble3D val="0"/>
            <c:spPr>
              <a:solidFill>
                <a:srgbClr val="F39325"/>
              </a:solidFill>
              <a:ln w="19050">
                <a:solidFill>
                  <a:schemeClr val="lt1"/>
                </a:solidFill>
              </a:ln>
              <a:effectLst/>
            </c:spPr>
            <c:extLst>
              <c:ext xmlns:c16="http://schemas.microsoft.com/office/drawing/2014/chart" uri="{C3380CC4-5D6E-409C-BE32-E72D297353CC}">
                <c16:uniqueId val="{00000005-CE0C-45D9-AF97-E123499A676A}"/>
              </c:ext>
            </c:extLst>
          </c:dPt>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Lit>
              <c:ptCount val="3"/>
              <c:pt idx="0">
                <c:v>Slutförd</c:v>
              </c:pt>
              <c:pt idx="1">
                <c:v>Påbörjad</c:v>
              </c:pt>
              <c:pt idx="2">
                <c:v>Ej påbörjad</c:v>
              </c:pt>
            </c:strLit>
          </c:cat>
          <c:val>
            <c:numRef>
              <c:f>OUTPUT!$C$4:$C$6</c:f>
              <c:numCache>
                <c:formatCode>0%</c:formatCode>
                <c:ptCount val="3"/>
                <c:pt idx="0">
                  <c:v>0.8</c:v>
                </c:pt>
                <c:pt idx="1">
                  <c:v>6.6666666666666666E-2</c:v>
                </c:pt>
                <c:pt idx="2">
                  <c:v>0.13333333333333333</c:v>
                </c:pt>
              </c:numCache>
            </c:numRef>
          </c:val>
          <c:extLst>
            <c:ext xmlns:c16="http://schemas.microsoft.com/office/drawing/2014/chart" uri="{C3380CC4-5D6E-409C-BE32-E72D297353CC}">
              <c16:uniqueId val="{00000006-CE0C-45D9-AF97-E123499A676A}"/>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9572124326970142"/>
          <c:y val="0.3016485426838289"/>
          <c:w val="0.28252153695545767"/>
          <c:h val="0.38730803373280065"/>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6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[Analys_funktionshinder_FB.xlsx]Pivot - intro!PivotTable7</c:name>
    <c:fmtId val="16"/>
  </c:pivotSource>
  <c:chart>
    <c:autoTitleDeleted val="1"/>
    <c:pivotFmts>
      <c:pivotFmt>
        <c:idx val="0"/>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pivotFmt>
      <c:pivotFmt>
        <c:idx val="2"/>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2"/>
          </a:solidFill>
          <a:ln>
            <a:noFill/>
          </a:ln>
          <a:effectLst/>
        </c:spPr>
      </c:pivotFmt>
      <c:pivotFmt>
        <c:idx val="4"/>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pivotFmt>
      <c:pivotFmt>
        <c:idx val="6"/>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2"/>
          </a:solidFill>
          <a:ln>
            <a:noFill/>
          </a:ln>
          <a:effectLst/>
        </c:spPr>
      </c:pivotFmt>
      <c:pivotFmt>
        <c:idx val="8"/>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2"/>
          </a:solidFill>
          <a:ln>
            <a:noFill/>
          </a:ln>
          <a:effectLst/>
        </c:spPr>
      </c:pivotFmt>
    </c:pivotFmts>
    <c:plotArea>
      <c:layout/>
      <c:barChart>
        <c:barDir val="bar"/>
        <c:grouping val="clustered"/>
        <c:varyColors val="0"/>
        <c:ser>
          <c:idx val="0"/>
          <c:order val="0"/>
          <c:tx>
            <c:strRef>
              <c:f>'Pivot - intro'!$N$3</c:f>
              <c:strCache>
                <c:ptCount val="1"/>
                <c:pt idx="0">
                  <c:v>Total</c:v>
                </c:pt>
              </c:strCache>
            </c:strRef>
          </c:tx>
          <c:spPr>
            <a:solidFill>
              <a:schemeClr val="accent2">
                <a:lumMod val="60000"/>
                <a:lumOff val="40000"/>
              </a:schemeClr>
            </a:solidFill>
            <a:ln>
              <a:noFill/>
            </a:ln>
            <a:effectLst/>
          </c:spPr>
          <c:invertIfNegative val="0"/>
          <c:dPt>
            <c:idx val="4"/>
            <c:invertIfNegative val="0"/>
            <c:bubble3D val="0"/>
            <c:extLst>
              <c:ext xmlns:c16="http://schemas.microsoft.com/office/drawing/2014/chart" uri="{C3380CC4-5D6E-409C-BE32-E72D297353CC}">
                <c16:uniqueId val="{00000007-C376-4502-B573-A13C97200148}"/>
              </c:ext>
            </c:extLst>
          </c:dPt>
          <c:dPt>
            <c:idx val="5"/>
            <c:invertIfNegative val="0"/>
            <c:bubble3D val="0"/>
            <c:extLst>
              <c:ext xmlns:c16="http://schemas.microsoft.com/office/drawing/2014/chart" uri="{C3380CC4-5D6E-409C-BE32-E72D297353CC}">
                <c16:uniqueId val="{00000005-6C2C-4575-9278-544F39999818}"/>
              </c:ext>
            </c:extLst>
          </c:dPt>
          <c:dPt>
            <c:idx val="10"/>
            <c:invertIfNegative val="0"/>
            <c:bubble3D val="0"/>
            <c:extLst>
              <c:ext xmlns:c16="http://schemas.microsoft.com/office/drawing/2014/chart" uri="{C3380CC4-5D6E-409C-BE32-E72D297353CC}">
                <c16:uniqueId val="{00000001-5D48-4FCE-9E5E-2116AA54CBCD}"/>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9-4853-4E91-B0A4-B02D3F1AF320}"/>
              </c:ext>
            </c:extLst>
          </c:dPt>
          <c:dPt>
            <c:idx val="15"/>
            <c:invertIfNegative val="0"/>
            <c:bubble3D val="0"/>
            <c:extLst>
              <c:ext xmlns:c16="http://schemas.microsoft.com/office/drawing/2014/chart" uri="{C3380CC4-5D6E-409C-BE32-E72D297353CC}">
                <c16:uniqueId val="{00000002-5D48-4FCE-9E5E-2116AA54CBCD}"/>
              </c:ext>
            </c:extLst>
          </c:dPt>
          <c:dPt>
            <c:idx val="33"/>
            <c:invertIfNegative val="0"/>
            <c:bubble3D val="0"/>
            <c:extLst>
              <c:ext xmlns:c16="http://schemas.microsoft.com/office/drawing/2014/chart" uri="{C3380CC4-5D6E-409C-BE32-E72D297353CC}">
                <c16:uniqueId val="{00000003-5D48-4FCE-9E5E-2116AA54CBCD}"/>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intro'!$M$4:$M$17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intro'!$N$4:$N$17</c:f>
              <c:numCache>
                <c:formatCode>General</c:formatCode>
                <c:ptCount val="13"/>
                <c:pt idx="0">
                  <c:v>22</c:v>
                </c:pt>
                <c:pt idx="1">
                  <c:v>36</c:v>
                </c:pt>
                <c:pt idx="2">
                  <c:v>12</c:v>
                </c:pt>
                <c:pt idx="3">
                  <c:v>28</c:v>
                </c:pt>
                <c:pt idx="4">
                  <c:v>23</c:v>
                </c:pt>
                <c:pt idx="5">
                  <c:v>25</c:v>
                </c:pt>
                <c:pt idx="6">
                  <c:v>18</c:v>
                </c:pt>
                <c:pt idx="7">
                  <c:v>16</c:v>
                </c:pt>
                <c:pt idx="8">
                  <c:v>24</c:v>
                </c:pt>
                <c:pt idx="9">
                  <c:v>28</c:v>
                </c:pt>
                <c:pt idx="10">
                  <c:v>17</c:v>
                </c:pt>
                <c:pt idx="11">
                  <c:v>21</c:v>
                </c:pt>
                <c:pt idx="12">
                  <c:v>21</c:v>
                </c:pt>
              </c:numCache>
            </c:numRef>
          </c:val>
          <c:extLst>
            <c:ext xmlns:c16="http://schemas.microsoft.com/office/drawing/2014/chart" uri="{C3380CC4-5D6E-409C-BE32-E72D297353CC}">
              <c16:uniqueId val="{00000004-5D48-4FCE-9E5E-2116AA54CBCD}"/>
            </c:ext>
          </c:extLst>
        </c:ser>
        <c:dLbls>
          <c:showLegendKey val="0"/>
          <c:showVal val="0"/>
          <c:showCatName val="0"/>
          <c:showSerName val="0"/>
          <c:showPercent val="0"/>
          <c:showBubbleSize val="0"/>
        </c:dLbls>
        <c:gapWidth val="182"/>
        <c:axId val="565959615"/>
        <c:axId val="565979167"/>
      </c:barChart>
      <c:catAx>
        <c:axId val="5659596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565979167"/>
        <c:crosses val="autoZero"/>
        <c:auto val="1"/>
        <c:lblAlgn val="ctr"/>
        <c:lblOffset val="100"/>
        <c:noMultiLvlLbl val="0"/>
      </c:catAx>
      <c:valAx>
        <c:axId val="565979167"/>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sv" sz="900" b="0" i="0" baseline="0" dirty="0">
                    <a:effectLst/>
                  </a:rPr>
                  <a:t>Antal insatser per kommun</a:t>
                </a:r>
                <a:endParaRPr lang="en-SE" sz="900" dirty="0">
                  <a:effectLst/>
                </a:endParaRPr>
              </a:p>
            </c:rich>
          </c:tx>
          <c:layout>
            <c:manualLayout>
              <c:xMode val="edge"/>
              <c:yMode val="edge"/>
              <c:x val="0.86517872705928311"/>
              <c:y val="8.2829940349398862E-3"/>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title>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56595961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a:solidFill>
            <a:sysClr val="windowText" lastClr="000000"/>
          </a:solidFill>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3152824708667"/>
          <c:y val="7.6342602158370076E-2"/>
          <c:w val="0.57308154459268668"/>
          <c:h val="0.88957838380580867"/>
        </c:manualLayout>
      </c:layout>
      <c:barChart>
        <c:barDir val="bar"/>
        <c:grouping val="clustered"/>
        <c:varyColors val="0"/>
        <c:ser>
          <c:idx val="0"/>
          <c:order val="0"/>
          <c:spPr>
            <a:solidFill>
              <a:srgbClr val="FFD86C"/>
            </a:solidFill>
            <a:ln>
              <a:noFill/>
            </a:ln>
            <a:effectLst/>
          </c:spPr>
          <c:invertIfNegative val="0"/>
          <c:dPt>
            <c:idx val="3"/>
            <c:invertIfNegative val="0"/>
            <c:bubble3D val="0"/>
            <c:spPr>
              <a:solidFill>
                <a:srgbClr val="F8BE7C"/>
              </a:solidFill>
              <a:ln>
                <a:noFill/>
              </a:ln>
              <a:effectLst/>
            </c:spPr>
            <c:extLst>
              <c:ext xmlns:c16="http://schemas.microsoft.com/office/drawing/2014/chart" uri="{C3380CC4-5D6E-409C-BE32-E72D297353CC}">
                <c16:uniqueId val="{00000001-B211-44F5-BDB4-3B065915C2C6}"/>
              </c:ext>
            </c:extLst>
          </c:dPt>
          <c:dPt>
            <c:idx val="4"/>
            <c:invertIfNegative val="0"/>
            <c:bubble3D val="0"/>
            <c:spPr>
              <a:solidFill>
                <a:srgbClr val="F8BE7C"/>
              </a:solidFill>
              <a:ln>
                <a:noFill/>
              </a:ln>
              <a:effectLst/>
            </c:spPr>
            <c:extLst>
              <c:ext xmlns:c16="http://schemas.microsoft.com/office/drawing/2014/chart" uri="{C3380CC4-5D6E-409C-BE32-E72D297353CC}">
                <c16:uniqueId val="{00000003-B211-44F5-BDB4-3B065915C2C6}"/>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OUTPUT!$B$18:$B$21</c:f>
              <c:strCache>
                <c:ptCount val="4"/>
                <c:pt idx="0">
                  <c:v>Mindre städer/tätorter och landsbygdskommuner (9)</c:v>
                </c:pt>
                <c:pt idx="1">
                  <c:v>Större städer och kommuner nära större stad (3)</c:v>
                </c:pt>
                <c:pt idx="2">
                  <c:v>Storstäder och storstadsnära kommuner (0)</c:v>
                </c:pt>
                <c:pt idx="3">
                  <c:v>Riket - genomsnitt alla kommuner (214)</c:v>
                </c:pt>
              </c:strCache>
            </c:strRef>
          </c:cat>
          <c:val>
            <c:numRef>
              <c:f>OUTPUT!$C$18:$C$21</c:f>
              <c:numCache>
                <c:formatCode>0</c:formatCode>
                <c:ptCount val="4"/>
                <c:pt idx="0">
                  <c:v>21.111111111111111</c:v>
                </c:pt>
                <c:pt idx="1">
                  <c:v>26.666666666666668</c:v>
                </c:pt>
                <c:pt idx="2">
                  <c:v>0</c:v>
                </c:pt>
                <c:pt idx="3">
                  <c:v>21</c:v>
                </c:pt>
              </c:numCache>
            </c:numRef>
          </c:val>
          <c:extLst>
            <c:ext xmlns:c16="http://schemas.microsoft.com/office/drawing/2014/chart" uri="{C3380CC4-5D6E-409C-BE32-E72D297353CC}">
              <c16:uniqueId val="{00000004-B211-44F5-BDB4-3B065915C2C6}"/>
            </c:ext>
          </c:extLst>
        </c:ser>
        <c:dLbls>
          <c:showLegendKey val="0"/>
          <c:showVal val="0"/>
          <c:showCatName val="0"/>
          <c:showSerName val="0"/>
          <c:showPercent val="0"/>
          <c:showBubbleSize val="0"/>
        </c:dLbls>
        <c:gapWidth val="182"/>
        <c:axId val="2085363648"/>
        <c:axId val="2085355328"/>
      </c:barChart>
      <c:catAx>
        <c:axId val="2085363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2085355328"/>
        <c:crossesAt val="0"/>
        <c:auto val="1"/>
        <c:lblAlgn val="ctr"/>
        <c:lblOffset val="100"/>
        <c:noMultiLvlLbl val="0"/>
      </c:catAx>
      <c:valAx>
        <c:axId val="2085355328"/>
        <c:scaling>
          <c:orientation val="minMax"/>
          <c:min val="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sv-SE"/>
                  <a:t>Genomsnittligt</a:t>
                </a:r>
                <a:r>
                  <a:rPr lang="sv-SE" baseline="0"/>
                  <a:t> antal </a:t>
                </a:r>
                <a:br>
                  <a:rPr lang="sv-SE" baseline="0"/>
                </a:br>
                <a:r>
                  <a:rPr lang="sv-SE" baseline="0"/>
                  <a:t>insatser per kommun</a:t>
                </a:r>
                <a:endParaRPr lang="sv-SE"/>
              </a:p>
            </c:rich>
          </c:tx>
          <c:layout>
            <c:manualLayout>
              <c:xMode val="edge"/>
              <c:yMode val="edge"/>
              <c:x val="0.88655783424849077"/>
              <c:y val="1.8588553110447961E-2"/>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low"/>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208536364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82467001102928E-2"/>
          <c:y val="0.11079704075935232"/>
          <c:w val="0.93969180275376241"/>
          <c:h val="0.7828378001116694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AB398"/>
              </a:solidFill>
              <a:ln>
                <a:noFill/>
              </a:ln>
              <a:effectLst/>
            </c:spPr>
            <c:extLst>
              <c:ext xmlns:c16="http://schemas.microsoft.com/office/drawing/2014/chart" uri="{C3380CC4-5D6E-409C-BE32-E72D297353CC}">
                <c16:uniqueId val="{00000001-2F37-4EFC-8C27-FD704E47E63C}"/>
              </c:ext>
            </c:extLst>
          </c:dPt>
          <c:dPt>
            <c:idx val="1"/>
            <c:invertIfNegative val="0"/>
            <c:bubble3D val="0"/>
            <c:spPr>
              <a:solidFill>
                <a:srgbClr val="FAD4A8"/>
              </a:solidFill>
              <a:ln>
                <a:noFill/>
              </a:ln>
              <a:effectLst/>
            </c:spPr>
            <c:extLst>
              <c:ext xmlns:c16="http://schemas.microsoft.com/office/drawing/2014/chart" uri="{C3380CC4-5D6E-409C-BE32-E72D297353CC}">
                <c16:uniqueId val="{00000003-2F37-4EFC-8C27-FD704E47E63C}"/>
              </c:ext>
            </c:extLst>
          </c:dPt>
          <c:dPt>
            <c:idx val="2"/>
            <c:invertIfNegative val="0"/>
            <c:bubble3D val="0"/>
            <c:spPr>
              <a:solidFill>
                <a:srgbClr val="FFE59D"/>
              </a:solidFill>
              <a:ln>
                <a:noFill/>
              </a:ln>
              <a:effectLst/>
            </c:spPr>
            <c:extLst>
              <c:ext xmlns:c16="http://schemas.microsoft.com/office/drawing/2014/chart" uri="{C3380CC4-5D6E-409C-BE32-E72D297353CC}">
                <c16:uniqueId val="{00000005-2F37-4EFC-8C27-FD704E47E63C}"/>
              </c:ext>
            </c:extLst>
          </c:dPt>
          <c:dPt>
            <c:idx val="3"/>
            <c:invertIfNegative val="0"/>
            <c:bubble3D val="0"/>
            <c:spPr>
              <a:solidFill>
                <a:srgbClr val="D7D1CA"/>
              </a:solidFill>
              <a:ln>
                <a:noFill/>
              </a:ln>
              <a:effectLst/>
            </c:spPr>
            <c:extLst>
              <c:ext xmlns:c16="http://schemas.microsoft.com/office/drawing/2014/chart" uri="{C3380CC4-5D6E-409C-BE32-E72D297353CC}">
                <c16:uniqueId val="{00000007-2F37-4EFC-8C27-FD704E47E63C}"/>
              </c:ext>
            </c:extLst>
          </c:dPt>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OUTPUT!$B$49:$E$49</c:f>
              <c:strCache>
                <c:ptCount val="4"/>
                <c:pt idx="0">
                  <c:v>Enbart fysiskt</c:v>
                </c:pt>
                <c:pt idx="1">
                  <c:v>Fysiskt och digitalt</c:v>
                </c:pt>
                <c:pt idx="2">
                  <c:v>Enbart digitalt</c:v>
                </c:pt>
                <c:pt idx="3">
                  <c:v>Vet ej</c:v>
                </c:pt>
              </c:strCache>
            </c:strRef>
          </c:cat>
          <c:val>
            <c:numRef>
              <c:f>OUTPUT!$B$50:$E$50</c:f>
              <c:numCache>
                <c:formatCode>0%</c:formatCode>
                <c:ptCount val="4"/>
                <c:pt idx="0">
                  <c:v>0.64478764478764483</c:v>
                </c:pt>
                <c:pt idx="1">
                  <c:v>0.25868725868725867</c:v>
                </c:pt>
                <c:pt idx="2">
                  <c:v>7.7220077220077222E-3</c:v>
                </c:pt>
                <c:pt idx="3">
                  <c:v>8.8803088803088806E-2</c:v>
                </c:pt>
              </c:numCache>
            </c:numRef>
          </c:val>
          <c:extLst>
            <c:ext xmlns:c16="http://schemas.microsoft.com/office/drawing/2014/chart" uri="{C3380CC4-5D6E-409C-BE32-E72D297353CC}">
              <c16:uniqueId val="{00000008-2F37-4EFC-8C27-FD704E47E63C}"/>
            </c:ext>
          </c:extLst>
        </c:ser>
        <c:dLbls>
          <c:showLegendKey val="0"/>
          <c:showVal val="0"/>
          <c:showCatName val="0"/>
          <c:showSerName val="0"/>
          <c:showPercent val="0"/>
          <c:showBubbleSize val="0"/>
        </c:dLbls>
        <c:gapWidth val="31"/>
        <c:overlap val="-27"/>
        <c:axId val="73894895"/>
        <c:axId val="73896559"/>
      </c:barChart>
      <c:catAx>
        <c:axId val="73894895"/>
        <c:scaling>
          <c:orientation val="minMax"/>
        </c:scaling>
        <c:delete val="1"/>
        <c:axPos val="b"/>
        <c:numFmt formatCode="General" sourceLinked="1"/>
        <c:majorTickMark val="none"/>
        <c:minorTickMark val="none"/>
        <c:tickLblPos val="nextTo"/>
        <c:crossAx val="73896559"/>
        <c:crosses val="autoZero"/>
        <c:auto val="1"/>
        <c:lblAlgn val="ctr"/>
        <c:lblOffset val="100"/>
        <c:noMultiLvlLbl val="0"/>
      </c:catAx>
      <c:valAx>
        <c:axId val="73896559"/>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7389489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[Analys_funktionshinder_FB.xlsx]Pivot - fysiskt-digitalt!PivotTable18</c:name>
    <c:fmtId val="11"/>
  </c:pivotSource>
  <c:chart>
    <c:autoTitleDeleted val="0"/>
    <c:pivotFmts>
      <c:pivotFmt>
        <c:idx val="0"/>
        <c:spPr>
          <a:solidFill>
            <a:srgbClr val="F88C6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FFD86C"/>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F8BE7C"/>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rgbClr val="D7D1CA"/>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E6460A"/>
          </a:solidFill>
          <a:ln>
            <a:noFill/>
          </a:ln>
          <a:effectLst/>
        </c:spPr>
      </c:pivotFmt>
      <c:pivotFmt>
        <c:idx val="5"/>
        <c:spPr>
          <a:solidFill>
            <a:srgbClr val="FFBE0A"/>
          </a:solidFill>
          <a:ln>
            <a:noFill/>
          </a:ln>
          <a:effectLst/>
        </c:spPr>
      </c:pivotFmt>
      <c:pivotFmt>
        <c:idx val="6"/>
        <c:spPr>
          <a:solidFill>
            <a:srgbClr val="F39325"/>
          </a:solidFill>
          <a:ln>
            <a:noFill/>
          </a:ln>
          <a:effectLst/>
        </c:spPr>
      </c:pivotFmt>
      <c:pivotFmt>
        <c:idx val="7"/>
        <c:spPr>
          <a:solidFill>
            <a:srgbClr val="F88C6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E6460A"/>
          </a:solidFill>
          <a:ln>
            <a:noFill/>
          </a:ln>
          <a:effectLst/>
        </c:spPr>
      </c:pivotFmt>
      <c:pivotFmt>
        <c:idx val="9"/>
        <c:spPr>
          <a:solidFill>
            <a:srgbClr val="FFD86C"/>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rgbClr val="FFBE0A"/>
          </a:solidFill>
          <a:ln>
            <a:noFill/>
          </a:ln>
          <a:effectLst/>
        </c:spPr>
      </c:pivotFmt>
      <c:pivotFmt>
        <c:idx val="11"/>
        <c:spPr>
          <a:solidFill>
            <a:srgbClr val="F8BE7C"/>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rgbClr val="F39325"/>
          </a:solidFill>
          <a:ln>
            <a:noFill/>
          </a:ln>
          <a:effectLst/>
        </c:spPr>
      </c:pivotFmt>
      <c:pivotFmt>
        <c:idx val="13"/>
        <c:spPr>
          <a:solidFill>
            <a:srgbClr val="D7D1CA"/>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rgbClr val="F88C6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rgbClr val="E6460A"/>
          </a:solidFill>
          <a:ln>
            <a:noFill/>
          </a:ln>
          <a:effectLst/>
        </c:spPr>
      </c:pivotFmt>
      <c:pivotFmt>
        <c:idx val="16"/>
        <c:spPr>
          <a:solidFill>
            <a:srgbClr val="FFD86C"/>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rgbClr val="FFBE0A"/>
          </a:solidFill>
          <a:ln>
            <a:noFill/>
          </a:ln>
          <a:effectLst/>
        </c:spPr>
      </c:pivotFmt>
      <c:pivotFmt>
        <c:idx val="18"/>
        <c:spPr>
          <a:solidFill>
            <a:srgbClr val="F8BE7C"/>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rgbClr val="F39325"/>
          </a:solidFill>
          <a:ln>
            <a:noFill/>
          </a:ln>
          <a:effectLst/>
        </c:spPr>
      </c:pivotFmt>
      <c:pivotFmt>
        <c:idx val="20"/>
        <c:spPr>
          <a:solidFill>
            <a:srgbClr val="D7D1CA"/>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rgbClr val="F88C6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E6460A"/>
          </a:solidFill>
          <a:ln>
            <a:noFill/>
          </a:ln>
          <a:effectLst/>
        </c:spPr>
      </c:pivotFmt>
      <c:pivotFmt>
        <c:idx val="23"/>
        <c:spPr>
          <a:solidFill>
            <a:srgbClr val="FFD86C"/>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rgbClr val="FFBE0A"/>
          </a:solidFill>
          <a:ln>
            <a:noFill/>
          </a:ln>
          <a:effectLst/>
        </c:spPr>
      </c:pivotFmt>
      <c:pivotFmt>
        <c:idx val="25"/>
        <c:spPr>
          <a:solidFill>
            <a:srgbClr val="F8BE7C"/>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rgbClr val="F39325"/>
          </a:solidFill>
          <a:ln>
            <a:noFill/>
          </a:ln>
          <a:effectLst/>
        </c:spPr>
      </c:pivotFmt>
      <c:pivotFmt>
        <c:idx val="27"/>
        <c:spPr>
          <a:solidFill>
            <a:srgbClr val="D7D1CA"/>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rgbClr val="F88C6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rgbClr val="E6460A"/>
          </a:solidFill>
          <a:ln>
            <a:noFill/>
          </a:ln>
          <a:effectLst/>
        </c:spPr>
      </c:pivotFmt>
      <c:pivotFmt>
        <c:idx val="30"/>
        <c:spPr>
          <a:solidFill>
            <a:srgbClr val="FFD86C"/>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rgbClr val="FFBE0A"/>
          </a:solidFill>
          <a:ln>
            <a:noFill/>
          </a:ln>
          <a:effectLst/>
        </c:spPr>
      </c:pivotFmt>
      <c:pivotFmt>
        <c:idx val="32"/>
        <c:spPr>
          <a:solidFill>
            <a:srgbClr val="F8BE7C"/>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rgbClr val="F39325"/>
          </a:solidFill>
          <a:ln>
            <a:noFill/>
          </a:ln>
          <a:effectLst/>
        </c:spPr>
      </c:pivotFmt>
      <c:pivotFmt>
        <c:idx val="34"/>
        <c:spPr>
          <a:solidFill>
            <a:srgbClr val="D7D1CA"/>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stacked"/>
        <c:varyColors val="0"/>
        <c:ser>
          <c:idx val="0"/>
          <c:order val="0"/>
          <c:tx>
            <c:strRef>
              <c:f>'Pivot - fysiskt-digitalt'!$U$3</c:f>
              <c:strCache>
                <c:ptCount val="1"/>
                <c:pt idx="0">
                  <c:v>Enbart fysisk form</c:v>
                </c:pt>
              </c:strCache>
            </c:strRef>
          </c:tx>
          <c:spPr>
            <a:solidFill>
              <a:schemeClr val="accent1">
                <a:lumMod val="60000"/>
                <a:lumOff val="40000"/>
              </a:schemeClr>
            </a:solidFill>
            <a:ln>
              <a:noFill/>
            </a:ln>
            <a:effectLst/>
          </c:spPr>
          <c:invertIfNegative val="0"/>
          <c:dPt>
            <c:idx val="4"/>
            <c:invertIfNegative val="0"/>
            <c:bubble3D val="0"/>
            <c:extLst>
              <c:ext xmlns:c16="http://schemas.microsoft.com/office/drawing/2014/chart" uri="{C3380CC4-5D6E-409C-BE32-E72D297353CC}">
                <c16:uniqueId val="{00000013-C4EA-4BB5-8965-501CEBC69E4D}"/>
              </c:ext>
            </c:extLst>
          </c:dPt>
          <c:dPt>
            <c:idx val="5"/>
            <c:invertIfNegative val="0"/>
            <c:bubble3D val="0"/>
            <c:extLst>
              <c:ext xmlns:c16="http://schemas.microsoft.com/office/drawing/2014/chart" uri="{C3380CC4-5D6E-409C-BE32-E72D297353CC}">
                <c16:uniqueId val="{0000000E-D4C8-433C-9898-E2EA32A61D3C}"/>
              </c:ext>
            </c:extLst>
          </c:dPt>
          <c:dPt>
            <c:idx val="10"/>
            <c:invertIfNegative val="0"/>
            <c:bubble3D val="0"/>
            <c:extLst>
              <c:ext xmlns:c16="http://schemas.microsoft.com/office/drawing/2014/chart" uri="{C3380CC4-5D6E-409C-BE32-E72D297353CC}">
                <c16:uniqueId val="{00000001-0796-40BF-AA10-7C43547A560C}"/>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1A-4BAB-4F54-A4A0-7EC8BD619564}"/>
              </c:ext>
            </c:extLst>
          </c:dPt>
          <c:dPt>
            <c:idx val="15"/>
            <c:invertIfNegative val="0"/>
            <c:bubble3D val="0"/>
            <c:extLst>
              <c:ext xmlns:c16="http://schemas.microsoft.com/office/drawing/2014/chart" uri="{C3380CC4-5D6E-409C-BE32-E72D297353CC}">
                <c16:uniqueId val="{00000002-0796-40BF-AA10-7C43547A560C}"/>
              </c:ext>
            </c:extLst>
          </c:dPt>
          <c:dPt>
            <c:idx val="33"/>
            <c:invertIfNegative val="0"/>
            <c:bubble3D val="0"/>
            <c:extLst>
              <c:ext xmlns:c16="http://schemas.microsoft.com/office/drawing/2014/chart" uri="{C3380CC4-5D6E-409C-BE32-E72D297353CC}">
                <c16:uniqueId val="{00000003-0796-40BF-AA10-7C43547A560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fysiskt-digitalt'!$U$4:$U$17</c:f>
              <c:numCache>
                <c:formatCode>0%</c:formatCode>
                <c:ptCount val="13"/>
                <c:pt idx="0">
                  <c:v>0.63636363636363635</c:v>
                </c:pt>
                <c:pt idx="1">
                  <c:v>0.55555555555555558</c:v>
                </c:pt>
                <c:pt idx="2">
                  <c:v>0.58333333333333337</c:v>
                </c:pt>
                <c:pt idx="3">
                  <c:v>0.59259259259259256</c:v>
                </c:pt>
                <c:pt idx="4">
                  <c:v>0.65217391304347827</c:v>
                </c:pt>
                <c:pt idx="5">
                  <c:v>0.68</c:v>
                </c:pt>
                <c:pt idx="6">
                  <c:v>0.72222222222222221</c:v>
                </c:pt>
                <c:pt idx="7">
                  <c:v>0.4375</c:v>
                </c:pt>
                <c:pt idx="8">
                  <c:v>1</c:v>
                </c:pt>
                <c:pt idx="9">
                  <c:v>0.5714285714285714</c:v>
                </c:pt>
                <c:pt idx="10">
                  <c:v>0.6</c:v>
                </c:pt>
                <c:pt idx="11">
                  <c:v>0.69230769230769229</c:v>
                </c:pt>
                <c:pt idx="12">
                  <c:v>0.66371681415929207</c:v>
                </c:pt>
              </c:numCache>
            </c:numRef>
          </c:val>
          <c:extLst>
            <c:ext xmlns:c16="http://schemas.microsoft.com/office/drawing/2014/chart" uri="{C3380CC4-5D6E-409C-BE32-E72D297353CC}">
              <c16:uniqueId val="{00000004-0796-40BF-AA10-7C43547A560C}"/>
            </c:ext>
          </c:extLst>
        </c:ser>
        <c:ser>
          <c:idx val="1"/>
          <c:order val="1"/>
          <c:tx>
            <c:strRef>
              <c:f>'Pivot - fysiskt-digitalt'!$V$3</c:f>
              <c:strCache>
                <c:ptCount val="1"/>
                <c:pt idx="0">
                  <c:v>Enbart digital form</c:v>
                </c:pt>
              </c:strCache>
            </c:strRef>
          </c:tx>
          <c:spPr>
            <a:solidFill>
              <a:schemeClr val="accent2">
                <a:lumMod val="60000"/>
                <a:lumOff val="40000"/>
              </a:schemeClr>
            </a:solidFill>
            <a:ln>
              <a:noFill/>
            </a:ln>
            <a:effectLst/>
          </c:spPr>
          <c:invertIfNegative val="0"/>
          <c:dPt>
            <c:idx val="4"/>
            <c:invertIfNegative val="0"/>
            <c:bubble3D val="0"/>
            <c:extLst>
              <c:ext xmlns:c16="http://schemas.microsoft.com/office/drawing/2014/chart" uri="{C3380CC4-5D6E-409C-BE32-E72D297353CC}">
                <c16:uniqueId val="{00000014-C4EA-4BB5-8965-501CEBC69E4D}"/>
              </c:ext>
            </c:extLst>
          </c:dPt>
          <c:dPt>
            <c:idx val="5"/>
            <c:invertIfNegative val="0"/>
            <c:bubble3D val="0"/>
            <c:extLst>
              <c:ext xmlns:c16="http://schemas.microsoft.com/office/drawing/2014/chart" uri="{C3380CC4-5D6E-409C-BE32-E72D297353CC}">
                <c16:uniqueId val="{0000000F-D4C8-433C-9898-E2EA32A61D3C}"/>
              </c:ext>
            </c:extLst>
          </c:dPt>
          <c:dPt>
            <c:idx val="10"/>
            <c:invertIfNegative val="0"/>
            <c:bubble3D val="0"/>
            <c:extLst>
              <c:ext xmlns:c16="http://schemas.microsoft.com/office/drawing/2014/chart" uri="{C3380CC4-5D6E-409C-BE32-E72D297353CC}">
                <c16:uniqueId val="{00000006-0796-40BF-AA10-7C43547A560C}"/>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1B-4BAB-4F54-A4A0-7EC8BD619564}"/>
              </c:ext>
            </c:extLst>
          </c:dPt>
          <c:dPt>
            <c:idx val="15"/>
            <c:invertIfNegative val="0"/>
            <c:bubble3D val="0"/>
            <c:extLst>
              <c:ext xmlns:c16="http://schemas.microsoft.com/office/drawing/2014/chart" uri="{C3380CC4-5D6E-409C-BE32-E72D297353CC}">
                <c16:uniqueId val="{00000007-0796-40BF-AA10-7C43547A560C}"/>
              </c:ext>
            </c:extLst>
          </c:dPt>
          <c:dPt>
            <c:idx val="33"/>
            <c:invertIfNegative val="0"/>
            <c:bubble3D val="0"/>
            <c:extLst>
              <c:ext xmlns:c16="http://schemas.microsoft.com/office/drawing/2014/chart" uri="{C3380CC4-5D6E-409C-BE32-E72D297353CC}">
                <c16:uniqueId val="{00000008-0796-40BF-AA10-7C43547A560C}"/>
              </c:ext>
            </c:extLst>
          </c:dPt>
          <c:dLbls>
            <c:dLbl>
              <c:idx val="12"/>
              <c:layout>
                <c:manualLayout>
                  <c:x val="8.149371609823517E-17"/>
                  <c:y val="-2.768287833921041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BAB-4F54-A4A0-7EC8BD61956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fysiskt-digitalt'!$V$4:$V$17</c:f>
              <c:numCache>
                <c:formatCode>0%</c:formatCode>
                <c:ptCount val="13"/>
                <c:pt idx="0">
                  <c:v>0</c:v>
                </c:pt>
                <c:pt idx="1">
                  <c:v>2.7777777777777776E-2</c:v>
                </c:pt>
                <c:pt idx="2">
                  <c:v>0</c:v>
                </c:pt>
                <c:pt idx="3">
                  <c:v>3.7037037037037035E-2</c:v>
                </c:pt>
                <c:pt idx="4">
                  <c:v>0</c:v>
                </c:pt>
                <c:pt idx="5">
                  <c:v>0</c:v>
                </c:pt>
                <c:pt idx="6">
                  <c:v>0</c:v>
                </c:pt>
                <c:pt idx="7">
                  <c:v>0</c:v>
                </c:pt>
                <c:pt idx="8">
                  <c:v>0</c:v>
                </c:pt>
                <c:pt idx="9">
                  <c:v>0</c:v>
                </c:pt>
                <c:pt idx="10">
                  <c:v>0</c:v>
                </c:pt>
                <c:pt idx="11">
                  <c:v>0</c:v>
                </c:pt>
                <c:pt idx="12">
                  <c:v>1.6534699580810434E-2</c:v>
                </c:pt>
              </c:numCache>
            </c:numRef>
          </c:val>
          <c:extLst>
            <c:ext xmlns:c16="http://schemas.microsoft.com/office/drawing/2014/chart" uri="{C3380CC4-5D6E-409C-BE32-E72D297353CC}">
              <c16:uniqueId val="{00000009-0796-40BF-AA10-7C43547A560C}"/>
            </c:ext>
          </c:extLst>
        </c:ser>
        <c:ser>
          <c:idx val="2"/>
          <c:order val="2"/>
          <c:tx>
            <c:strRef>
              <c:f>'Pivot - fysiskt-digitalt'!$W$3</c:f>
              <c:strCache>
                <c:ptCount val="1"/>
                <c:pt idx="0">
                  <c:v>Både fysisk och digital form</c:v>
                </c:pt>
              </c:strCache>
            </c:strRef>
          </c:tx>
          <c:spPr>
            <a:solidFill>
              <a:schemeClr val="accent3">
                <a:lumMod val="60000"/>
                <a:lumOff val="40000"/>
              </a:schemeClr>
            </a:solidFill>
            <a:ln>
              <a:noFill/>
            </a:ln>
            <a:effectLst/>
          </c:spPr>
          <c:invertIfNegative val="0"/>
          <c:dPt>
            <c:idx val="4"/>
            <c:invertIfNegative val="0"/>
            <c:bubble3D val="0"/>
            <c:extLst>
              <c:ext xmlns:c16="http://schemas.microsoft.com/office/drawing/2014/chart" uri="{C3380CC4-5D6E-409C-BE32-E72D297353CC}">
                <c16:uniqueId val="{00000015-C4EA-4BB5-8965-501CEBC69E4D}"/>
              </c:ext>
            </c:extLst>
          </c:dPt>
          <c:dPt>
            <c:idx val="5"/>
            <c:invertIfNegative val="0"/>
            <c:bubble3D val="0"/>
            <c:extLst>
              <c:ext xmlns:c16="http://schemas.microsoft.com/office/drawing/2014/chart" uri="{C3380CC4-5D6E-409C-BE32-E72D297353CC}">
                <c16:uniqueId val="{00000010-D4C8-433C-9898-E2EA32A61D3C}"/>
              </c:ext>
            </c:extLst>
          </c:dPt>
          <c:dPt>
            <c:idx val="10"/>
            <c:invertIfNegative val="0"/>
            <c:bubble3D val="0"/>
            <c:extLst>
              <c:ext xmlns:c16="http://schemas.microsoft.com/office/drawing/2014/chart" uri="{C3380CC4-5D6E-409C-BE32-E72D297353CC}">
                <c16:uniqueId val="{0000000B-0796-40BF-AA10-7C43547A560C}"/>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19-4BAB-4F54-A4A0-7EC8BD619564}"/>
              </c:ext>
            </c:extLst>
          </c:dPt>
          <c:dPt>
            <c:idx val="15"/>
            <c:invertIfNegative val="0"/>
            <c:bubble3D val="0"/>
            <c:extLst>
              <c:ext xmlns:c16="http://schemas.microsoft.com/office/drawing/2014/chart" uri="{C3380CC4-5D6E-409C-BE32-E72D297353CC}">
                <c16:uniqueId val="{0000000C-0796-40BF-AA10-7C43547A560C}"/>
              </c:ext>
            </c:extLst>
          </c:dPt>
          <c:dPt>
            <c:idx val="33"/>
            <c:invertIfNegative val="0"/>
            <c:bubble3D val="0"/>
            <c:extLst>
              <c:ext xmlns:c16="http://schemas.microsoft.com/office/drawing/2014/chart" uri="{C3380CC4-5D6E-409C-BE32-E72D297353CC}">
                <c16:uniqueId val="{0000000D-0796-40BF-AA10-7C43547A560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fysiskt-digitalt'!$W$4:$W$17</c:f>
              <c:numCache>
                <c:formatCode>0%</c:formatCode>
                <c:ptCount val="13"/>
                <c:pt idx="0">
                  <c:v>0</c:v>
                </c:pt>
                <c:pt idx="1">
                  <c:v>0.3888888888888889</c:v>
                </c:pt>
                <c:pt idx="2">
                  <c:v>8.3333333333333329E-2</c:v>
                </c:pt>
                <c:pt idx="3">
                  <c:v>0.33333333333333331</c:v>
                </c:pt>
                <c:pt idx="4">
                  <c:v>0.34782608695652173</c:v>
                </c:pt>
                <c:pt idx="5">
                  <c:v>0.32</c:v>
                </c:pt>
                <c:pt idx="6">
                  <c:v>0</c:v>
                </c:pt>
                <c:pt idx="7">
                  <c:v>0.375</c:v>
                </c:pt>
                <c:pt idx="8">
                  <c:v>0</c:v>
                </c:pt>
                <c:pt idx="9">
                  <c:v>0.42857142857142855</c:v>
                </c:pt>
                <c:pt idx="10">
                  <c:v>0.33333333333333331</c:v>
                </c:pt>
                <c:pt idx="11">
                  <c:v>0.30769230769230771</c:v>
                </c:pt>
                <c:pt idx="12">
                  <c:v>0.23754075454122031</c:v>
                </c:pt>
              </c:numCache>
            </c:numRef>
          </c:val>
          <c:extLst>
            <c:ext xmlns:c16="http://schemas.microsoft.com/office/drawing/2014/chart" uri="{C3380CC4-5D6E-409C-BE32-E72D297353CC}">
              <c16:uniqueId val="{0000000E-0796-40BF-AA10-7C43547A560C}"/>
            </c:ext>
          </c:extLst>
        </c:ser>
        <c:ser>
          <c:idx val="3"/>
          <c:order val="3"/>
          <c:tx>
            <c:strRef>
              <c:f>'Pivot - fysiskt-digitalt'!$X$3</c:f>
              <c:strCache>
                <c:ptCount val="1"/>
                <c:pt idx="0">
                  <c:v>Vet ej om insats ges i fysisk/digital form</c:v>
                </c:pt>
              </c:strCache>
            </c:strRef>
          </c:tx>
          <c:spPr>
            <a:solidFill>
              <a:srgbClr val="D7D1C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fysiskt-digitalt'!$X$4:$X$17</c:f>
              <c:numCache>
                <c:formatCode>0%</c:formatCode>
                <c:ptCount val="13"/>
                <c:pt idx="0">
                  <c:v>0.36363636363636365</c:v>
                </c:pt>
                <c:pt idx="1">
                  <c:v>2.7777777777777776E-2</c:v>
                </c:pt>
                <c:pt idx="2">
                  <c:v>0.33333333333333331</c:v>
                </c:pt>
                <c:pt idx="3">
                  <c:v>3.7037037037037035E-2</c:v>
                </c:pt>
                <c:pt idx="4">
                  <c:v>0</c:v>
                </c:pt>
                <c:pt idx="5">
                  <c:v>0</c:v>
                </c:pt>
                <c:pt idx="6">
                  <c:v>0.27777777777777779</c:v>
                </c:pt>
                <c:pt idx="7">
                  <c:v>0.1875</c:v>
                </c:pt>
                <c:pt idx="8">
                  <c:v>0</c:v>
                </c:pt>
                <c:pt idx="9">
                  <c:v>0</c:v>
                </c:pt>
                <c:pt idx="10">
                  <c:v>6.6666666666666666E-2</c:v>
                </c:pt>
                <c:pt idx="11">
                  <c:v>0</c:v>
                </c:pt>
                <c:pt idx="12">
                  <c:v>8.2207731718677221E-2</c:v>
                </c:pt>
              </c:numCache>
            </c:numRef>
          </c:val>
          <c:extLst>
            <c:ext xmlns:c16="http://schemas.microsoft.com/office/drawing/2014/chart" uri="{C3380CC4-5D6E-409C-BE32-E72D297353CC}">
              <c16:uniqueId val="{0000000F-0796-40BF-AA10-7C43547A560C}"/>
            </c:ext>
          </c:extLst>
        </c:ser>
        <c:ser>
          <c:idx val="4"/>
          <c:order val="4"/>
          <c:tx>
            <c:strRef>
              <c:f>'Pivot - fysiskt-digitalt'!$Y$3</c:f>
              <c:strCache>
                <c:ptCount val="1"/>
                <c:pt idx="0">
                  <c:v>Sum of Totalt-fysiskt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fysiskt-digitalt'!$Y$4:$Y$17</c:f>
              <c:numCache>
                <c:formatCode>0%</c:formatCode>
                <c:ptCount val="13"/>
                <c:pt idx="0">
                  <c:v>1</c:v>
                </c:pt>
                <c:pt idx="1">
                  <c:v>1</c:v>
                </c:pt>
                <c:pt idx="2">
                  <c:v>1</c:v>
                </c:pt>
                <c:pt idx="3">
                  <c:v>0.99999999999999978</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D-D4C8-433C-9898-E2EA32A61D3C}"/>
            </c:ext>
          </c:extLst>
        </c:ser>
        <c:dLbls>
          <c:dLblPos val="ctr"/>
          <c:showLegendKey val="0"/>
          <c:showVal val="1"/>
          <c:showCatName val="0"/>
          <c:showSerName val="0"/>
          <c:showPercent val="0"/>
          <c:showBubbleSize val="0"/>
        </c:dLbls>
        <c:gapWidth val="150"/>
        <c:overlap val="100"/>
        <c:axId val="1139418783"/>
        <c:axId val="1139417119"/>
      </c:barChart>
      <c:catAx>
        <c:axId val="11394187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9417119"/>
        <c:crosses val="autoZero"/>
        <c:auto val="1"/>
        <c:lblAlgn val="ctr"/>
        <c:lblOffset val="100"/>
        <c:noMultiLvlLbl val="0"/>
      </c:catAx>
      <c:valAx>
        <c:axId val="1139417119"/>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39418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[Analys_Äldre_FB.xlsx]Pivot - intro!PivotTable24</c:name>
    <c:fmtId val="20"/>
  </c:pivotSource>
  <c:chart>
    <c:autoTitleDeleted val="1"/>
    <c:pivotFmts>
      <c:pivotFmt>
        <c:idx val="0"/>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pivotFmt>
      <c:pivotFmt>
        <c:idx val="2"/>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2"/>
          </a:solidFill>
          <a:ln>
            <a:noFill/>
          </a:ln>
          <a:effectLst/>
        </c:spPr>
      </c:pivotFmt>
      <c:pivotFmt>
        <c:idx val="4"/>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pivotFmt>
      <c:pivotFmt>
        <c:idx val="6"/>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2"/>
          </a:solidFill>
          <a:ln>
            <a:noFill/>
          </a:ln>
          <a:effectLst/>
        </c:spPr>
      </c:pivotFmt>
      <c:pivotFmt>
        <c:idx val="8"/>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2"/>
          </a:solidFill>
          <a:ln>
            <a:noFill/>
          </a:ln>
          <a:effectLst/>
        </c:spPr>
      </c:pivotFmt>
    </c:pivotFmts>
    <c:plotArea>
      <c:layout/>
      <c:barChart>
        <c:barDir val="bar"/>
        <c:grouping val="clustered"/>
        <c:varyColors val="0"/>
        <c:ser>
          <c:idx val="0"/>
          <c:order val="0"/>
          <c:tx>
            <c:strRef>
              <c:f>'Pivot - intro'!$N$3</c:f>
              <c:strCache>
                <c:ptCount val="1"/>
                <c:pt idx="0">
                  <c:v>Total</c:v>
                </c:pt>
              </c:strCache>
            </c:strRef>
          </c:tx>
          <c:spPr>
            <a:solidFill>
              <a:schemeClr val="accent2">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1-7F47-4E56-A886-D8DE3B1D092F}"/>
              </c:ext>
            </c:extLst>
          </c:dPt>
          <c:dPt>
            <c:idx val="5"/>
            <c:invertIfNegative val="0"/>
            <c:bubble3D val="0"/>
            <c:extLst>
              <c:ext xmlns:c16="http://schemas.microsoft.com/office/drawing/2014/chart" uri="{C3380CC4-5D6E-409C-BE32-E72D297353CC}">
                <c16:uniqueId val="{00000005-1227-441C-B0CC-B6751AC68A03}"/>
              </c:ext>
            </c:extLst>
          </c:dPt>
          <c:dPt>
            <c:idx val="6"/>
            <c:invertIfNegative val="0"/>
            <c:bubble3D val="0"/>
            <c:extLst>
              <c:ext xmlns:c16="http://schemas.microsoft.com/office/drawing/2014/chart" uri="{C3380CC4-5D6E-409C-BE32-E72D297353CC}">
                <c16:uniqueId val="{00000003-0BB1-42E9-A1CB-268331BB4C08}"/>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07-817C-48F8-8DC3-CEE41CE1E222}"/>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intro'!$M$4:$M$16</c:f>
              <c:strCache>
                <c:ptCount val="12"/>
                <c:pt idx="0">
                  <c:v>Säters kommun</c:v>
                </c:pt>
                <c:pt idx="1">
                  <c:v>Orsa kommun</c:v>
                </c:pt>
                <c:pt idx="2">
                  <c:v>Mora kommun</c:v>
                </c:pt>
                <c:pt idx="3">
                  <c:v>Ludvika kommun</c:v>
                </c:pt>
                <c:pt idx="4">
                  <c:v>Leksands kommun</c:v>
                </c:pt>
                <c:pt idx="5">
                  <c:v>Hedemora kommun</c:v>
                </c:pt>
                <c:pt idx="6">
                  <c:v>Gagnefs kommun</c:v>
                </c:pt>
                <c:pt idx="7">
                  <c:v>Falu kommun</c:v>
                </c:pt>
                <c:pt idx="8">
                  <c:v>Borlänge kommun</c:v>
                </c:pt>
                <c:pt idx="9">
                  <c:v>Avesta kommun</c:v>
                </c:pt>
                <c:pt idx="10">
                  <c:v>Älvdalens kommun</c:v>
                </c:pt>
                <c:pt idx="11">
                  <c:v> Riket - genomsnitt alla kommuner</c:v>
                </c:pt>
              </c:strCache>
            </c:strRef>
          </c:cat>
          <c:val>
            <c:numRef>
              <c:f>'Pivot - intro'!$N$4:$N$16</c:f>
              <c:numCache>
                <c:formatCode>General</c:formatCode>
                <c:ptCount val="12"/>
                <c:pt idx="0">
                  <c:v>47</c:v>
                </c:pt>
                <c:pt idx="1">
                  <c:v>40</c:v>
                </c:pt>
                <c:pt idx="2">
                  <c:v>54</c:v>
                </c:pt>
                <c:pt idx="3">
                  <c:v>35</c:v>
                </c:pt>
                <c:pt idx="4">
                  <c:v>29</c:v>
                </c:pt>
                <c:pt idx="5">
                  <c:v>33</c:v>
                </c:pt>
                <c:pt idx="6">
                  <c:v>30</c:v>
                </c:pt>
                <c:pt idx="7">
                  <c:v>58</c:v>
                </c:pt>
                <c:pt idx="8">
                  <c:v>47</c:v>
                </c:pt>
                <c:pt idx="9">
                  <c:v>54</c:v>
                </c:pt>
                <c:pt idx="10">
                  <c:v>41</c:v>
                </c:pt>
                <c:pt idx="11">
                  <c:v>44</c:v>
                </c:pt>
              </c:numCache>
            </c:numRef>
          </c:val>
          <c:extLst>
            <c:ext xmlns:c16="http://schemas.microsoft.com/office/drawing/2014/chart" uri="{C3380CC4-5D6E-409C-BE32-E72D297353CC}">
              <c16:uniqueId val="{00000002-7F47-4E56-A886-D8DE3B1D092F}"/>
            </c:ext>
          </c:extLst>
        </c:ser>
        <c:dLbls>
          <c:dLblPos val="outEnd"/>
          <c:showLegendKey val="0"/>
          <c:showVal val="1"/>
          <c:showCatName val="0"/>
          <c:showSerName val="0"/>
          <c:showPercent val="0"/>
          <c:showBubbleSize val="0"/>
        </c:dLbls>
        <c:gapWidth val="182"/>
        <c:axId val="2121626528"/>
        <c:axId val="2121614048"/>
      </c:barChart>
      <c:catAx>
        <c:axId val="21216265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121614048"/>
        <c:crosses val="autoZero"/>
        <c:auto val="1"/>
        <c:lblAlgn val="ctr"/>
        <c:lblOffset val="100"/>
        <c:noMultiLvlLbl val="0"/>
      </c:catAx>
      <c:valAx>
        <c:axId val="2121614048"/>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l">
                  <a:defRPr sz="900" b="0" i="0" u="none" strike="noStrike" kern="1200" baseline="0">
                    <a:solidFill>
                      <a:sysClr val="windowText" lastClr="000000"/>
                    </a:solidFill>
                    <a:latin typeface="+mn-lt"/>
                    <a:ea typeface="+mn-ea"/>
                    <a:cs typeface="+mn-cs"/>
                  </a:defRPr>
                </a:pPr>
                <a:r>
                  <a:rPr lang="sv" sz="900" b="0" i="0" baseline="0" dirty="0">
                    <a:effectLst/>
                  </a:rPr>
                  <a:t>Antal insatser per kommun</a:t>
                </a:r>
                <a:endParaRPr lang="en-SE" sz="900" dirty="0">
                  <a:effectLst/>
                </a:endParaRPr>
              </a:p>
            </c:rich>
          </c:tx>
          <c:layout>
            <c:manualLayout>
              <c:xMode val="edge"/>
              <c:yMode val="edge"/>
              <c:x val="0.94789389342264707"/>
              <c:y val="1.9755555555555554E-2"/>
            </c:manualLayout>
          </c:layout>
          <c:overlay val="0"/>
          <c:spPr>
            <a:noFill/>
            <a:ln>
              <a:noFill/>
            </a:ln>
            <a:effectLst/>
          </c:spPr>
          <c:txPr>
            <a:bodyPr rot="0" spcFirstLastPara="1" vertOverflow="ellipsis" vert="horz" wrap="square" anchor="ctr" anchorCtr="1"/>
            <a:lstStyle/>
            <a:p>
              <a:pPr algn="l">
                <a:defRPr sz="900" b="0" i="0" u="none" strike="noStrike" kern="1200" baseline="0">
                  <a:solidFill>
                    <a:sysClr val="windowText" lastClr="000000"/>
                  </a:solidFill>
                  <a:latin typeface="+mn-lt"/>
                  <a:ea typeface="+mn-ea"/>
                  <a:cs typeface="+mn-cs"/>
                </a:defRPr>
              </a:pPr>
              <a:endParaRPr lang="sv-SE"/>
            </a:p>
          </c:txPr>
        </c:title>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1216265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a:solidFill>
            <a:sysClr val="windowText" lastClr="000000"/>
          </a:solidFill>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OUTPUT!$B$70</c:f>
              <c:strCache>
                <c:ptCount val="1"/>
                <c:pt idx="0">
                  <c:v>1-20 individer</c:v>
                </c:pt>
              </c:strCache>
            </c:strRef>
          </c:tx>
          <c:spPr>
            <a:solidFill>
              <a:srgbClr val="F88C6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OUTPUT!$C$70:$E$70</c:f>
              <c:numCache>
                <c:formatCode>0%</c:formatCode>
                <c:ptCount val="3"/>
                <c:pt idx="0">
                  <c:v>0.58083832335329344</c:v>
                </c:pt>
                <c:pt idx="1">
                  <c:v>0.23880597014925373</c:v>
                </c:pt>
                <c:pt idx="2">
                  <c:v>0.5</c:v>
                </c:pt>
              </c:numCache>
            </c:numRef>
          </c:val>
          <c:extLst>
            <c:ext xmlns:c16="http://schemas.microsoft.com/office/drawing/2014/chart" uri="{C3380CC4-5D6E-409C-BE32-E72D297353CC}">
              <c16:uniqueId val="{00000000-9468-4632-868D-9645ABFD5A62}"/>
            </c:ext>
          </c:extLst>
        </c:ser>
        <c:ser>
          <c:idx val="1"/>
          <c:order val="1"/>
          <c:tx>
            <c:strRef>
              <c:f>OUTPUT!$B$71</c:f>
              <c:strCache>
                <c:ptCount val="1"/>
                <c:pt idx="0">
                  <c:v>21-100 individer</c:v>
                </c:pt>
              </c:strCache>
            </c:strRef>
          </c:tx>
          <c:spPr>
            <a:solidFill>
              <a:srgbClr val="F8BE7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OUTPUT!$C$71:$E$71</c:f>
              <c:numCache>
                <c:formatCode>0%</c:formatCode>
                <c:ptCount val="3"/>
                <c:pt idx="0">
                  <c:v>0.29940119760479039</c:v>
                </c:pt>
                <c:pt idx="1">
                  <c:v>0.4925373134328358</c:v>
                </c:pt>
                <c:pt idx="2">
                  <c:v>0.5</c:v>
                </c:pt>
              </c:numCache>
            </c:numRef>
          </c:val>
          <c:extLst>
            <c:ext xmlns:c16="http://schemas.microsoft.com/office/drawing/2014/chart" uri="{C3380CC4-5D6E-409C-BE32-E72D297353CC}">
              <c16:uniqueId val="{00000001-9468-4632-868D-9645ABFD5A62}"/>
            </c:ext>
          </c:extLst>
        </c:ser>
        <c:ser>
          <c:idx val="2"/>
          <c:order val="2"/>
          <c:tx>
            <c:strRef>
              <c:f>OUTPUT!$B$72</c:f>
              <c:strCache>
                <c:ptCount val="1"/>
                <c:pt idx="0">
                  <c:v>101-500 individer</c:v>
                </c:pt>
              </c:strCache>
            </c:strRef>
          </c:tx>
          <c:spPr>
            <a:solidFill>
              <a:srgbClr val="FFD86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OUTPUT!$C$72:$E$72</c:f>
              <c:numCache>
                <c:formatCode>0%</c:formatCode>
                <c:ptCount val="3"/>
                <c:pt idx="0">
                  <c:v>2.9940119760479042E-2</c:v>
                </c:pt>
                <c:pt idx="1">
                  <c:v>0.1044776119402985</c:v>
                </c:pt>
                <c:pt idx="2">
                  <c:v>0</c:v>
                </c:pt>
              </c:numCache>
            </c:numRef>
          </c:val>
          <c:extLst>
            <c:ext xmlns:c16="http://schemas.microsoft.com/office/drawing/2014/chart" uri="{C3380CC4-5D6E-409C-BE32-E72D297353CC}">
              <c16:uniqueId val="{00000002-9468-4632-868D-9645ABFD5A62}"/>
            </c:ext>
          </c:extLst>
        </c:ser>
        <c:ser>
          <c:idx val="3"/>
          <c:order val="3"/>
          <c:tx>
            <c:strRef>
              <c:f>OUTPUT!$B$73</c:f>
              <c:strCache>
                <c:ptCount val="1"/>
                <c:pt idx="0">
                  <c:v>&gt;500 individer</c:v>
                </c:pt>
              </c:strCache>
            </c:strRef>
          </c:tx>
          <c:spPr>
            <a:solidFill>
              <a:srgbClr val="FFE59D"/>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OUTPUT!$C$73:$E$73</c:f>
              <c:numCache>
                <c:formatCode>0%</c:formatCode>
                <c:ptCount val="3"/>
                <c:pt idx="0">
                  <c:v>1.1976047904191617E-2</c:v>
                </c:pt>
                <c:pt idx="1">
                  <c:v>2.9850746268656716E-2</c:v>
                </c:pt>
                <c:pt idx="2">
                  <c:v>0</c:v>
                </c:pt>
              </c:numCache>
            </c:numRef>
          </c:val>
          <c:extLst>
            <c:ext xmlns:c16="http://schemas.microsoft.com/office/drawing/2014/chart" uri="{C3380CC4-5D6E-409C-BE32-E72D297353CC}">
              <c16:uniqueId val="{00000003-9468-4632-868D-9645ABFD5A62}"/>
            </c:ext>
          </c:extLst>
        </c:ser>
        <c:ser>
          <c:idx val="4"/>
          <c:order val="4"/>
          <c:tx>
            <c:strRef>
              <c:f>OUTPUT!$B$74</c:f>
              <c:strCache>
                <c:ptCount val="1"/>
                <c:pt idx="0">
                  <c:v>Vet ej antal/uppgift saknas om antal individer</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OUTPUT!$C$74:$E$74</c:f>
              <c:numCache>
                <c:formatCode>0%</c:formatCode>
                <c:ptCount val="3"/>
                <c:pt idx="0">
                  <c:v>7.7844311377245512E-2</c:v>
                </c:pt>
                <c:pt idx="1">
                  <c:v>0.13432835820895522</c:v>
                </c:pt>
                <c:pt idx="2">
                  <c:v>0</c:v>
                </c:pt>
              </c:numCache>
            </c:numRef>
          </c:val>
          <c:extLst>
            <c:ext xmlns:c16="http://schemas.microsoft.com/office/drawing/2014/chart" uri="{C3380CC4-5D6E-409C-BE32-E72D297353CC}">
              <c16:uniqueId val="{00000004-9468-4632-868D-9645ABFD5A62}"/>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1231"/>
        <c:crosses val="autoZero"/>
        <c:crossBetween val="between"/>
      </c:valAx>
      <c:spPr>
        <a:noFill/>
        <a:ln>
          <a:noFill/>
        </a:ln>
        <a:effectLst/>
      </c:spPr>
    </c:plotArea>
    <c:legend>
      <c:legendPos val="b"/>
      <c:layout>
        <c:manualLayout>
          <c:xMode val="edge"/>
          <c:yMode val="edge"/>
          <c:x val="1.6107611548556416E-2"/>
          <c:y val="0.90536155713754218"/>
          <c:w val="0.95111789151356096"/>
          <c:h val="6.6860460841420166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82467001102928E-2"/>
          <c:y val="0.11079704075935232"/>
          <c:w val="0.93969180275376241"/>
          <c:h val="0.7828378001116694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AB398"/>
              </a:solidFill>
              <a:ln>
                <a:noFill/>
              </a:ln>
              <a:effectLst/>
            </c:spPr>
            <c:extLst>
              <c:ext xmlns:c16="http://schemas.microsoft.com/office/drawing/2014/chart" uri="{C3380CC4-5D6E-409C-BE32-E72D297353CC}">
                <c16:uniqueId val="{00000001-1371-498F-927D-261EA9ADC7F5}"/>
              </c:ext>
            </c:extLst>
          </c:dPt>
          <c:dPt>
            <c:idx val="1"/>
            <c:invertIfNegative val="0"/>
            <c:bubble3D val="0"/>
            <c:spPr>
              <a:solidFill>
                <a:srgbClr val="FAD4A8"/>
              </a:solidFill>
              <a:ln>
                <a:noFill/>
              </a:ln>
              <a:effectLst/>
            </c:spPr>
            <c:extLst>
              <c:ext xmlns:c16="http://schemas.microsoft.com/office/drawing/2014/chart" uri="{C3380CC4-5D6E-409C-BE32-E72D297353CC}">
                <c16:uniqueId val="{00000003-1371-498F-927D-261EA9ADC7F5}"/>
              </c:ext>
            </c:extLst>
          </c:dPt>
          <c:dPt>
            <c:idx val="2"/>
            <c:invertIfNegative val="0"/>
            <c:bubble3D val="0"/>
            <c:spPr>
              <a:solidFill>
                <a:srgbClr val="FFE59D"/>
              </a:solidFill>
              <a:ln>
                <a:noFill/>
              </a:ln>
              <a:effectLst/>
            </c:spPr>
            <c:extLst>
              <c:ext xmlns:c16="http://schemas.microsoft.com/office/drawing/2014/chart" uri="{C3380CC4-5D6E-409C-BE32-E72D297353CC}">
                <c16:uniqueId val="{00000005-1371-498F-927D-261EA9ADC7F5}"/>
              </c:ext>
            </c:extLst>
          </c:dPt>
          <c:dPt>
            <c:idx val="3"/>
            <c:invertIfNegative val="0"/>
            <c:bubble3D val="0"/>
            <c:spPr>
              <a:solidFill>
                <a:srgbClr val="D7D1CA"/>
              </a:solidFill>
              <a:ln>
                <a:noFill/>
              </a:ln>
              <a:effectLst/>
            </c:spPr>
            <c:extLst>
              <c:ext xmlns:c16="http://schemas.microsoft.com/office/drawing/2014/chart" uri="{C3380CC4-5D6E-409C-BE32-E72D297353CC}">
                <c16:uniqueId val="{00000007-1371-498F-927D-261EA9ADC7F5}"/>
              </c:ext>
            </c:extLst>
          </c:dPt>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OUTPUT!$B$79:$E$79</c:f>
              <c:strCache>
                <c:ptCount val="4"/>
                <c:pt idx="0">
                  <c:v>Enbart kommunal regi</c:v>
                </c:pt>
                <c:pt idx="1">
                  <c:v>Både kommunal och enskild regi</c:v>
                </c:pt>
                <c:pt idx="2">
                  <c:v>Enbart enskild regi</c:v>
                </c:pt>
                <c:pt idx="3">
                  <c:v>Vet ej</c:v>
                </c:pt>
              </c:strCache>
            </c:strRef>
          </c:cat>
          <c:val>
            <c:numRef>
              <c:f>OUTPUT!$B$80:$E$80</c:f>
              <c:numCache>
                <c:formatCode>0%</c:formatCode>
                <c:ptCount val="4"/>
                <c:pt idx="0">
                  <c:v>0.80842911877394641</c:v>
                </c:pt>
                <c:pt idx="1">
                  <c:v>0.11877394636015326</c:v>
                </c:pt>
                <c:pt idx="2">
                  <c:v>4.5977011494252873E-2</c:v>
                </c:pt>
                <c:pt idx="3">
                  <c:v>2.681992337164751E-2</c:v>
                </c:pt>
              </c:numCache>
            </c:numRef>
          </c:val>
          <c:extLst>
            <c:ext xmlns:c16="http://schemas.microsoft.com/office/drawing/2014/chart" uri="{C3380CC4-5D6E-409C-BE32-E72D297353CC}">
              <c16:uniqueId val="{00000008-1371-498F-927D-261EA9ADC7F5}"/>
            </c:ext>
          </c:extLst>
        </c:ser>
        <c:dLbls>
          <c:showLegendKey val="0"/>
          <c:showVal val="0"/>
          <c:showCatName val="0"/>
          <c:showSerName val="0"/>
          <c:showPercent val="0"/>
          <c:showBubbleSize val="0"/>
        </c:dLbls>
        <c:gapWidth val="31"/>
        <c:overlap val="-27"/>
        <c:axId val="73894895"/>
        <c:axId val="73896559"/>
      </c:barChart>
      <c:catAx>
        <c:axId val="73894895"/>
        <c:scaling>
          <c:orientation val="minMax"/>
        </c:scaling>
        <c:delete val="1"/>
        <c:axPos val="b"/>
        <c:numFmt formatCode="General" sourceLinked="1"/>
        <c:majorTickMark val="none"/>
        <c:minorTickMark val="none"/>
        <c:tickLblPos val="nextTo"/>
        <c:crossAx val="73896559"/>
        <c:crosses val="autoZero"/>
        <c:auto val="1"/>
        <c:lblAlgn val="ctr"/>
        <c:lblOffset val="100"/>
        <c:noMultiLvlLbl val="0"/>
      </c:catAx>
      <c:valAx>
        <c:axId val="73896559"/>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7389489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OUTPUT!$B$97</c:f>
              <c:strCache>
                <c:ptCount val="1"/>
                <c:pt idx="0">
                  <c:v>1-20 individer</c:v>
                </c:pt>
              </c:strCache>
            </c:strRef>
          </c:tx>
          <c:spPr>
            <a:solidFill>
              <a:srgbClr val="F88C6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OUTPUT!$C$97:$E$97</c:f>
              <c:numCache>
                <c:formatCode>0%</c:formatCode>
                <c:ptCount val="3"/>
                <c:pt idx="0">
                  <c:v>0.44075829383886256</c:v>
                </c:pt>
                <c:pt idx="1">
                  <c:v>0.54838709677419351</c:v>
                </c:pt>
                <c:pt idx="2">
                  <c:v>0.83333333333333337</c:v>
                </c:pt>
              </c:numCache>
            </c:numRef>
          </c:val>
          <c:extLst>
            <c:ext xmlns:c16="http://schemas.microsoft.com/office/drawing/2014/chart" uri="{C3380CC4-5D6E-409C-BE32-E72D297353CC}">
              <c16:uniqueId val="{00000000-A055-4F6F-8391-12F5EB5B5D47}"/>
            </c:ext>
          </c:extLst>
        </c:ser>
        <c:ser>
          <c:idx val="1"/>
          <c:order val="1"/>
          <c:tx>
            <c:strRef>
              <c:f>OUTPUT!$B$98</c:f>
              <c:strCache>
                <c:ptCount val="1"/>
                <c:pt idx="0">
                  <c:v>21-100 individer</c:v>
                </c:pt>
              </c:strCache>
            </c:strRef>
          </c:tx>
          <c:spPr>
            <a:solidFill>
              <a:srgbClr val="F8BE7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OUTPUT!$C$98:$E$98</c:f>
              <c:numCache>
                <c:formatCode>0%</c:formatCode>
                <c:ptCount val="3"/>
                <c:pt idx="0">
                  <c:v>0.34597156398104267</c:v>
                </c:pt>
                <c:pt idx="1">
                  <c:v>0.32258064516129031</c:v>
                </c:pt>
                <c:pt idx="2">
                  <c:v>8.3333333333333329E-2</c:v>
                </c:pt>
              </c:numCache>
            </c:numRef>
          </c:val>
          <c:extLst>
            <c:ext xmlns:c16="http://schemas.microsoft.com/office/drawing/2014/chart" uri="{C3380CC4-5D6E-409C-BE32-E72D297353CC}">
              <c16:uniqueId val="{00000001-A055-4F6F-8391-12F5EB5B5D47}"/>
            </c:ext>
          </c:extLst>
        </c:ser>
        <c:ser>
          <c:idx val="2"/>
          <c:order val="2"/>
          <c:tx>
            <c:strRef>
              <c:f>OUTPUT!$B$99</c:f>
              <c:strCache>
                <c:ptCount val="1"/>
                <c:pt idx="0">
                  <c:v>101-500 individer</c:v>
                </c:pt>
              </c:strCache>
            </c:strRef>
          </c:tx>
          <c:spPr>
            <a:solidFill>
              <a:srgbClr val="FFD86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OUTPUT!$C$99:$E$99</c:f>
              <c:numCache>
                <c:formatCode>0%</c:formatCode>
                <c:ptCount val="3"/>
                <c:pt idx="0">
                  <c:v>5.2132701421800945E-2</c:v>
                </c:pt>
                <c:pt idx="1">
                  <c:v>3.2258064516129031E-2</c:v>
                </c:pt>
                <c:pt idx="2">
                  <c:v>0</c:v>
                </c:pt>
              </c:numCache>
            </c:numRef>
          </c:val>
          <c:extLst>
            <c:ext xmlns:c16="http://schemas.microsoft.com/office/drawing/2014/chart" uri="{C3380CC4-5D6E-409C-BE32-E72D297353CC}">
              <c16:uniqueId val="{00000002-A055-4F6F-8391-12F5EB5B5D47}"/>
            </c:ext>
          </c:extLst>
        </c:ser>
        <c:ser>
          <c:idx val="3"/>
          <c:order val="3"/>
          <c:tx>
            <c:strRef>
              <c:f>OUTPUT!$B$100</c:f>
              <c:strCache>
                <c:ptCount val="1"/>
                <c:pt idx="0">
                  <c:v>&gt;500 individer</c:v>
                </c:pt>
              </c:strCache>
            </c:strRef>
          </c:tx>
          <c:spPr>
            <a:solidFill>
              <a:srgbClr val="FFE59D"/>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OUTPUT!$C$100:$E$100</c:f>
              <c:numCache>
                <c:formatCode>0%</c:formatCode>
                <c:ptCount val="3"/>
                <c:pt idx="0">
                  <c:v>4.7393364928909956E-3</c:v>
                </c:pt>
                <c:pt idx="1">
                  <c:v>9.6774193548387094E-2</c:v>
                </c:pt>
                <c:pt idx="2">
                  <c:v>0</c:v>
                </c:pt>
              </c:numCache>
            </c:numRef>
          </c:val>
          <c:extLst>
            <c:ext xmlns:c16="http://schemas.microsoft.com/office/drawing/2014/chart" uri="{C3380CC4-5D6E-409C-BE32-E72D297353CC}">
              <c16:uniqueId val="{00000003-A055-4F6F-8391-12F5EB5B5D47}"/>
            </c:ext>
          </c:extLst>
        </c:ser>
        <c:ser>
          <c:idx val="4"/>
          <c:order val="4"/>
          <c:tx>
            <c:strRef>
              <c:f>OUTPUT!$B$101</c:f>
              <c:strCache>
                <c:ptCount val="1"/>
                <c:pt idx="0">
                  <c:v>Vet ej antal/uppgift saknas om antal individer</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OUTPUT!$C$101:$E$101</c:f>
              <c:numCache>
                <c:formatCode>0%</c:formatCode>
                <c:ptCount val="3"/>
                <c:pt idx="0">
                  <c:v>0.15639810426540285</c:v>
                </c:pt>
                <c:pt idx="1">
                  <c:v>0</c:v>
                </c:pt>
                <c:pt idx="2">
                  <c:v>8.3333333333333329E-2</c:v>
                </c:pt>
              </c:numCache>
            </c:numRef>
          </c:val>
          <c:extLst>
            <c:ext xmlns:c16="http://schemas.microsoft.com/office/drawing/2014/chart" uri="{C3380CC4-5D6E-409C-BE32-E72D297353CC}">
              <c16:uniqueId val="{00000004-A055-4F6F-8391-12F5EB5B5D47}"/>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1231"/>
        <c:crosses val="autoZero"/>
        <c:crossBetween val="between"/>
      </c:valAx>
      <c:spPr>
        <a:noFill/>
        <a:ln>
          <a:noFill/>
        </a:ln>
        <a:effectLst/>
      </c:spPr>
    </c:plotArea>
    <c:legend>
      <c:legendPos val="b"/>
      <c:layout>
        <c:manualLayout>
          <c:xMode val="edge"/>
          <c:yMode val="edge"/>
          <c:x val="1.6107611548556416E-2"/>
          <c:y val="0.90536155713754218"/>
          <c:w val="0.95111789151356096"/>
          <c:h val="6.6860460841420166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[Analys_funktionshinder_FB.xlsx]Pivot - regi!PivotTable19</c:name>
    <c:fmtId val="11"/>
  </c:pivotSource>
  <c:chart>
    <c:autoTitleDeleted val="0"/>
    <c:pivotFmts>
      <c:pivotFmt>
        <c:idx val="0"/>
        <c:spPr>
          <a:solidFill>
            <a:srgbClr val="F88C6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FFD86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F8BE7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rgbClr val="D7D1CA"/>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E6460A"/>
          </a:solidFill>
          <a:ln>
            <a:noFill/>
          </a:ln>
          <a:effectLst/>
        </c:spPr>
      </c:pivotFmt>
      <c:pivotFmt>
        <c:idx val="5"/>
        <c:spPr>
          <a:solidFill>
            <a:srgbClr val="FFBE0A"/>
          </a:solidFill>
          <a:ln>
            <a:noFill/>
          </a:ln>
          <a:effectLst/>
        </c:spPr>
      </c:pivotFmt>
      <c:pivotFmt>
        <c:idx val="6"/>
        <c:spPr>
          <a:solidFill>
            <a:srgbClr val="F39325"/>
          </a:solidFill>
          <a:ln>
            <a:noFill/>
          </a:ln>
          <a:effectLst/>
        </c:spPr>
      </c:pivotFmt>
      <c:pivotFmt>
        <c:idx val="7"/>
        <c:spPr>
          <a:solidFill>
            <a:srgbClr val="E6460A"/>
          </a:solidFill>
          <a:ln>
            <a:noFill/>
          </a:ln>
          <a:effectLst/>
        </c:spPr>
      </c:pivotFmt>
      <c:pivotFmt>
        <c:idx val="8"/>
        <c:spPr>
          <a:solidFill>
            <a:srgbClr val="FFBE0A"/>
          </a:solidFill>
          <a:ln>
            <a:noFill/>
          </a:ln>
          <a:effectLst/>
        </c:spPr>
      </c:pivotFmt>
      <c:pivotFmt>
        <c:idx val="9"/>
        <c:spPr>
          <a:solidFill>
            <a:srgbClr val="F39325"/>
          </a:solidFill>
          <a:ln>
            <a:noFill/>
          </a:ln>
          <a:effectLst/>
        </c:spPr>
      </c:pivotFmt>
      <c:pivotFmt>
        <c:idx val="10"/>
        <c:spPr>
          <a:solidFill>
            <a:srgbClr val="F88C6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rgbClr val="E6460A"/>
          </a:solidFill>
          <a:ln>
            <a:noFill/>
          </a:ln>
          <a:effectLst/>
        </c:spPr>
      </c:pivotFmt>
      <c:pivotFmt>
        <c:idx val="12"/>
        <c:spPr>
          <a:solidFill>
            <a:srgbClr val="FFD86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FFBE0A"/>
          </a:solidFill>
          <a:ln>
            <a:noFill/>
          </a:ln>
          <a:effectLst/>
        </c:spPr>
      </c:pivotFmt>
      <c:pivotFmt>
        <c:idx val="14"/>
        <c:spPr>
          <a:solidFill>
            <a:srgbClr val="F8BE7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rgbClr val="F39325"/>
          </a:solidFill>
          <a:ln>
            <a:noFill/>
          </a:ln>
          <a:effectLst/>
        </c:spPr>
      </c:pivotFmt>
      <c:pivotFmt>
        <c:idx val="16"/>
        <c:spPr>
          <a:solidFill>
            <a:srgbClr val="D7D1CA"/>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rgbClr val="F88C6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rgbClr val="E6460A"/>
          </a:solidFill>
          <a:ln>
            <a:noFill/>
          </a:ln>
          <a:effectLst/>
        </c:spPr>
      </c:pivotFmt>
      <c:pivotFmt>
        <c:idx val="19"/>
        <c:spPr>
          <a:solidFill>
            <a:srgbClr val="FFD86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rgbClr val="FFBE0A"/>
          </a:solidFill>
          <a:ln>
            <a:noFill/>
          </a:ln>
          <a:effectLst/>
        </c:spPr>
      </c:pivotFmt>
      <c:pivotFmt>
        <c:idx val="21"/>
        <c:spPr>
          <a:solidFill>
            <a:srgbClr val="F8BE7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F39325"/>
          </a:solidFill>
          <a:ln>
            <a:noFill/>
          </a:ln>
          <a:effectLst/>
        </c:spPr>
      </c:pivotFmt>
      <c:pivotFmt>
        <c:idx val="23"/>
        <c:spPr>
          <a:solidFill>
            <a:srgbClr val="D7D1CA"/>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rgbClr val="E6460A"/>
          </a:solidFill>
          <a:ln>
            <a:noFill/>
          </a:ln>
          <a:effectLst/>
        </c:spPr>
      </c:pivotFmt>
      <c:pivotFmt>
        <c:idx val="25"/>
        <c:spPr>
          <a:solidFill>
            <a:srgbClr val="FFBE0A"/>
          </a:solidFill>
          <a:ln>
            <a:noFill/>
          </a:ln>
          <a:effectLst/>
        </c:spPr>
      </c:pivotFmt>
      <c:pivotFmt>
        <c:idx val="26"/>
        <c:spPr>
          <a:solidFill>
            <a:srgbClr val="F39325"/>
          </a:solidFill>
          <a:ln>
            <a:noFill/>
          </a:ln>
          <a:effectLst/>
        </c:spPr>
      </c:pivotFmt>
      <c:pivotFmt>
        <c:idx val="27"/>
        <c:spPr>
          <a:solidFill>
            <a:srgbClr val="F88C6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rgbClr val="E6460A"/>
          </a:solidFill>
          <a:ln>
            <a:noFill/>
          </a:ln>
          <a:effectLst/>
        </c:spPr>
      </c:pivotFmt>
      <c:pivotFmt>
        <c:idx val="29"/>
        <c:spPr>
          <a:solidFill>
            <a:srgbClr val="FFD86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rgbClr val="FFBE0A"/>
          </a:solidFill>
          <a:ln>
            <a:noFill/>
          </a:ln>
          <a:effectLst/>
        </c:spPr>
      </c:pivotFmt>
      <c:pivotFmt>
        <c:idx val="31"/>
        <c:spPr>
          <a:solidFill>
            <a:srgbClr val="F8BE7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rgbClr val="F39325"/>
          </a:solidFill>
          <a:ln>
            <a:noFill/>
          </a:ln>
          <a:effectLst/>
        </c:spPr>
      </c:pivotFmt>
      <c:pivotFmt>
        <c:idx val="33"/>
        <c:spPr>
          <a:solidFill>
            <a:srgbClr val="D7D1CA"/>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rgbClr val="F88C6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rgbClr val="E6460A"/>
          </a:solidFill>
          <a:ln>
            <a:noFill/>
          </a:ln>
          <a:effectLst/>
        </c:spPr>
      </c:pivotFmt>
      <c:pivotFmt>
        <c:idx val="36"/>
        <c:spPr>
          <a:solidFill>
            <a:srgbClr val="FFD86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7"/>
        <c:spPr>
          <a:solidFill>
            <a:srgbClr val="FFBE0A"/>
          </a:solidFill>
          <a:ln>
            <a:noFill/>
          </a:ln>
          <a:effectLst/>
        </c:spPr>
      </c:pivotFmt>
      <c:pivotFmt>
        <c:idx val="38"/>
        <c:spPr>
          <a:solidFill>
            <a:srgbClr val="F8BE7C"/>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9"/>
        <c:spPr>
          <a:solidFill>
            <a:srgbClr val="F39325"/>
          </a:solidFill>
          <a:ln>
            <a:noFill/>
          </a:ln>
          <a:effectLst/>
        </c:spPr>
      </c:pivotFmt>
      <c:pivotFmt>
        <c:idx val="40"/>
        <c:spPr>
          <a:solidFill>
            <a:srgbClr val="D7D1CA"/>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percentStacked"/>
        <c:varyColors val="0"/>
        <c:ser>
          <c:idx val="0"/>
          <c:order val="0"/>
          <c:tx>
            <c:strRef>
              <c:f>'Pivot - regi'!$U$3</c:f>
              <c:strCache>
                <c:ptCount val="1"/>
                <c:pt idx="0">
                  <c:v>Enbart kommunal regi</c:v>
                </c:pt>
              </c:strCache>
            </c:strRef>
          </c:tx>
          <c:spPr>
            <a:solidFill>
              <a:schemeClr val="accent1">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1-F3C7-4126-9C7A-1F9474BF0F6C}"/>
              </c:ext>
            </c:extLst>
          </c:dPt>
          <c:dPt>
            <c:idx val="4"/>
            <c:invertIfNegative val="0"/>
            <c:bubble3D val="0"/>
            <c:extLst>
              <c:ext xmlns:c16="http://schemas.microsoft.com/office/drawing/2014/chart" uri="{C3380CC4-5D6E-409C-BE32-E72D297353CC}">
                <c16:uniqueId val="{0000000A-B0A6-4AC2-8B0E-71A8666522C3}"/>
              </c:ext>
            </c:extLst>
          </c:dPt>
          <c:dPt>
            <c:idx val="5"/>
            <c:invertIfNegative val="0"/>
            <c:bubble3D val="0"/>
            <c:extLst>
              <c:ext xmlns:c16="http://schemas.microsoft.com/office/drawing/2014/chart" uri="{C3380CC4-5D6E-409C-BE32-E72D297353CC}">
                <c16:uniqueId val="{00000008-984C-41DE-891A-D5D1692557D0}"/>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10-48F7-490B-B65C-F8C3E67A0240}"/>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regi'!$U$4:$U$17</c:f>
              <c:numCache>
                <c:formatCode>0%</c:formatCode>
                <c:ptCount val="13"/>
                <c:pt idx="0">
                  <c:v>0.95454545454545459</c:v>
                </c:pt>
                <c:pt idx="1">
                  <c:v>0.91666666666666663</c:v>
                </c:pt>
                <c:pt idx="2">
                  <c:v>1</c:v>
                </c:pt>
                <c:pt idx="3">
                  <c:v>0.8571428571428571</c:v>
                </c:pt>
                <c:pt idx="4">
                  <c:v>0.73913043478260865</c:v>
                </c:pt>
                <c:pt idx="5">
                  <c:v>0.96</c:v>
                </c:pt>
                <c:pt idx="6">
                  <c:v>0.5</c:v>
                </c:pt>
                <c:pt idx="7">
                  <c:v>1</c:v>
                </c:pt>
                <c:pt idx="8">
                  <c:v>0.54166666666666663</c:v>
                </c:pt>
                <c:pt idx="9">
                  <c:v>0.7142857142857143</c:v>
                </c:pt>
                <c:pt idx="10">
                  <c:v>0.875</c:v>
                </c:pt>
                <c:pt idx="11">
                  <c:v>0.61538461538461542</c:v>
                </c:pt>
                <c:pt idx="12">
                  <c:v>0.70320055261340086</c:v>
                </c:pt>
              </c:numCache>
            </c:numRef>
          </c:val>
          <c:extLst>
            <c:ext xmlns:c16="http://schemas.microsoft.com/office/drawing/2014/chart" uri="{C3380CC4-5D6E-409C-BE32-E72D297353CC}">
              <c16:uniqueId val="{00000002-F3C7-4126-9C7A-1F9474BF0F6C}"/>
            </c:ext>
          </c:extLst>
        </c:ser>
        <c:ser>
          <c:idx val="1"/>
          <c:order val="1"/>
          <c:tx>
            <c:strRef>
              <c:f>'Pivot - regi'!$V$3</c:f>
              <c:strCache>
                <c:ptCount val="1"/>
                <c:pt idx="0">
                  <c:v>Enbart enskild regi</c:v>
                </c:pt>
              </c:strCache>
            </c:strRef>
          </c:tx>
          <c:spPr>
            <a:solidFill>
              <a:schemeClr val="accent2">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4-F3C7-4126-9C7A-1F9474BF0F6C}"/>
              </c:ext>
            </c:extLst>
          </c:dPt>
          <c:dPt>
            <c:idx val="4"/>
            <c:invertIfNegative val="0"/>
            <c:bubble3D val="0"/>
            <c:extLst>
              <c:ext xmlns:c16="http://schemas.microsoft.com/office/drawing/2014/chart" uri="{C3380CC4-5D6E-409C-BE32-E72D297353CC}">
                <c16:uniqueId val="{0000000B-B0A6-4AC2-8B0E-71A8666522C3}"/>
              </c:ext>
            </c:extLst>
          </c:dPt>
          <c:dPt>
            <c:idx val="5"/>
            <c:invertIfNegative val="0"/>
            <c:bubble3D val="0"/>
            <c:extLst>
              <c:ext xmlns:c16="http://schemas.microsoft.com/office/drawing/2014/chart" uri="{C3380CC4-5D6E-409C-BE32-E72D297353CC}">
                <c16:uniqueId val="{00000009-984C-41DE-891A-D5D1692557D0}"/>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11-48F7-490B-B65C-F8C3E67A0240}"/>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regi'!$V$4:$V$17</c:f>
              <c:numCache>
                <c:formatCode>0%</c:formatCode>
                <c:ptCount val="13"/>
                <c:pt idx="0">
                  <c:v>0</c:v>
                </c:pt>
                <c:pt idx="1">
                  <c:v>0</c:v>
                </c:pt>
                <c:pt idx="2">
                  <c:v>0</c:v>
                </c:pt>
                <c:pt idx="3">
                  <c:v>3.5714285714285712E-2</c:v>
                </c:pt>
                <c:pt idx="4">
                  <c:v>4.3478260869565216E-2</c:v>
                </c:pt>
                <c:pt idx="5">
                  <c:v>0.04</c:v>
                </c:pt>
                <c:pt idx="6">
                  <c:v>0.16666666666666666</c:v>
                </c:pt>
                <c:pt idx="7">
                  <c:v>0</c:v>
                </c:pt>
                <c:pt idx="8">
                  <c:v>0</c:v>
                </c:pt>
                <c:pt idx="9">
                  <c:v>0.17857142857142858</c:v>
                </c:pt>
                <c:pt idx="10">
                  <c:v>0</c:v>
                </c:pt>
                <c:pt idx="11">
                  <c:v>7.6923076923076927E-2</c:v>
                </c:pt>
                <c:pt idx="12">
                  <c:v>5.7333640340778265E-2</c:v>
                </c:pt>
              </c:numCache>
            </c:numRef>
          </c:val>
          <c:extLst>
            <c:ext xmlns:c16="http://schemas.microsoft.com/office/drawing/2014/chart" uri="{C3380CC4-5D6E-409C-BE32-E72D297353CC}">
              <c16:uniqueId val="{00000005-F3C7-4126-9C7A-1F9474BF0F6C}"/>
            </c:ext>
          </c:extLst>
        </c:ser>
        <c:ser>
          <c:idx val="2"/>
          <c:order val="2"/>
          <c:tx>
            <c:strRef>
              <c:f>'Pivot - regi'!$W$3</c:f>
              <c:strCache>
                <c:ptCount val="1"/>
                <c:pt idx="0">
                  <c:v>Både kommunal och enskild regi  </c:v>
                </c:pt>
              </c:strCache>
            </c:strRef>
          </c:tx>
          <c:spPr>
            <a:solidFill>
              <a:schemeClr val="accent3">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7-F3C7-4126-9C7A-1F9474BF0F6C}"/>
              </c:ext>
            </c:extLst>
          </c:dPt>
          <c:dPt>
            <c:idx val="4"/>
            <c:invertIfNegative val="0"/>
            <c:bubble3D val="0"/>
            <c:extLst>
              <c:ext xmlns:c16="http://schemas.microsoft.com/office/drawing/2014/chart" uri="{C3380CC4-5D6E-409C-BE32-E72D297353CC}">
                <c16:uniqueId val="{0000000C-B0A6-4AC2-8B0E-71A8666522C3}"/>
              </c:ext>
            </c:extLst>
          </c:dPt>
          <c:dPt>
            <c:idx val="5"/>
            <c:invertIfNegative val="0"/>
            <c:bubble3D val="0"/>
            <c:extLst>
              <c:ext xmlns:c16="http://schemas.microsoft.com/office/drawing/2014/chart" uri="{C3380CC4-5D6E-409C-BE32-E72D297353CC}">
                <c16:uniqueId val="{0000000A-984C-41DE-891A-D5D1692557D0}"/>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12-48F7-490B-B65C-F8C3E67A0240}"/>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regi'!$W$4:$W$17</c:f>
              <c:numCache>
                <c:formatCode>0%</c:formatCode>
                <c:ptCount val="13"/>
                <c:pt idx="0">
                  <c:v>4.5454545454545456E-2</c:v>
                </c:pt>
                <c:pt idx="1">
                  <c:v>8.3333333333333329E-2</c:v>
                </c:pt>
                <c:pt idx="2">
                  <c:v>0</c:v>
                </c:pt>
                <c:pt idx="3">
                  <c:v>3.5714285714285712E-2</c:v>
                </c:pt>
                <c:pt idx="4">
                  <c:v>0.21739130434782608</c:v>
                </c:pt>
                <c:pt idx="5">
                  <c:v>0</c:v>
                </c:pt>
                <c:pt idx="6">
                  <c:v>5.5555555555555552E-2</c:v>
                </c:pt>
                <c:pt idx="7">
                  <c:v>0</c:v>
                </c:pt>
                <c:pt idx="8">
                  <c:v>0.45833333333333331</c:v>
                </c:pt>
                <c:pt idx="9">
                  <c:v>0.10714285714285714</c:v>
                </c:pt>
                <c:pt idx="10">
                  <c:v>0.125</c:v>
                </c:pt>
                <c:pt idx="11">
                  <c:v>0.30769230769230771</c:v>
                </c:pt>
                <c:pt idx="12">
                  <c:v>0.19525673497582316</c:v>
                </c:pt>
              </c:numCache>
            </c:numRef>
          </c:val>
          <c:extLst>
            <c:ext xmlns:c16="http://schemas.microsoft.com/office/drawing/2014/chart" uri="{C3380CC4-5D6E-409C-BE32-E72D297353CC}">
              <c16:uniqueId val="{00000008-F3C7-4126-9C7A-1F9474BF0F6C}"/>
            </c:ext>
          </c:extLst>
        </c:ser>
        <c:ser>
          <c:idx val="3"/>
          <c:order val="3"/>
          <c:tx>
            <c:strRef>
              <c:f>'Pivot - regi'!$X$3</c:f>
              <c:strCache>
                <c:ptCount val="1"/>
                <c:pt idx="0">
                  <c:v>Vet ej om insats ges i kommunal/enskild regi </c:v>
                </c:pt>
              </c:strCache>
            </c:strRef>
          </c:tx>
          <c:spPr>
            <a:solidFill>
              <a:srgbClr val="D7D1CA"/>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regi'!$X$4:$X$17</c:f>
              <c:numCache>
                <c:formatCode>0%</c:formatCode>
                <c:ptCount val="13"/>
                <c:pt idx="0">
                  <c:v>0</c:v>
                </c:pt>
                <c:pt idx="1">
                  <c:v>0</c:v>
                </c:pt>
                <c:pt idx="2">
                  <c:v>0</c:v>
                </c:pt>
                <c:pt idx="3">
                  <c:v>7.1428571428571425E-2</c:v>
                </c:pt>
                <c:pt idx="4">
                  <c:v>0</c:v>
                </c:pt>
                <c:pt idx="5">
                  <c:v>0</c:v>
                </c:pt>
                <c:pt idx="6">
                  <c:v>0.27777777777777779</c:v>
                </c:pt>
                <c:pt idx="7">
                  <c:v>0</c:v>
                </c:pt>
                <c:pt idx="8">
                  <c:v>0</c:v>
                </c:pt>
                <c:pt idx="9">
                  <c:v>0</c:v>
                </c:pt>
                <c:pt idx="10">
                  <c:v>0</c:v>
                </c:pt>
                <c:pt idx="11">
                  <c:v>0</c:v>
                </c:pt>
                <c:pt idx="12">
                  <c:v>4.4209072069997697E-2</c:v>
                </c:pt>
              </c:numCache>
            </c:numRef>
          </c:val>
          <c:extLst>
            <c:ext xmlns:c16="http://schemas.microsoft.com/office/drawing/2014/chart" uri="{C3380CC4-5D6E-409C-BE32-E72D297353CC}">
              <c16:uniqueId val="{00000009-F3C7-4126-9C7A-1F9474BF0F6C}"/>
            </c:ext>
          </c:extLst>
        </c:ser>
        <c:ser>
          <c:idx val="4"/>
          <c:order val="4"/>
          <c:tx>
            <c:strRef>
              <c:f>'Pivot - regi'!$Y$3</c:f>
              <c:strCache>
                <c:ptCount val="1"/>
                <c:pt idx="0">
                  <c:v>Sum of Totalt-regi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regi'!$Y$4:$Y$17</c:f>
              <c:numCache>
                <c:formatCode>0%</c:formatCode>
                <c:ptCount val="13"/>
                <c:pt idx="0">
                  <c:v>1</c:v>
                </c:pt>
                <c:pt idx="1">
                  <c:v>1</c:v>
                </c:pt>
                <c:pt idx="2">
                  <c:v>1</c:v>
                </c:pt>
                <c:pt idx="3">
                  <c:v>0.99999999999999989</c:v>
                </c:pt>
                <c:pt idx="4">
                  <c:v>0.99999999999999989</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7-984C-41DE-891A-D5D1692557D0}"/>
            </c:ext>
          </c:extLst>
        </c:ser>
        <c:dLbls>
          <c:dLblPos val="ctr"/>
          <c:showLegendKey val="0"/>
          <c:showVal val="1"/>
          <c:showCatName val="0"/>
          <c:showSerName val="0"/>
          <c:showPercent val="0"/>
          <c:showBubbleSize val="0"/>
        </c:dLbls>
        <c:gapWidth val="150"/>
        <c:overlap val="100"/>
        <c:axId val="473951727"/>
        <c:axId val="473952559"/>
      </c:barChart>
      <c:catAx>
        <c:axId val="47395172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473952559"/>
        <c:crosses val="autoZero"/>
        <c:auto val="1"/>
        <c:lblAlgn val="ctr"/>
        <c:lblOffset val="100"/>
        <c:noMultiLvlLbl val="0"/>
      </c:catAx>
      <c:valAx>
        <c:axId val="473952559"/>
        <c:scaling>
          <c:orientation val="minMax"/>
          <c:max val="0.5"/>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473951727"/>
        <c:crosses val="autoZero"/>
        <c:crossBetween val="between"/>
      </c:valAx>
      <c:spPr>
        <a:noFill/>
        <a:ln>
          <a:noFill/>
        </a:ln>
        <a:effectLst/>
      </c:spPr>
    </c:plotArea>
    <c:legend>
      <c:legendPos val="b"/>
      <c:layout>
        <c:manualLayout>
          <c:xMode val="edge"/>
          <c:yMode val="edge"/>
          <c:x val="0.11314681498811006"/>
          <c:y val="0.93041646848937509"/>
          <c:w val="0.79271224253930117"/>
          <c:h val="4.411274066563179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OUTPUT!$B$108</c:f>
              <c:strCache>
                <c:ptCount val="1"/>
                <c:pt idx="0">
                  <c:v>Enbart kommunal regi</c:v>
                </c:pt>
              </c:strCache>
            </c:strRef>
          </c:tx>
          <c:spPr>
            <a:solidFill>
              <a:srgbClr val="F88C64"/>
            </a:solidFill>
            <a:ln>
              <a:noFill/>
            </a:ln>
            <a:effectLst/>
          </c:spPr>
          <c:invertIfNegative val="0"/>
          <c:dPt>
            <c:idx val="3"/>
            <c:invertIfNegative val="0"/>
            <c:bubble3D val="0"/>
            <c:spPr>
              <a:solidFill>
                <a:srgbClr val="E6460A"/>
              </a:solidFill>
              <a:ln>
                <a:noFill/>
              </a:ln>
              <a:effectLst/>
            </c:spPr>
            <c:extLst>
              <c:ext xmlns:c16="http://schemas.microsoft.com/office/drawing/2014/chart" uri="{C3380CC4-5D6E-409C-BE32-E72D297353CC}">
                <c16:uniqueId val="{00000001-074C-4B94-AE53-66BD3D6F2362}"/>
              </c:ext>
            </c:extLst>
          </c:dPt>
          <c:dPt>
            <c:idx val="4"/>
            <c:invertIfNegative val="0"/>
            <c:bubble3D val="0"/>
            <c:spPr>
              <a:solidFill>
                <a:srgbClr val="E6460A"/>
              </a:solidFill>
              <a:ln>
                <a:noFill/>
              </a:ln>
              <a:effectLst/>
            </c:spPr>
            <c:extLst>
              <c:ext xmlns:c16="http://schemas.microsoft.com/office/drawing/2014/chart" uri="{C3380CC4-5D6E-409C-BE32-E72D297353CC}">
                <c16:uniqueId val="{00000003-074C-4B94-AE53-66BD3D6F2362}"/>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OUTPUT!$C$107:$F$107</c:f>
              <c:strCache>
                <c:ptCount val="4"/>
                <c:pt idx="0">
                  <c:v>Mindre städer/tätorter och landsbygdskommuner (9)</c:v>
                </c:pt>
                <c:pt idx="1">
                  <c:v>Större städer och kommuner nära större stad (3)</c:v>
                </c:pt>
                <c:pt idx="2">
                  <c:v>Storstäder och storstadsnära kommuner (0)</c:v>
                </c:pt>
                <c:pt idx="3">
                  <c:v>Riket - genomsnitt alla kommuner (214)</c:v>
                </c:pt>
              </c:strCache>
            </c:strRef>
          </c:cat>
          <c:val>
            <c:numRef>
              <c:f>OUTPUT!$C$108:$F$108</c:f>
              <c:numCache>
                <c:formatCode>0%</c:formatCode>
                <c:ptCount val="4"/>
                <c:pt idx="0">
                  <c:v>0.78453038674033149</c:v>
                </c:pt>
                <c:pt idx="1">
                  <c:v>0.86250000000000004</c:v>
                </c:pt>
                <c:pt idx="2">
                  <c:v>0</c:v>
                </c:pt>
                <c:pt idx="3">
                  <c:v>0.7</c:v>
                </c:pt>
              </c:numCache>
            </c:numRef>
          </c:val>
          <c:extLst>
            <c:ext xmlns:c16="http://schemas.microsoft.com/office/drawing/2014/chart" uri="{C3380CC4-5D6E-409C-BE32-E72D297353CC}">
              <c16:uniqueId val="{00000004-074C-4B94-AE53-66BD3D6F2362}"/>
            </c:ext>
          </c:extLst>
        </c:ser>
        <c:ser>
          <c:idx val="1"/>
          <c:order val="1"/>
          <c:tx>
            <c:strRef>
              <c:f>OUTPUT!$B$109</c:f>
              <c:strCache>
                <c:ptCount val="1"/>
                <c:pt idx="0">
                  <c:v>Enbart enskild regi</c:v>
                </c:pt>
              </c:strCache>
            </c:strRef>
          </c:tx>
          <c:spPr>
            <a:solidFill>
              <a:srgbClr val="FFD86C"/>
            </a:solidFill>
            <a:ln>
              <a:noFill/>
            </a:ln>
            <a:effectLst/>
          </c:spPr>
          <c:invertIfNegative val="0"/>
          <c:dPt>
            <c:idx val="3"/>
            <c:invertIfNegative val="0"/>
            <c:bubble3D val="0"/>
            <c:spPr>
              <a:solidFill>
                <a:srgbClr val="FFBE0A"/>
              </a:solidFill>
              <a:ln>
                <a:noFill/>
              </a:ln>
              <a:effectLst/>
            </c:spPr>
            <c:extLst>
              <c:ext xmlns:c16="http://schemas.microsoft.com/office/drawing/2014/chart" uri="{C3380CC4-5D6E-409C-BE32-E72D297353CC}">
                <c16:uniqueId val="{00000006-074C-4B94-AE53-66BD3D6F2362}"/>
              </c:ext>
            </c:extLst>
          </c:dPt>
          <c:dPt>
            <c:idx val="4"/>
            <c:invertIfNegative val="0"/>
            <c:bubble3D val="0"/>
            <c:spPr>
              <a:solidFill>
                <a:srgbClr val="FFBE0A"/>
              </a:solidFill>
              <a:ln>
                <a:noFill/>
              </a:ln>
              <a:effectLst/>
            </c:spPr>
            <c:extLst>
              <c:ext xmlns:c16="http://schemas.microsoft.com/office/drawing/2014/chart" uri="{C3380CC4-5D6E-409C-BE32-E72D297353CC}">
                <c16:uniqueId val="{00000008-074C-4B94-AE53-66BD3D6F2362}"/>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OUTPUT!$C$107:$F$107</c:f>
              <c:strCache>
                <c:ptCount val="4"/>
                <c:pt idx="0">
                  <c:v>Mindre städer/tätorter och landsbygdskommuner (9)</c:v>
                </c:pt>
                <c:pt idx="1">
                  <c:v>Större städer och kommuner nära större stad (3)</c:v>
                </c:pt>
                <c:pt idx="2">
                  <c:v>Storstäder och storstadsnära kommuner (0)</c:v>
                </c:pt>
                <c:pt idx="3">
                  <c:v>Riket - genomsnitt alla kommuner (214)</c:v>
                </c:pt>
              </c:strCache>
            </c:strRef>
          </c:cat>
          <c:val>
            <c:numRef>
              <c:f>OUTPUT!$C$109:$F$109</c:f>
              <c:numCache>
                <c:formatCode>0%</c:formatCode>
                <c:ptCount val="4"/>
                <c:pt idx="0">
                  <c:v>3.8674033149171269E-2</c:v>
                </c:pt>
                <c:pt idx="1">
                  <c:v>6.25E-2</c:v>
                </c:pt>
                <c:pt idx="2">
                  <c:v>0</c:v>
                </c:pt>
                <c:pt idx="3">
                  <c:v>0.06</c:v>
                </c:pt>
              </c:numCache>
            </c:numRef>
          </c:val>
          <c:extLst>
            <c:ext xmlns:c16="http://schemas.microsoft.com/office/drawing/2014/chart" uri="{C3380CC4-5D6E-409C-BE32-E72D297353CC}">
              <c16:uniqueId val="{00000009-074C-4B94-AE53-66BD3D6F2362}"/>
            </c:ext>
          </c:extLst>
        </c:ser>
        <c:ser>
          <c:idx val="2"/>
          <c:order val="2"/>
          <c:tx>
            <c:strRef>
              <c:f>OUTPUT!$B$110</c:f>
              <c:strCache>
                <c:ptCount val="1"/>
                <c:pt idx="0">
                  <c:v>Både kommunal och enskild regi</c:v>
                </c:pt>
              </c:strCache>
            </c:strRef>
          </c:tx>
          <c:spPr>
            <a:solidFill>
              <a:srgbClr val="F8BE7C"/>
            </a:solidFill>
            <a:ln>
              <a:noFill/>
            </a:ln>
            <a:effectLst/>
          </c:spPr>
          <c:invertIfNegative val="0"/>
          <c:dPt>
            <c:idx val="3"/>
            <c:invertIfNegative val="0"/>
            <c:bubble3D val="0"/>
            <c:spPr>
              <a:solidFill>
                <a:srgbClr val="F39325"/>
              </a:solidFill>
              <a:ln>
                <a:noFill/>
              </a:ln>
              <a:effectLst/>
            </c:spPr>
            <c:extLst>
              <c:ext xmlns:c16="http://schemas.microsoft.com/office/drawing/2014/chart" uri="{C3380CC4-5D6E-409C-BE32-E72D297353CC}">
                <c16:uniqueId val="{0000000B-074C-4B94-AE53-66BD3D6F2362}"/>
              </c:ext>
            </c:extLst>
          </c:dPt>
          <c:dPt>
            <c:idx val="4"/>
            <c:invertIfNegative val="0"/>
            <c:bubble3D val="0"/>
            <c:spPr>
              <a:solidFill>
                <a:srgbClr val="F39325"/>
              </a:solidFill>
              <a:ln>
                <a:noFill/>
              </a:ln>
              <a:effectLst/>
            </c:spPr>
            <c:extLst>
              <c:ext xmlns:c16="http://schemas.microsoft.com/office/drawing/2014/chart" uri="{C3380CC4-5D6E-409C-BE32-E72D297353CC}">
                <c16:uniqueId val="{0000000D-074C-4B94-AE53-66BD3D6F2362}"/>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OUTPUT!$C$107:$F$107</c:f>
              <c:strCache>
                <c:ptCount val="4"/>
                <c:pt idx="0">
                  <c:v>Mindre städer/tätorter och landsbygdskommuner (9)</c:v>
                </c:pt>
                <c:pt idx="1">
                  <c:v>Större städer och kommuner nära större stad (3)</c:v>
                </c:pt>
                <c:pt idx="2">
                  <c:v>Storstäder och storstadsnära kommuner (0)</c:v>
                </c:pt>
                <c:pt idx="3">
                  <c:v>Riket - genomsnitt alla kommuner (214)</c:v>
                </c:pt>
              </c:strCache>
            </c:strRef>
          </c:cat>
          <c:val>
            <c:numRef>
              <c:f>OUTPUT!$C$110:$F$110</c:f>
              <c:numCache>
                <c:formatCode>0%</c:formatCode>
                <c:ptCount val="4"/>
                <c:pt idx="0">
                  <c:v>0.13812154696132597</c:v>
                </c:pt>
                <c:pt idx="1">
                  <c:v>7.4999999999999997E-2</c:v>
                </c:pt>
                <c:pt idx="2">
                  <c:v>0</c:v>
                </c:pt>
                <c:pt idx="3">
                  <c:v>0.19</c:v>
                </c:pt>
              </c:numCache>
            </c:numRef>
          </c:val>
          <c:extLst>
            <c:ext xmlns:c16="http://schemas.microsoft.com/office/drawing/2014/chart" uri="{C3380CC4-5D6E-409C-BE32-E72D297353CC}">
              <c16:uniqueId val="{0000000E-074C-4B94-AE53-66BD3D6F2362}"/>
            </c:ext>
          </c:extLst>
        </c:ser>
        <c:ser>
          <c:idx val="3"/>
          <c:order val="3"/>
          <c:tx>
            <c:strRef>
              <c:f>OUTPUT!$B$111</c:f>
              <c:strCache>
                <c:ptCount val="1"/>
                <c:pt idx="0">
                  <c:v>Vet ej om insats ges i kommunal/enskild regi</c:v>
                </c:pt>
              </c:strCache>
            </c:strRef>
          </c:tx>
          <c:spPr>
            <a:solidFill>
              <a:srgbClr val="D7D1CA"/>
            </a:solidFill>
            <a:ln>
              <a:noFill/>
            </a:ln>
            <a:effectLst/>
          </c:spPr>
          <c:invertIfNegative val="0"/>
          <c:dLbls>
            <c:dLbl>
              <c:idx val="4"/>
              <c:layout>
                <c:manualLayout>
                  <c:x val="-2.2117372717349992E-3"/>
                  <c:y val="3.628378564700520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74C-4B94-AE53-66BD3D6F2362}"/>
                </c:ext>
              </c:extLst>
            </c:dLbl>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OUTPUT!$C$107:$F$107</c:f>
              <c:strCache>
                <c:ptCount val="4"/>
                <c:pt idx="0">
                  <c:v>Mindre städer/tätorter och landsbygdskommuner (9)</c:v>
                </c:pt>
                <c:pt idx="1">
                  <c:v>Större städer och kommuner nära större stad (3)</c:v>
                </c:pt>
                <c:pt idx="2">
                  <c:v>Storstäder och storstadsnära kommuner (0)</c:v>
                </c:pt>
                <c:pt idx="3">
                  <c:v>Riket - genomsnitt alla kommuner (214)</c:v>
                </c:pt>
              </c:strCache>
            </c:strRef>
          </c:cat>
          <c:val>
            <c:numRef>
              <c:f>OUTPUT!$C$111:$F$111</c:f>
              <c:numCache>
                <c:formatCode>0%</c:formatCode>
                <c:ptCount val="4"/>
                <c:pt idx="0">
                  <c:v>3.8674033149171269E-2</c:v>
                </c:pt>
                <c:pt idx="1">
                  <c:v>0</c:v>
                </c:pt>
                <c:pt idx="2">
                  <c:v>0</c:v>
                </c:pt>
                <c:pt idx="3">
                  <c:v>0.04</c:v>
                </c:pt>
              </c:numCache>
            </c:numRef>
          </c:val>
          <c:extLst>
            <c:ext xmlns:c16="http://schemas.microsoft.com/office/drawing/2014/chart" uri="{C3380CC4-5D6E-409C-BE32-E72D297353CC}">
              <c16:uniqueId val="{00000010-074C-4B94-AE53-66BD3D6F2362}"/>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38641231"/>
        <c:crosses val="autoZero"/>
        <c:crossBetween val="between"/>
      </c:valAx>
      <c:spPr>
        <a:noFill/>
        <a:ln>
          <a:noFill/>
        </a:ln>
        <a:effectLst/>
      </c:spPr>
    </c:plotArea>
    <c:legend>
      <c:legendPos val="b"/>
      <c:layout>
        <c:manualLayout>
          <c:xMode val="edge"/>
          <c:yMode val="edge"/>
          <c:x val="1.6107611548556416E-2"/>
          <c:y val="0.90536155713754218"/>
          <c:w val="0.89999993915314913"/>
          <c:h val="9.1267744231162254E-2"/>
        </c:manualLayout>
      </c:layout>
      <c:overlay val="0"/>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33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82467001102928E-2"/>
          <c:y val="0.11079704075935232"/>
          <c:w val="0.93969180275376241"/>
          <c:h val="0.7828378001116694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AB398"/>
              </a:solidFill>
              <a:ln>
                <a:noFill/>
              </a:ln>
              <a:effectLst/>
            </c:spPr>
            <c:extLst>
              <c:ext xmlns:c16="http://schemas.microsoft.com/office/drawing/2014/chart" uri="{C3380CC4-5D6E-409C-BE32-E72D297353CC}">
                <c16:uniqueId val="{00000001-FDF0-46FA-A87B-9ADEB8C2B514}"/>
              </c:ext>
            </c:extLst>
          </c:dPt>
          <c:dPt>
            <c:idx val="1"/>
            <c:invertIfNegative val="0"/>
            <c:bubble3D val="0"/>
            <c:spPr>
              <a:solidFill>
                <a:srgbClr val="FAD4A8"/>
              </a:solidFill>
              <a:ln>
                <a:noFill/>
              </a:ln>
              <a:effectLst/>
            </c:spPr>
            <c:extLst>
              <c:ext xmlns:c16="http://schemas.microsoft.com/office/drawing/2014/chart" uri="{C3380CC4-5D6E-409C-BE32-E72D297353CC}">
                <c16:uniqueId val="{00000003-FDF0-46FA-A87B-9ADEB8C2B514}"/>
              </c:ext>
            </c:extLst>
          </c:dPt>
          <c:dPt>
            <c:idx val="2"/>
            <c:invertIfNegative val="0"/>
            <c:bubble3D val="0"/>
            <c:spPr>
              <a:solidFill>
                <a:srgbClr val="FFE59D"/>
              </a:solidFill>
              <a:ln>
                <a:noFill/>
              </a:ln>
              <a:effectLst/>
            </c:spPr>
            <c:extLst>
              <c:ext xmlns:c16="http://schemas.microsoft.com/office/drawing/2014/chart" uri="{C3380CC4-5D6E-409C-BE32-E72D297353CC}">
                <c16:uniqueId val="{00000005-FDF0-46FA-A87B-9ADEB8C2B514}"/>
              </c:ext>
            </c:extLst>
          </c:dPt>
          <c:dPt>
            <c:idx val="3"/>
            <c:invertIfNegative val="0"/>
            <c:bubble3D val="0"/>
            <c:spPr>
              <a:solidFill>
                <a:srgbClr val="D7D1CA"/>
              </a:solidFill>
              <a:ln>
                <a:noFill/>
              </a:ln>
              <a:effectLst/>
            </c:spPr>
            <c:extLst>
              <c:ext xmlns:c16="http://schemas.microsoft.com/office/drawing/2014/chart" uri="{C3380CC4-5D6E-409C-BE32-E72D297353CC}">
                <c16:uniqueId val="{00000007-FDF0-46FA-A87B-9ADEB8C2B514}"/>
              </c:ext>
            </c:extLst>
          </c:dPt>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OUTPUT!$B$114:$E$114</c:f>
              <c:strCache>
                <c:ptCount val="4"/>
                <c:pt idx="0">
                  <c:v>Enbart med</c:v>
                </c:pt>
                <c:pt idx="1">
                  <c:v>Både med/utan</c:v>
                </c:pt>
                <c:pt idx="2">
                  <c:v>Enbart utan</c:v>
                </c:pt>
                <c:pt idx="3">
                  <c:v>Vet ej</c:v>
                </c:pt>
              </c:strCache>
            </c:strRef>
          </c:cat>
          <c:val>
            <c:numRef>
              <c:f>OUTPUT!$B$115:$E$115</c:f>
              <c:numCache>
                <c:formatCode>0%</c:formatCode>
                <c:ptCount val="4"/>
                <c:pt idx="0">
                  <c:v>0.64885496183206104</c:v>
                </c:pt>
                <c:pt idx="1">
                  <c:v>3.4351145038167941E-2</c:v>
                </c:pt>
                <c:pt idx="2">
                  <c:v>0.27480916030534353</c:v>
                </c:pt>
                <c:pt idx="3">
                  <c:v>4.1984732824427481E-2</c:v>
                </c:pt>
              </c:numCache>
            </c:numRef>
          </c:val>
          <c:extLst>
            <c:ext xmlns:c16="http://schemas.microsoft.com/office/drawing/2014/chart" uri="{C3380CC4-5D6E-409C-BE32-E72D297353CC}">
              <c16:uniqueId val="{00000008-FDF0-46FA-A87B-9ADEB8C2B514}"/>
            </c:ext>
          </c:extLst>
        </c:ser>
        <c:dLbls>
          <c:showLegendKey val="0"/>
          <c:showVal val="0"/>
          <c:showCatName val="0"/>
          <c:showSerName val="0"/>
          <c:showPercent val="0"/>
          <c:showBubbleSize val="0"/>
        </c:dLbls>
        <c:gapWidth val="31"/>
        <c:overlap val="-27"/>
        <c:axId val="73894895"/>
        <c:axId val="73896559"/>
      </c:barChart>
      <c:catAx>
        <c:axId val="73894895"/>
        <c:scaling>
          <c:orientation val="minMax"/>
        </c:scaling>
        <c:delete val="1"/>
        <c:axPos val="b"/>
        <c:numFmt formatCode="General" sourceLinked="1"/>
        <c:majorTickMark val="none"/>
        <c:minorTickMark val="none"/>
        <c:tickLblPos val="nextTo"/>
        <c:crossAx val="73896559"/>
        <c:crosses val="autoZero"/>
        <c:auto val="1"/>
        <c:lblAlgn val="ctr"/>
        <c:lblOffset val="100"/>
        <c:noMultiLvlLbl val="0"/>
      </c:catAx>
      <c:valAx>
        <c:axId val="73896559"/>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7389489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OUTPUT!$B$132</c:f>
              <c:strCache>
                <c:ptCount val="1"/>
                <c:pt idx="0">
                  <c:v>1-20 individer</c:v>
                </c:pt>
              </c:strCache>
            </c:strRef>
          </c:tx>
          <c:spPr>
            <a:solidFill>
              <a:srgbClr val="F88C6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OUTPUT!$C$132:$E$132</c:f>
              <c:numCache>
                <c:formatCode>0%</c:formatCode>
                <c:ptCount val="3"/>
                <c:pt idx="0">
                  <c:v>0.56470588235294117</c:v>
                </c:pt>
                <c:pt idx="1">
                  <c:v>0.1111111111111111</c:v>
                </c:pt>
                <c:pt idx="2">
                  <c:v>0.30555555555555558</c:v>
                </c:pt>
              </c:numCache>
            </c:numRef>
          </c:val>
          <c:extLst>
            <c:ext xmlns:c16="http://schemas.microsoft.com/office/drawing/2014/chart" uri="{C3380CC4-5D6E-409C-BE32-E72D297353CC}">
              <c16:uniqueId val="{00000000-AE95-471E-B712-D945120D63F6}"/>
            </c:ext>
          </c:extLst>
        </c:ser>
        <c:ser>
          <c:idx val="1"/>
          <c:order val="1"/>
          <c:tx>
            <c:strRef>
              <c:f>OUTPUT!$B$133</c:f>
              <c:strCache>
                <c:ptCount val="1"/>
                <c:pt idx="0">
                  <c:v>21-100 individer</c:v>
                </c:pt>
              </c:strCache>
            </c:strRef>
          </c:tx>
          <c:spPr>
            <a:solidFill>
              <a:srgbClr val="F8BE7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OUTPUT!$C$133:$E$133</c:f>
              <c:numCache>
                <c:formatCode>0%</c:formatCode>
                <c:ptCount val="3"/>
                <c:pt idx="0">
                  <c:v>0.28235294117647058</c:v>
                </c:pt>
                <c:pt idx="1">
                  <c:v>0.66666666666666663</c:v>
                </c:pt>
                <c:pt idx="2">
                  <c:v>0.41666666666666669</c:v>
                </c:pt>
              </c:numCache>
            </c:numRef>
          </c:val>
          <c:extLst>
            <c:ext xmlns:c16="http://schemas.microsoft.com/office/drawing/2014/chart" uri="{C3380CC4-5D6E-409C-BE32-E72D297353CC}">
              <c16:uniqueId val="{00000001-AE95-471E-B712-D945120D63F6}"/>
            </c:ext>
          </c:extLst>
        </c:ser>
        <c:ser>
          <c:idx val="2"/>
          <c:order val="2"/>
          <c:tx>
            <c:strRef>
              <c:f>OUTPUT!$B$134</c:f>
              <c:strCache>
                <c:ptCount val="1"/>
                <c:pt idx="0">
                  <c:v>101-500 individer</c:v>
                </c:pt>
              </c:strCache>
            </c:strRef>
          </c:tx>
          <c:spPr>
            <a:solidFill>
              <a:srgbClr val="FFD86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OUTPUT!$C$134:$E$134</c:f>
              <c:numCache>
                <c:formatCode>0%</c:formatCode>
                <c:ptCount val="3"/>
                <c:pt idx="0">
                  <c:v>5.2941176470588235E-2</c:v>
                </c:pt>
                <c:pt idx="1">
                  <c:v>0</c:v>
                </c:pt>
                <c:pt idx="2">
                  <c:v>4.1666666666666664E-2</c:v>
                </c:pt>
              </c:numCache>
            </c:numRef>
          </c:val>
          <c:extLst>
            <c:ext xmlns:c16="http://schemas.microsoft.com/office/drawing/2014/chart" uri="{C3380CC4-5D6E-409C-BE32-E72D297353CC}">
              <c16:uniqueId val="{00000002-AE95-471E-B712-D945120D63F6}"/>
            </c:ext>
          </c:extLst>
        </c:ser>
        <c:ser>
          <c:idx val="3"/>
          <c:order val="3"/>
          <c:tx>
            <c:strRef>
              <c:f>OUTPUT!$B$135</c:f>
              <c:strCache>
                <c:ptCount val="1"/>
                <c:pt idx="0">
                  <c:v>&gt;500 individer</c:v>
                </c:pt>
              </c:strCache>
            </c:strRef>
          </c:tx>
          <c:spPr>
            <a:solidFill>
              <a:srgbClr val="FFE59D"/>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OUTPUT!$C$135:$E$135</c:f>
              <c:numCache>
                <c:formatCode>0%</c:formatCode>
                <c:ptCount val="3"/>
                <c:pt idx="0">
                  <c:v>2.3529411764705882E-2</c:v>
                </c:pt>
                <c:pt idx="1">
                  <c:v>0</c:v>
                </c:pt>
                <c:pt idx="2">
                  <c:v>0</c:v>
                </c:pt>
              </c:numCache>
            </c:numRef>
          </c:val>
          <c:extLst>
            <c:ext xmlns:c16="http://schemas.microsoft.com/office/drawing/2014/chart" uri="{C3380CC4-5D6E-409C-BE32-E72D297353CC}">
              <c16:uniqueId val="{00000003-AE95-471E-B712-D945120D63F6}"/>
            </c:ext>
          </c:extLst>
        </c:ser>
        <c:ser>
          <c:idx val="4"/>
          <c:order val="4"/>
          <c:tx>
            <c:strRef>
              <c:f>OUTPUT!$B$136</c:f>
              <c:strCache>
                <c:ptCount val="1"/>
                <c:pt idx="0">
                  <c:v>Vet ej antal/uppgift saknas om antal individer</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OUTPUT!$C$136:$E$136</c:f>
              <c:numCache>
                <c:formatCode>0%</c:formatCode>
                <c:ptCount val="3"/>
                <c:pt idx="0">
                  <c:v>7.6470588235294124E-2</c:v>
                </c:pt>
                <c:pt idx="1">
                  <c:v>0.22222222222222221</c:v>
                </c:pt>
                <c:pt idx="2">
                  <c:v>0.2361111111111111</c:v>
                </c:pt>
              </c:numCache>
            </c:numRef>
          </c:val>
          <c:extLst>
            <c:ext xmlns:c16="http://schemas.microsoft.com/office/drawing/2014/chart" uri="{C3380CC4-5D6E-409C-BE32-E72D297353CC}">
              <c16:uniqueId val="{00000004-AE95-471E-B712-D945120D63F6}"/>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1231"/>
        <c:crosses val="autoZero"/>
        <c:crossBetween val="between"/>
      </c:valAx>
      <c:spPr>
        <a:noFill/>
        <a:ln>
          <a:noFill/>
        </a:ln>
        <a:effectLst/>
      </c:spPr>
    </c:plotArea>
    <c:legend>
      <c:legendPos val="b"/>
      <c:layout>
        <c:manualLayout>
          <c:xMode val="edge"/>
          <c:yMode val="edge"/>
          <c:x val="1.6107611548556416E-2"/>
          <c:y val="0.90536155713754218"/>
          <c:w val="0.95111789151356096"/>
          <c:h val="6.6860460841420166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[Analys_funktionshinder_FB.xlsx]Pivot - bistånd!PivotTable20</c:name>
    <c:fmtId val="22"/>
  </c:pivotSource>
  <c:chart>
    <c:autoTitleDeleted val="0"/>
    <c:pivotFmts>
      <c:pivotFmt>
        <c:idx val="0"/>
        <c:spPr>
          <a:solidFill>
            <a:srgbClr val="F88C6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3"/>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rgbClr val="D7D1CA"/>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E6460A"/>
          </a:solidFill>
          <a:ln>
            <a:noFill/>
          </a:ln>
          <a:effectLst/>
        </c:spPr>
      </c:pivotFmt>
      <c:pivotFmt>
        <c:idx val="5"/>
        <c:spPr>
          <a:solidFill>
            <a:schemeClr val="accent2"/>
          </a:solidFill>
          <a:ln>
            <a:noFill/>
          </a:ln>
          <a:effectLst/>
        </c:spPr>
      </c:pivotFmt>
      <c:pivotFmt>
        <c:idx val="6"/>
        <c:spPr>
          <a:solidFill>
            <a:schemeClr val="accent3"/>
          </a:solidFill>
          <a:ln>
            <a:noFill/>
          </a:ln>
          <a:effectLst/>
        </c:spPr>
      </c:pivotFmt>
      <c:pivotFmt>
        <c:idx val="7"/>
        <c:spPr>
          <a:solidFill>
            <a:srgbClr val="F88C64"/>
          </a:solidFill>
          <a:ln>
            <a:noFill/>
          </a:ln>
          <a:effectLst/>
        </c:spPr>
      </c:pivotFmt>
      <c:pivotFmt>
        <c:idx val="8"/>
        <c:spPr>
          <a:solidFill>
            <a:schemeClr val="accent2">
              <a:lumMod val="60000"/>
              <a:lumOff val="40000"/>
            </a:schemeClr>
          </a:solidFill>
          <a:ln>
            <a:noFill/>
          </a:ln>
          <a:effectLst/>
        </c:spPr>
      </c:pivotFmt>
      <c:pivotFmt>
        <c:idx val="9"/>
        <c:spPr>
          <a:solidFill>
            <a:schemeClr val="accent3"/>
          </a:solidFill>
          <a:ln>
            <a:noFill/>
          </a:ln>
          <a:effectLst/>
        </c:spPr>
      </c:pivotFmt>
      <c:pivotFmt>
        <c:idx val="10"/>
        <c:spPr>
          <a:solidFill>
            <a:srgbClr val="F88C6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rgbClr val="E6460A"/>
          </a:solidFill>
          <a:ln>
            <a:noFill/>
          </a:ln>
          <a:effectLst/>
        </c:spPr>
      </c:pivotFmt>
      <c:pivotFmt>
        <c:idx val="12"/>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2"/>
          </a:solidFill>
          <a:ln>
            <a:noFill/>
          </a:ln>
          <a:effectLst/>
        </c:spPr>
      </c:pivotFmt>
      <c:pivotFmt>
        <c:idx val="14"/>
        <c:spPr>
          <a:solidFill>
            <a:schemeClr val="accent3"/>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rgbClr val="D7D1CA"/>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rgbClr val="F88C6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rgbClr val="E6460A"/>
          </a:solidFill>
          <a:ln>
            <a:noFill/>
          </a:ln>
          <a:effectLst/>
        </c:spPr>
      </c:pivotFmt>
      <c:pivotFmt>
        <c:idx val="18"/>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2"/>
          </a:solidFill>
          <a:ln>
            <a:noFill/>
          </a:ln>
          <a:effectLst/>
        </c:spPr>
      </c:pivotFmt>
      <c:pivotFmt>
        <c:idx val="20"/>
        <c:spPr>
          <a:solidFill>
            <a:schemeClr val="accent3"/>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rgbClr val="D7D1CA"/>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E6460A"/>
          </a:solidFill>
          <a:ln>
            <a:noFill/>
          </a:ln>
          <a:effectLst/>
        </c:spPr>
      </c:pivotFmt>
      <c:pivotFmt>
        <c:idx val="23"/>
        <c:spPr>
          <a:solidFill>
            <a:schemeClr val="accent2"/>
          </a:solidFill>
          <a:ln>
            <a:noFill/>
          </a:ln>
          <a:effectLst/>
        </c:spPr>
      </c:pivotFmt>
      <c:pivotFmt>
        <c:idx val="24"/>
        <c:spPr>
          <a:solidFill>
            <a:srgbClr val="F88C6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rgbClr val="E6460A"/>
          </a:solidFill>
          <a:ln>
            <a:noFill/>
          </a:ln>
          <a:effectLst/>
        </c:spPr>
      </c:pivotFmt>
      <c:pivotFmt>
        <c:idx val="26"/>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2"/>
          </a:solidFill>
          <a:ln>
            <a:noFill/>
          </a:ln>
          <a:effectLst/>
        </c:spPr>
      </c:pivotFmt>
      <c:pivotFmt>
        <c:idx val="28"/>
        <c:spPr>
          <a:solidFill>
            <a:schemeClr val="accent3"/>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rgbClr val="D7D1CA"/>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rgbClr val="F88C6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rgbClr val="E6460A"/>
          </a:solidFill>
          <a:ln>
            <a:noFill/>
          </a:ln>
          <a:effectLst/>
        </c:spPr>
      </c:pivotFmt>
      <c:pivotFmt>
        <c:idx val="32"/>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2"/>
          </a:solidFill>
          <a:ln>
            <a:noFill/>
          </a:ln>
          <a:effectLst/>
        </c:spPr>
      </c:pivotFmt>
      <c:pivotFmt>
        <c:idx val="34"/>
        <c:spPr>
          <a:solidFill>
            <a:schemeClr val="accent3"/>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rgbClr val="D7D1CA"/>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percentStacked"/>
        <c:varyColors val="0"/>
        <c:ser>
          <c:idx val="0"/>
          <c:order val="0"/>
          <c:tx>
            <c:strRef>
              <c:f>'Pivot - bistånd'!$U$3</c:f>
              <c:strCache>
                <c:ptCount val="1"/>
                <c:pt idx="0">
                  <c:v>Enbart med biståndsbeslut </c:v>
                </c:pt>
              </c:strCache>
            </c:strRef>
          </c:tx>
          <c:spPr>
            <a:solidFill>
              <a:schemeClr val="accent1">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1-6702-4D15-B322-BD95A6AE3CE0}"/>
              </c:ext>
            </c:extLst>
          </c:dPt>
          <c:dPt>
            <c:idx val="4"/>
            <c:invertIfNegative val="0"/>
            <c:bubble3D val="0"/>
            <c:extLst>
              <c:ext xmlns:c16="http://schemas.microsoft.com/office/drawing/2014/chart" uri="{C3380CC4-5D6E-409C-BE32-E72D297353CC}">
                <c16:uniqueId val="{0000000A-3A96-4B35-B513-F6FB9F399957}"/>
              </c:ext>
            </c:extLst>
          </c:dPt>
          <c:dPt>
            <c:idx val="5"/>
            <c:invertIfNegative val="0"/>
            <c:bubble3D val="0"/>
            <c:extLst>
              <c:ext xmlns:c16="http://schemas.microsoft.com/office/drawing/2014/chart" uri="{C3380CC4-5D6E-409C-BE32-E72D297353CC}">
                <c16:uniqueId val="{00000007-CFE1-4D12-BF19-0D00FCA69122}"/>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12-4605-4A20-A5AE-5C2649A98C36}"/>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bistånd'!$U$4:$U$17</c:f>
              <c:numCache>
                <c:formatCode>0%</c:formatCode>
                <c:ptCount val="13"/>
                <c:pt idx="0">
                  <c:v>0.68181818181818177</c:v>
                </c:pt>
                <c:pt idx="1">
                  <c:v>0.41666666666666669</c:v>
                </c:pt>
                <c:pt idx="2">
                  <c:v>0.75</c:v>
                </c:pt>
                <c:pt idx="3">
                  <c:v>0.75</c:v>
                </c:pt>
                <c:pt idx="4">
                  <c:v>0.60869565217391308</c:v>
                </c:pt>
                <c:pt idx="5">
                  <c:v>0.72</c:v>
                </c:pt>
                <c:pt idx="6">
                  <c:v>0.72222222222222221</c:v>
                </c:pt>
                <c:pt idx="7">
                  <c:v>0.5625</c:v>
                </c:pt>
                <c:pt idx="8">
                  <c:v>0.875</c:v>
                </c:pt>
                <c:pt idx="9">
                  <c:v>0.5357142857142857</c:v>
                </c:pt>
                <c:pt idx="10">
                  <c:v>0.58823529411764708</c:v>
                </c:pt>
                <c:pt idx="11">
                  <c:v>0.76923076923076927</c:v>
                </c:pt>
                <c:pt idx="12">
                  <c:v>0.66238532110091741</c:v>
                </c:pt>
              </c:numCache>
            </c:numRef>
          </c:val>
          <c:extLst>
            <c:ext xmlns:c16="http://schemas.microsoft.com/office/drawing/2014/chart" uri="{C3380CC4-5D6E-409C-BE32-E72D297353CC}">
              <c16:uniqueId val="{00000002-6702-4D15-B322-BD95A6AE3CE0}"/>
            </c:ext>
          </c:extLst>
        </c:ser>
        <c:ser>
          <c:idx val="1"/>
          <c:order val="1"/>
          <c:tx>
            <c:strRef>
              <c:f>'Pivot - bistånd'!$V$3</c:f>
              <c:strCache>
                <c:ptCount val="1"/>
                <c:pt idx="0">
                  <c:v>Enbart utan biståndsbeslut </c:v>
                </c:pt>
              </c:strCache>
            </c:strRef>
          </c:tx>
          <c:spPr>
            <a:solidFill>
              <a:schemeClr val="accent2">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4-6702-4D15-B322-BD95A6AE3CE0}"/>
              </c:ext>
            </c:extLst>
          </c:dPt>
          <c:dPt>
            <c:idx val="4"/>
            <c:invertIfNegative val="0"/>
            <c:bubble3D val="0"/>
            <c:extLst>
              <c:ext xmlns:c16="http://schemas.microsoft.com/office/drawing/2014/chart" uri="{C3380CC4-5D6E-409C-BE32-E72D297353CC}">
                <c16:uniqueId val="{0000000B-3A96-4B35-B513-F6FB9F399957}"/>
              </c:ext>
            </c:extLst>
          </c:dPt>
          <c:dPt>
            <c:idx val="5"/>
            <c:invertIfNegative val="0"/>
            <c:bubble3D val="0"/>
            <c:extLst>
              <c:ext xmlns:c16="http://schemas.microsoft.com/office/drawing/2014/chart" uri="{C3380CC4-5D6E-409C-BE32-E72D297353CC}">
                <c16:uniqueId val="{00000008-CFE1-4D12-BF19-0D00FCA69122}"/>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11-4605-4A20-A5AE-5C2649A98C36}"/>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bistånd'!$V$4:$V$17</c:f>
              <c:numCache>
                <c:formatCode>0%</c:formatCode>
                <c:ptCount val="13"/>
                <c:pt idx="0">
                  <c:v>0.31818181818181818</c:v>
                </c:pt>
                <c:pt idx="1">
                  <c:v>0.5</c:v>
                </c:pt>
                <c:pt idx="2">
                  <c:v>0</c:v>
                </c:pt>
                <c:pt idx="3">
                  <c:v>0.17857142857142858</c:v>
                </c:pt>
                <c:pt idx="4">
                  <c:v>0.34782608695652173</c:v>
                </c:pt>
                <c:pt idx="5">
                  <c:v>0.28000000000000003</c:v>
                </c:pt>
                <c:pt idx="6">
                  <c:v>0</c:v>
                </c:pt>
                <c:pt idx="7">
                  <c:v>0.375</c:v>
                </c:pt>
                <c:pt idx="8">
                  <c:v>0.125</c:v>
                </c:pt>
                <c:pt idx="9">
                  <c:v>0.42857142857142855</c:v>
                </c:pt>
                <c:pt idx="10">
                  <c:v>0.29411764705882354</c:v>
                </c:pt>
                <c:pt idx="11">
                  <c:v>7.6923076923076927E-2</c:v>
                </c:pt>
                <c:pt idx="12">
                  <c:v>0.24105504587155963</c:v>
                </c:pt>
              </c:numCache>
            </c:numRef>
          </c:val>
          <c:extLst>
            <c:ext xmlns:c16="http://schemas.microsoft.com/office/drawing/2014/chart" uri="{C3380CC4-5D6E-409C-BE32-E72D297353CC}">
              <c16:uniqueId val="{00000005-6702-4D15-B322-BD95A6AE3CE0}"/>
            </c:ext>
          </c:extLst>
        </c:ser>
        <c:ser>
          <c:idx val="2"/>
          <c:order val="2"/>
          <c:tx>
            <c:strRef>
              <c:f>'Pivot - bistånd'!$W$3</c:f>
              <c:strCache>
                <c:ptCount val="1"/>
                <c:pt idx="0">
                  <c:v>Både med och utan biståndsbeslut </c:v>
                </c:pt>
              </c:strCache>
            </c:strRef>
          </c:tx>
          <c:spPr>
            <a:solidFill>
              <a:schemeClr val="accent3">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6-6702-4D15-B322-BD95A6AE3CE0}"/>
              </c:ext>
            </c:extLst>
          </c:dPt>
          <c:dPt>
            <c:idx val="4"/>
            <c:invertIfNegative val="0"/>
            <c:bubble3D val="0"/>
            <c:extLst>
              <c:ext xmlns:c16="http://schemas.microsoft.com/office/drawing/2014/chart" uri="{C3380CC4-5D6E-409C-BE32-E72D297353CC}">
                <c16:uniqueId val="{0000000E-741A-452B-86BD-58BEBFB14F11}"/>
              </c:ext>
            </c:extLst>
          </c:dPt>
          <c:dPt>
            <c:idx val="5"/>
            <c:invertIfNegative val="0"/>
            <c:bubble3D val="0"/>
            <c:extLst>
              <c:ext xmlns:c16="http://schemas.microsoft.com/office/drawing/2014/chart" uri="{C3380CC4-5D6E-409C-BE32-E72D297353CC}">
                <c16:uniqueId val="{00000009-CFE1-4D12-BF19-0D00FCA69122}"/>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10-4605-4A20-A5AE-5C2649A98C36}"/>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bistånd'!$W$4:$W$17</c:f>
              <c:numCache>
                <c:formatCode>0%</c:formatCode>
                <c:ptCount val="13"/>
                <c:pt idx="0">
                  <c:v>0</c:v>
                </c:pt>
                <c:pt idx="1">
                  <c:v>8.3333333333333329E-2</c:v>
                </c:pt>
                <c:pt idx="2">
                  <c:v>0</c:v>
                </c:pt>
                <c:pt idx="3">
                  <c:v>0</c:v>
                </c:pt>
                <c:pt idx="4">
                  <c:v>0</c:v>
                </c:pt>
                <c:pt idx="5">
                  <c:v>0</c:v>
                </c:pt>
                <c:pt idx="6">
                  <c:v>0</c:v>
                </c:pt>
                <c:pt idx="7">
                  <c:v>6.25E-2</c:v>
                </c:pt>
                <c:pt idx="8">
                  <c:v>0</c:v>
                </c:pt>
                <c:pt idx="9">
                  <c:v>3.5714285714285712E-2</c:v>
                </c:pt>
                <c:pt idx="10">
                  <c:v>0.11764705882352941</c:v>
                </c:pt>
                <c:pt idx="11">
                  <c:v>0.15384615384615385</c:v>
                </c:pt>
                <c:pt idx="12">
                  <c:v>5.1376146788990829E-2</c:v>
                </c:pt>
              </c:numCache>
            </c:numRef>
          </c:val>
          <c:extLst>
            <c:ext xmlns:c16="http://schemas.microsoft.com/office/drawing/2014/chart" uri="{C3380CC4-5D6E-409C-BE32-E72D297353CC}">
              <c16:uniqueId val="{00000007-6702-4D15-B322-BD95A6AE3CE0}"/>
            </c:ext>
          </c:extLst>
        </c:ser>
        <c:ser>
          <c:idx val="3"/>
          <c:order val="3"/>
          <c:tx>
            <c:strRef>
              <c:f>'Pivot - bistånd'!$X$3</c:f>
              <c:strCache>
                <c:ptCount val="1"/>
                <c:pt idx="0">
                  <c:v>Vet ej om insats ges med/utan biståndsbeslut </c:v>
                </c:pt>
              </c:strCache>
            </c:strRef>
          </c:tx>
          <c:spPr>
            <a:solidFill>
              <a:srgbClr val="D7D1CA"/>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bistånd'!$X$4:$X$17</c:f>
              <c:numCache>
                <c:formatCode>0%</c:formatCode>
                <c:ptCount val="13"/>
                <c:pt idx="0">
                  <c:v>0</c:v>
                </c:pt>
                <c:pt idx="1">
                  <c:v>0</c:v>
                </c:pt>
                <c:pt idx="2">
                  <c:v>0.25</c:v>
                </c:pt>
                <c:pt idx="3">
                  <c:v>7.1428571428571425E-2</c:v>
                </c:pt>
                <c:pt idx="4">
                  <c:v>4.3478260869565216E-2</c:v>
                </c:pt>
                <c:pt idx="5">
                  <c:v>0</c:v>
                </c:pt>
                <c:pt idx="6">
                  <c:v>0.27777777777777779</c:v>
                </c:pt>
                <c:pt idx="7">
                  <c:v>0</c:v>
                </c:pt>
                <c:pt idx="8">
                  <c:v>0</c:v>
                </c:pt>
                <c:pt idx="9">
                  <c:v>0</c:v>
                </c:pt>
                <c:pt idx="10">
                  <c:v>0</c:v>
                </c:pt>
                <c:pt idx="11">
                  <c:v>0</c:v>
                </c:pt>
                <c:pt idx="12">
                  <c:v>4.5183486238532113E-2</c:v>
                </c:pt>
              </c:numCache>
            </c:numRef>
          </c:val>
          <c:extLst>
            <c:ext xmlns:c16="http://schemas.microsoft.com/office/drawing/2014/chart" uri="{C3380CC4-5D6E-409C-BE32-E72D297353CC}">
              <c16:uniqueId val="{00000008-6702-4D15-B322-BD95A6AE3CE0}"/>
            </c:ext>
          </c:extLst>
        </c:ser>
        <c:ser>
          <c:idx val="4"/>
          <c:order val="4"/>
          <c:tx>
            <c:strRef>
              <c:f>'Pivot - bistånd'!$Y$3</c:f>
              <c:strCache>
                <c:ptCount val="1"/>
                <c:pt idx="0">
                  <c:v>Sum of Totalt-bistånd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bistånd'!$Y$4:$Y$17</c:f>
              <c:numCache>
                <c:formatCode>0%</c:formatCode>
                <c:ptCount val="13"/>
                <c:pt idx="0">
                  <c:v>1</c:v>
                </c:pt>
                <c:pt idx="1">
                  <c:v>1</c:v>
                </c:pt>
                <c:pt idx="2">
                  <c:v>1</c:v>
                </c:pt>
                <c:pt idx="3">
                  <c:v>1</c:v>
                </c:pt>
                <c:pt idx="4">
                  <c:v>1</c:v>
                </c:pt>
                <c:pt idx="5">
                  <c:v>1</c:v>
                </c:pt>
                <c:pt idx="6">
                  <c:v>1</c:v>
                </c:pt>
                <c:pt idx="7">
                  <c:v>1</c:v>
                </c:pt>
                <c:pt idx="8">
                  <c:v>1</c:v>
                </c:pt>
                <c:pt idx="9">
                  <c:v>0.99999999999999989</c:v>
                </c:pt>
                <c:pt idx="10">
                  <c:v>1</c:v>
                </c:pt>
                <c:pt idx="11">
                  <c:v>1</c:v>
                </c:pt>
                <c:pt idx="12">
                  <c:v>1</c:v>
                </c:pt>
              </c:numCache>
            </c:numRef>
          </c:val>
          <c:extLst>
            <c:ext xmlns:c16="http://schemas.microsoft.com/office/drawing/2014/chart" uri="{C3380CC4-5D6E-409C-BE32-E72D297353CC}">
              <c16:uniqueId val="{00000006-CFE1-4D12-BF19-0D00FCA69122}"/>
            </c:ext>
          </c:extLst>
        </c:ser>
        <c:dLbls>
          <c:dLblPos val="ctr"/>
          <c:showLegendKey val="0"/>
          <c:showVal val="1"/>
          <c:showCatName val="0"/>
          <c:showSerName val="0"/>
          <c:showPercent val="0"/>
          <c:showBubbleSize val="0"/>
        </c:dLbls>
        <c:gapWidth val="150"/>
        <c:overlap val="100"/>
        <c:axId val="473958799"/>
        <c:axId val="473968367"/>
      </c:barChart>
      <c:catAx>
        <c:axId val="47395879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473968367"/>
        <c:crosses val="autoZero"/>
        <c:auto val="1"/>
        <c:lblAlgn val="ctr"/>
        <c:lblOffset val="100"/>
        <c:noMultiLvlLbl val="0"/>
      </c:catAx>
      <c:valAx>
        <c:axId val="473968367"/>
        <c:scaling>
          <c:orientation val="minMax"/>
          <c:max val="0.5"/>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473958799"/>
        <c:crosses val="autoZero"/>
        <c:crossBetween val="between"/>
      </c:valAx>
      <c:spPr>
        <a:noFill/>
        <a:ln>
          <a:noFill/>
        </a:ln>
        <a:effectLst/>
      </c:spPr>
    </c:plotArea>
    <c:legend>
      <c:legendPos val="b"/>
      <c:layout>
        <c:manualLayout>
          <c:xMode val="edge"/>
          <c:yMode val="edge"/>
          <c:x val="1.523833424686686E-2"/>
          <c:y val="0.93049307949991655"/>
          <c:w val="0.89755631531677216"/>
          <c:h val="4.4156350351502067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OUTPUT!$B$144</c:f>
              <c:strCache>
                <c:ptCount val="1"/>
                <c:pt idx="0">
                  <c:v>Enbart med biståndsbeslut</c:v>
                </c:pt>
              </c:strCache>
            </c:strRef>
          </c:tx>
          <c:spPr>
            <a:solidFill>
              <a:srgbClr val="F88C64"/>
            </a:solidFill>
            <a:ln>
              <a:noFill/>
            </a:ln>
            <a:effectLst/>
          </c:spPr>
          <c:invertIfNegative val="0"/>
          <c:dPt>
            <c:idx val="3"/>
            <c:invertIfNegative val="0"/>
            <c:bubble3D val="0"/>
            <c:spPr>
              <a:solidFill>
                <a:srgbClr val="E6460A"/>
              </a:solidFill>
              <a:ln>
                <a:noFill/>
              </a:ln>
              <a:effectLst/>
            </c:spPr>
            <c:extLst>
              <c:ext xmlns:c16="http://schemas.microsoft.com/office/drawing/2014/chart" uri="{C3380CC4-5D6E-409C-BE32-E72D297353CC}">
                <c16:uniqueId val="{00000001-A85C-4431-A62E-C77D97E267A3}"/>
              </c:ext>
            </c:extLst>
          </c:dPt>
          <c:dPt>
            <c:idx val="4"/>
            <c:invertIfNegative val="0"/>
            <c:bubble3D val="0"/>
            <c:spPr>
              <a:solidFill>
                <a:srgbClr val="E6460A"/>
              </a:solidFill>
              <a:ln>
                <a:noFill/>
              </a:ln>
              <a:effectLst/>
            </c:spPr>
            <c:extLst>
              <c:ext xmlns:c16="http://schemas.microsoft.com/office/drawing/2014/chart" uri="{C3380CC4-5D6E-409C-BE32-E72D297353CC}">
                <c16:uniqueId val="{00000003-A85C-4431-A62E-C77D97E267A3}"/>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OUTPUT!$C$143:$F$143</c:f>
              <c:strCache>
                <c:ptCount val="4"/>
                <c:pt idx="0">
                  <c:v>Mindre städer/tätorter och landsbygdskommuner (9)</c:v>
                </c:pt>
                <c:pt idx="1">
                  <c:v>Större städer och kommuner nära större stad (3)</c:v>
                </c:pt>
                <c:pt idx="2">
                  <c:v>Storstäder och storstadsnära kommuner (0)</c:v>
                </c:pt>
                <c:pt idx="3">
                  <c:v>Riket - genomsnitt alla kommuner (214)</c:v>
                </c:pt>
              </c:strCache>
            </c:strRef>
          </c:cat>
          <c:val>
            <c:numRef>
              <c:f>OUTPUT!$C$144:$F$144</c:f>
              <c:numCache>
                <c:formatCode>0%</c:formatCode>
                <c:ptCount val="4"/>
                <c:pt idx="0">
                  <c:v>0.71978021978021978</c:v>
                </c:pt>
                <c:pt idx="1">
                  <c:v>0.48749999999999999</c:v>
                </c:pt>
                <c:pt idx="2">
                  <c:v>0</c:v>
                </c:pt>
                <c:pt idx="3">
                  <c:v>0.66</c:v>
                </c:pt>
              </c:numCache>
            </c:numRef>
          </c:val>
          <c:extLst>
            <c:ext xmlns:c16="http://schemas.microsoft.com/office/drawing/2014/chart" uri="{C3380CC4-5D6E-409C-BE32-E72D297353CC}">
              <c16:uniqueId val="{00000004-A85C-4431-A62E-C77D97E267A3}"/>
            </c:ext>
          </c:extLst>
        </c:ser>
        <c:ser>
          <c:idx val="1"/>
          <c:order val="1"/>
          <c:tx>
            <c:strRef>
              <c:f>OUTPUT!$B$145</c:f>
              <c:strCache>
                <c:ptCount val="1"/>
                <c:pt idx="0">
                  <c:v>Enbart utan biståndsbeslut</c:v>
                </c:pt>
              </c:strCache>
            </c:strRef>
          </c:tx>
          <c:spPr>
            <a:solidFill>
              <a:srgbClr val="FFD86C"/>
            </a:solidFill>
            <a:ln>
              <a:noFill/>
            </a:ln>
            <a:effectLst/>
          </c:spPr>
          <c:invertIfNegative val="0"/>
          <c:dPt>
            <c:idx val="3"/>
            <c:invertIfNegative val="0"/>
            <c:bubble3D val="0"/>
            <c:spPr>
              <a:solidFill>
                <a:srgbClr val="FFBE0A"/>
              </a:solidFill>
              <a:ln>
                <a:noFill/>
              </a:ln>
              <a:effectLst/>
            </c:spPr>
            <c:extLst>
              <c:ext xmlns:c16="http://schemas.microsoft.com/office/drawing/2014/chart" uri="{C3380CC4-5D6E-409C-BE32-E72D297353CC}">
                <c16:uniqueId val="{00000006-A85C-4431-A62E-C77D97E267A3}"/>
              </c:ext>
            </c:extLst>
          </c:dPt>
          <c:dPt>
            <c:idx val="4"/>
            <c:invertIfNegative val="0"/>
            <c:bubble3D val="0"/>
            <c:spPr>
              <a:solidFill>
                <a:srgbClr val="FFBE0A"/>
              </a:solidFill>
              <a:ln>
                <a:noFill/>
              </a:ln>
              <a:effectLst/>
            </c:spPr>
            <c:extLst>
              <c:ext xmlns:c16="http://schemas.microsoft.com/office/drawing/2014/chart" uri="{C3380CC4-5D6E-409C-BE32-E72D297353CC}">
                <c16:uniqueId val="{00000008-A85C-4431-A62E-C77D97E267A3}"/>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OUTPUT!$C$143:$F$143</c:f>
              <c:strCache>
                <c:ptCount val="4"/>
                <c:pt idx="0">
                  <c:v>Mindre städer/tätorter och landsbygdskommuner (9)</c:v>
                </c:pt>
                <c:pt idx="1">
                  <c:v>Större städer och kommuner nära större stad (3)</c:v>
                </c:pt>
                <c:pt idx="2">
                  <c:v>Storstäder och storstadsnära kommuner (0)</c:v>
                </c:pt>
                <c:pt idx="3">
                  <c:v>Riket - genomsnitt alla kommuner (214)</c:v>
                </c:pt>
              </c:strCache>
            </c:strRef>
          </c:cat>
          <c:val>
            <c:numRef>
              <c:f>OUTPUT!$C$145:$F$145</c:f>
              <c:numCache>
                <c:formatCode>0%</c:formatCode>
                <c:ptCount val="4"/>
                <c:pt idx="0">
                  <c:v>0.19780219780219779</c:v>
                </c:pt>
                <c:pt idx="1">
                  <c:v>0.45</c:v>
                </c:pt>
                <c:pt idx="2">
                  <c:v>0</c:v>
                </c:pt>
                <c:pt idx="3">
                  <c:v>0.24</c:v>
                </c:pt>
              </c:numCache>
            </c:numRef>
          </c:val>
          <c:extLst>
            <c:ext xmlns:c16="http://schemas.microsoft.com/office/drawing/2014/chart" uri="{C3380CC4-5D6E-409C-BE32-E72D297353CC}">
              <c16:uniqueId val="{00000009-A85C-4431-A62E-C77D97E267A3}"/>
            </c:ext>
          </c:extLst>
        </c:ser>
        <c:ser>
          <c:idx val="2"/>
          <c:order val="2"/>
          <c:tx>
            <c:strRef>
              <c:f>OUTPUT!$B$146</c:f>
              <c:strCache>
                <c:ptCount val="1"/>
                <c:pt idx="0">
                  <c:v>Både med och utan biståndsbeslut</c:v>
                </c:pt>
              </c:strCache>
            </c:strRef>
          </c:tx>
          <c:spPr>
            <a:solidFill>
              <a:srgbClr val="F8BE7C"/>
            </a:solidFill>
            <a:ln>
              <a:noFill/>
            </a:ln>
            <a:effectLst/>
          </c:spPr>
          <c:invertIfNegative val="0"/>
          <c:dPt>
            <c:idx val="3"/>
            <c:invertIfNegative val="0"/>
            <c:bubble3D val="0"/>
            <c:spPr>
              <a:solidFill>
                <a:srgbClr val="F39325"/>
              </a:solidFill>
              <a:ln>
                <a:noFill/>
              </a:ln>
              <a:effectLst/>
            </c:spPr>
            <c:extLst>
              <c:ext xmlns:c16="http://schemas.microsoft.com/office/drawing/2014/chart" uri="{C3380CC4-5D6E-409C-BE32-E72D297353CC}">
                <c16:uniqueId val="{0000000B-A85C-4431-A62E-C77D97E267A3}"/>
              </c:ext>
            </c:extLst>
          </c:dPt>
          <c:dPt>
            <c:idx val="4"/>
            <c:invertIfNegative val="0"/>
            <c:bubble3D val="0"/>
            <c:spPr>
              <a:solidFill>
                <a:srgbClr val="F39325"/>
              </a:solidFill>
              <a:ln>
                <a:noFill/>
              </a:ln>
              <a:effectLst/>
            </c:spPr>
            <c:extLst>
              <c:ext xmlns:c16="http://schemas.microsoft.com/office/drawing/2014/chart" uri="{C3380CC4-5D6E-409C-BE32-E72D297353CC}">
                <c16:uniqueId val="{0000000D-A85C-4431-A62E-C77D97E267A3}"/>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OUTPUT!$C$143:$F$143</c:f>
              <c:strCache>
                <c:ptCount val="4"/>
                <c:pt idx="0">
                  <c:v>Mindre städer/tätorter och landsbygdskommuner (9)</c:v>
                </c:pt>
                <c:pt idx="1">
                  <c:v>Större städer och kommuner nära större stad (3)</c:v>
                </c:pt>
                <c:pt idx="2">
                  <c:v>Storstäder och storstadsnära kommuner (0)</c:v>
                </c:pt>
                <c:pt idx="3">
                  <c:v>Riket - genomsnitt alla kommuner (214)</c:v>
                </c:pt>
              </c:strCache>
            </c:strRef>
          </c:cat>
          <c:val>
            <c:numRef>
              <c:f>OUTPUT!$C$146:$F$146</c:f>
              <c:numCache>
                <c:formatCode>0%</c:formatCode>
                <c:ptCount val="4"/>
                <c:pt idx="0">
                  <c:v>2.197802197802198E-2</c:v>
                </c:pt>
                <c:pt idx="1">
                  <c:v>6.25E-2</c:v>
                </c:pt>
                <c:pt idx="2">
                  <c:v>0</c:v>
                </c:pt>
                <c:pt idx="3">
                  <c:v>0.05</c:v>
                </c:pt>
              </c:numCache>
            </c:numRef>
          </c:val>
          <c:extLst>
            <c:ext xmlns:c16="http://schemas.microsoft.com/office/drawing/2014/chart" uri="{C3380CC4-5D6E-409C-BE32-E72D297353CC}">
              <c16:uniqueId val="{0000000E-A85C-4431-A62E-C77D97E267A3}"/>
            </c:ext>
          </c:extLst>
        </c:ser>
        <c:ser>
          <c:idx val="3"/>
          <c:order val="3"/>
          <c:tx>
            <c:strRef>
              <c:f>OUTPUT!$B$147</c:f>
              <c:strCache>
                <c:ptCount val="1"/>
                <c:pt idx="0">
                  <c:v>Vet ej om insats ges med/utan biståndsbeslut</c:v>
                </c:pt>
              </c:strCache>
            </c:strRef>
          </c:tx>
          <c:spPr>
            <a:solidFill>
              <a:srgbClr val="D7D1CA"/>
            </a:solidFill>
            <a:ln>
              <a:noFill/>
            </a:ln>
            <a:effectLst/>
          </c:spPr>
          <c:invertIfNegative val="0"/>
          <c:dLbls>
            <c:dLbl>
              <c:idx val="4"/>
              <c:layout>
                <c:manualLayout>
                  <c:x val="-2.2117372717349992E-3"/>
                  <c:y val="3.628378564700520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85C-4431-A62E-C77D97E267A3}"/>
                </c:ext>
              </c:extLst>
            </c:dLbl>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OUTPUT!$C$143:$F$143</c:f>
              <c:strCache>
                <c:ptCount val="4"/>
                <c:pt idx="0">
                  <c:v>Mindre städer/tätorter och landsbygdskommuner (9)</c:v>
                </c:pt>
                <c:pt idx="1">
                  <c:v>Större städer och kommuner nära större stad (3)</c:v>
                </c:pt>
                <c:pt idx="2">
                  <c:v>Storstäder och storstadsnära kommuner (0)</c:v>
                </c:pt>
                <c:pt idx="3">
                  <c:v>Riket - genomsnitt alla kommuner (214)</c:v>
                </c:pt>
              </c:strCache>
            </c:strRef>
          </c:cat>
          <c:val>
            <c:numRef>
              <c:f>OUTPUT!$C$147:$F$147</c:f>
              <c:numCache>
                <c:formatCode>0%</c:formatCode>
                <c:ptCount val="4"/>
                <c:pt idx="0">
                  <c:v>6.043956043956044E-2</c:v>
                </c:pt>
                <c:pt idx="1">
                  <c:v>0</c:v>
                </c:pt>
                <c:pt idx="2">
                  <c:v>0</c:v>
                </c:pt>
                <c:pt idx="3">
                  <c:v>0.05</c:v>
                </c:pt>
              </c:numCache>
            </c:numRef>
          </c:val>
          <c:extLst>
            <c:ext xmlns:c16="http://schemas.microsoft.com/office/drawing/2014/chart" uri="{C3380CC4-5D6E-409C-BE32-E72D297353CC}">
              <c16:uniqueId val="{00000010-A85C-4431-A62E-C77D97E267A3}"/>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38641231"/>
        <c:crosses val="autoZero"/>
        <c:crossBetween val="between"/>
      </c:valAx>
      <c:spPr>
        <a:noFill/>
        <a:ln>
          <a:noFill/>
        </a:ln>
        <a:effectLst/>
      </c:spPr>
    </c:plotArea>
    <c:legend>
      <c:legendPos val="b"/>
      <c:layout>
        <c:manualLayout>
          <c:xMode val="edge"/>
          <c:yMode val="edge"/>
          <c:x val="1.6107611548556416E-2"/>
          <c:y val="0.91365894515672119"/>
          <c:w val="0.98001286647219954"/>
          <c:h val="8.2970516445666317E-2"/>
        </c:manualLayout>
      </c:layout>
      <c:overlay val="0"/>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33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933281412253375E-2"/>
          <c:y val="7.5297520661157011E-2"/>
          <c:w val="0.34028444098303906"/>
          <c:h val="0.90273806244260779"/>
        </c:manualLayout>
      </c:layout>
      <c:pieChart>
        <c:varyColors val="1"/>
        <c:ser>
          <c:idx val="0"/>
          <c:order val="0"/>
          <c:dPt>
            <c:idx val="0"/>
            <c:bubble3D val="0"/>
            <c:spPr>
              <a:solidFill>
                <a:srgbClr val="F88C64"/>
              </a:solidFill>
              <a:ln w="19050">
                <a:solidFill>
                  <a:schemeClr val="lt1"/>
                </a:solidFill>
              </a:ln>
              <a:effectLst/>
            </c:spPr>
            <c:extLst>
              <c:ext xmlns:c16="http://schemas.microsoft.com/office/drawing/2014/chart" uri="{C3380CC4-5D6E-409C-BE32-E72D297353CC}">
                <c16:uniqueId val="{00000001-8A15-4054-8B47-4127A4CD38FE}"/>
              </c:ext>
            </c:extLst>
          </c:dPt>
          <c:dPt>
            <c:idx val="1"/>
            <c:bubble3D val="0"/>
            <c:spPr>
              <a:solidFill>
                <a:srgbClr val="FFD86C"/>
              </a:solidFill>
              <a:ln w="19050">
                <a:solidFill>
                  <a:schemeClr val="lt1"/>
                </a:solidFill>
              </a:ln>
              <a:effectLst/>
            </c:spPr>
            <c:extLst>
              <c:ext xmlns:c16="http://schemas.microsoft.com/office/drawing/2014/chart" uri="{C3380CC4-5D6E-409C-BE32-E72D297353CC}">
                <c16:uniqueId val="{00000003-8A15-4054-8B47-4127A4CD38FE}"/>
              </c:ext>
            </c:extLst>
          </c:dPt>
          <c:dPt>
            <c:idx val="2"/>
            <c:bubble3D val="0"/>
            <c:spPr>
              <a:solidFill>
                <a:srgbClr val="BFBFBF"/>
              </a:solidFill>
              <a:ln w="19050">
                <a:solidFill>
                  <a:schemeClr val="lt1"/>
                </a:solidFill>
              </a:ln>
              <a:effectLst/>
            </c:spPr>
            <c:extLst>
              <c:ext xmlns:c16="http://schemas.microsoft.com/office/drawing/2014/chart" uri="{C3380CC4-5D6E-409C-BE32-E72D297353CC}">
                <c16:uniqueId val="{00000005-8A15-4054-8B47-4127A4CD38FE}"/>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OUTPUT!$B$150:$B$152</c:f>
              <c:strCache>
                <c:ptCount val="3"/>
                <c:pt idx="0">
                  <c:v>Ja</c:v>
                </c:pt>
                <c:pt idx="1">
                  <c:v>Nej</c:v>
                </c:pt>
                <c:pt idx="2">
                  <c:v>Vet ej</c:v>
                </c:pt>
              </c:strCache>
            </c:strRef>
          </c:cat>
          <c:val>
            <c:numRef>
              <c:f>OUTPUT!$C$150:$C$152</c:f>
              <c:numCache>
                <c:formatCode>0%</c:formatCode>
                <c:ptCount val="3"/>
                <c:pt idx="0">
                  <c:v>0.33333333333333331</c:v>
                </c:pt>
                <c:pt idx="1">
                  <c:v>0.25</c:v>
                </c:pt>
                <c:pt idx="2">
                  <c:v>0.41666666666666669</c:v>
                </c:pt>
              </c:numCache>
            </c:numRef>
          </c:val>
          <c:extLst>
            <c:ext xmlns:c16="http://schemas.microsoft.com/office/drawing/2014/chart" uri="{C3380CC4-5D6E-409C-BE32-E72D297353CC}">
              <c16:uniqueId val="{00000006-8A15-4054-8B47-4127A4CD38FE}"/>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37811137071651091"/>
          <c:y val="0.30456404958677685"/>
          <c:w val="0.28252153695545767"/>
          <c:h val="0.38730803373280065"/>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97820973716408"/>
          <c:y val="7.6342602158370076E-2"/>
          <c:w val="0.59641866441143021"/>
          <c:h val="0.88957838380580867"/>
        </c:manualLayout>
      </c:layout>
      <c:barChart>
        <c:barDir val="bar"/>
        <c:grouping val="clustered"/>
        <c:varyColors val="0"/>
        <c:ser>
          <c:idx val="0"/>
          <c:order val="0"/>
          <c:spPr>
            <a:solidFill>
              <a:srgbClr val="FFD86C"/>
            </a:solidFill>
            <a:ln>
              <a:noFill/>
            </a:ln>
            <a:effectLst/>
          </c:spPr>
          <c:invertIfNegative val="0"/>
          <c:dPt>
            <c:idx val="3"/>
            <c:invertIfNegative val="0"/>
            <c:bubble3D val="0"/>
            <c:spPr>
              <a:solidFill>
                <a:srgbClr val="F8BE7C"/>
              </a:solidFill>
              <a:ln>
                <a:noFill/>
              </a:ln>
              <a:effectLst/>
            </c:spPr>
            <c:extLst>
              <c:ext xmlns:c16="http://schemas.microsoft.com/office/drawing/2014/chart" uri="{C3380CC4-5D6E-409C-BE32-E72D297353CC}">
                <c16:uniqueId val="{00000001-1B05-4BE7-BFBD-5188439A273D}"/>
              </c:ext>
            </c:extLst>
          </c:dPt>
          <c:dPt>
            <c:idx val="4"/>
            <c:invertIfNegative val="0"/>
            <c:bubble3D val="0"/>
            <c:spPr>
              <a:solidFill>
                <a:srgbClr val="F8BE7C"/>
              </a:solidFill>
              <a:ln>
                <a:noFill/>
              </a:ln>
              <a:effectLst/>
            </c:spPr>
            <c:extLst>
              <c:ext xmlns:c16="http://schemas.microsoft.com/office/drawing/2014/chart" uri="{C3380CC4-5D6E-409C-BE32-E72D297353CC}">
                <c16:uniqueId val="{00000003-1B05-4BE7-BFBD-5188439A273D}"/>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OUTPUT!$B$18:$B$21</c:f>
              <c:strCache>
                <c:ptCount val="4"/>
                <c:pt idx="0">
                  <c:v>Mindre städer/tätorter och landsbygdskommuner (8)</c:v>
                </c:pt>
                <c:pt idx="1">
                  <c:v>Större städer och kommuner nära större stad (3)</c:v>
                </c:pt>
                <c:pt idx="2">
                  <c:v>Storstäder och storstadsnära kommuner (0)</c:v>
                </c:pt>
                <c:pt idx="3">
                  <c:v>Riket - genomsnitt alla kommuner (245)</c:v>
                </c:pt>
              </c:strCache>
            </c:strRef>
          </c:cat>
          <c:val>
            <c:numRef>
              <c:f>OUTPUT!$C$18:$C$21</c:f>
              <c:numCache>
                <c:formatCode>0</c:formatCode>
                <c:ptCount val="4"/>
                <c:pt idx="0">
                  <c:v>43</c:v>
                </c:pt>
                <c:pt idx="1">
                  <c:v>41.333333333333336</c:v>
                </c:pt>
                <c:pt idx="2">
                  <c:v>0</c:v>
                </c:pt>
                <c:pt idx="3">
                  <c:v>44</c:v>
                </c:pt>
              </c:numCache>
            </c:numRef>
          </c:val>
          <c:extLst>
            <c:ext xmlns:c16="http://schemas.microsoft.com/office/drawing/2014/chart" uri="{C3380CC4-5D6E-409C-BE32-E72D297353CC}">
              <c16:uniqueId val="{00000004-1B05-4BE7-BFBD-5188439A273D}"/>
            </c:ext>
          </c:extLst>
        </c:ser>
        <c:dLbls>
          <c:showLegendKey val="0"/>
          <c:showVal val="0"/>
          <c:showCatName val="0"/>
          <c:showSerName val="0"/>
          <c:showPercent val="0"/>
          <c:showBubbleSize val="0"/>
        </c:dLbls>
        <c:gapWidth val="182"/>
        <c:axId val="2085363648"/>
        <c:axId val="2085355328"/>
      </c:barChart>
      <c:catAx>
        <c:axId val="2085363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2085355328"/>
        <c:crossesAt val="0"/>
        <c:auto val="1"/>
        <c:lblAlgn val="ctr"/>
        <c:lblOffset val="100"/>
        <c:noMultiLvlLbl val="0"/>
      </c:catAx>
      <c:valAx>
        <c:axId val="2085355328"/>
        <c:scaling>
          <c:orientation val="minMax"/>
          <c:min val="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sv-SE" dirty="0"/>
                  <a:t>Genomsnittligt</a:t>
                </a:r>
                <a:r>
                  <a:rPr lang="sv-SE" baseline="0" dirty="0"/>
                  <a:t> antal </a:t>
                </a:r>
                <a:br>
                  <a:rPr lang="sv-SE" baseline="0" dirty="0"/>
                </a:br>
                <a:r>
                  <a:rPr lang="sv-SE" baseline="0" dirty="0"/>
                  <a:t>insatser per kommun</a:t>
                </a:r>
                <a:endParaRPr lang="sv-SE" dirty="0"/>
              </a:p>
            </c:rich>
          </c:tx>
          <c:layout>
            <c:manualLayout>
              <c:xMode val="edge"/>
              <c:yMode val="edge"/>
              <c:x val="0.88655783424849077"/>
              <c:y val="1.8588553110447961E-2"/>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low"/>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208536364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36536580892518"/>
          <c:y val="7.9892503011769062E-2"/>
          <c:w val="0.72722781426078331"/>
          <c:h val="0.8877425632471504"/>
        </c:manualLayout>
      </c:layout>
      <c:barChart>
        <c:barDir val="bar"/>
        <c:grouping val="clustered"/>
        <c:varyColors val="0"/>
        <c:ser>
          <c:idx val="0"/>
          <c:order val="0"/>
          <c:spPr>
            <a:solidFill>
              <a:srgbClr val="FFD86C"/>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OUTPUT!$B$155:$B$161</c:f>
              <c:strCache>
                <c:ptCount val="7"/>
                <c:pt idx="0">
                  <c:v>Boendeform</c:v>
                </c:pt>
                <c:pt idx="1">
                  <c:v>Boendeinsats</c:v>
                </c:pt>
                <c:pt idx="2">
                  <c:v>Individ- och/eller gruppinsatser: 
riktade till personer med funktionsnedsättning</c:v>
                </c:pt>
                <c:pt idx="3">
                  <c:v>Individ- och/eller gruppinsatser: 
riktade till anhöriga</c:v>
                </c:pt>
                <c:pt idx="4">
                  <c:v>Övriga insatser: sysselsättningsinsatser 
till personer med funktionsnedsättning</c:v>
                </c:pt>
                <c:pt idx="5">
                  <c:v>Övriga insatser: riktade till 
personer med funktionsnedsättning</c:v>
                </c:pt>
                <c:pt idx="6">
                  <c:v>Övriga insatser: 
riktade till anhöriga</c:v>
                </c:pt>
              </c:strCache>
            </c:strRef>
          </c:cat>
          <c:val>
            <c:numRef>
              <c:f>OUTPUT!$C$155:$C$161</c:f>
              <c:numCache>
                <c:formatCode>General</c:formatCode>
                <c:ptCount val="7"/>
                <c:pt idx="0">
                  <c:v>1</c:v>
                </c:pt>
                <c:pt idx="1">
                  <c:v>1</c:v>
                </c:pt>
                <c:pt idx="2">
                  <c:v>4</c:v>
                </c:pt>
                <c:pt idx="3">
                  <c:v>3</c:v>
                </c:pt>
                <c:pt idx="4">
                  <c:v>1</c:v>
                </c:pt>
                <c:pt idx="5">
                  <c:v>3</c:v>
                </c:pt>
                <c:pt idx="6">
                  <c:v>2</c:v>
                </c:pt>
              </c:numCache>
            </c:numRef>
          </c:val>
          <c:extLst>
            <c:ext xmlns:c16="http://schemas.microsoft.com/office/drawing/2014/chart" uri="{C3380CC4-5D6E-409C-BE32-E72D297353CC}">
              <c16:uniqueId val="{00000000-2837-4CD3-B4A8-D4AC02BF6152}"/>
            </c:ext>
          </c:extLst>
        </c:ser>
        <c:dLbls>
          <c:showLegendKey val="0"/>
          <c:showVal val="0"/>
          <c:showCatName val="0"/>
          <c:showSerName val="0"/>
          <c:showPercent val="0"/>
          <c:showBubbleSize val="0"/>
        </c:dLbls>
        <c:gapWidth val="182"/>
        <c:axId val="1853916687"/>
        <c:axId val="1853918767"/>
      </c:barChart>
      <c:catAx>
        <c:axId val="18539166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853918767"/>
        <c:crosses val="autoZero"/>
        <c:auto val="1"/>
        <c:lblAlgn val="ctr"/>
        <c:lblOffset val="100"/>
        <c:noMultiLvlLbl val="0"/>
      </c:catAx>
      <c:valAx>
        <c:axId val="1853918767"/>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853916687"/>
        <c:crosses val="autoZero"/>
        <c:crossBetween val="between"/>
        <c:majorUnit val="1"/>
      </c:valAx>
      <c:spPr>
        <a:noFill/>
        <a:ln>
          <a:noFill/>
        </a:ln>
        <a:effectLst/>
      </c:spPr>
    </c:plotArea>
    <c:plotVisOnly val="1"/>
    <c:dispBlanksAs val="gap"/>
    <c:showDLblsOverMax val="0"/>
  </c:chart>
  <c:spPr>
    <a:no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sv" sz="1600" b="0" i="0" u="none" strike="noStrike" baseline="0">
                <a:effectLst/>
              </a:rPr>
              <a:t>Fördelning av inkomna svar inom verksamhetsområde </a:t>
            </a:r>
            <a:r>
              <a:rPr lang="sv-SE" sz="1600"/>
              <a:t>missbruk och beroende</a:t>
            </a:r>
          </a:p>
        </c:rich>
      </c:tx>
      <c:overlay val="0"/>
      <c:spPr>
        <a:noFill/>
        <a:ln>
          <a:noFill/>
        </a:ln>
        <a:effectLst/>
      </c:spPr>
      <c:txPr>
        <a:bodyPr rot="0" spcFirstLastPara="1" vertOverflow="ellipsis" vert="horz" wrap="square" anchor="ctr" anchorCtr="1"/>
        <a:lstStyle/>
        <a:p>
          <a:pPr>
            <a:defRPr sz="192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sv-SE"/>
        </a:p>
      </c:txPr>
    </c:title>
    <c:autoTitleDeleted val="0"/>
    <c:plotArea>
      <c:layout/>
      <c:pieChart>
        <c:varyColors val="1"/>
        <c:ser>
          <c:idx val="0"/>
          <c:order val="0"/>
          <c:dPt>
            <c:idx val="0"/>
            <c:bubble3D val="0"/>
            <c:spPr>
              <a:solidFill>
                <a:srgbClr val="E6460A"/>
              </a:solidFill>
              <a:ln w="19050">
                <a:solidFill>
                  <a:schemeClr val="lt1"/>
                </a:solidFill>
              </a:ln>
              <a:effectLst/>
            </c:spPr>
            <c:extLst>
              <c:ext xmlns:c16="http://schemas.microsoft.com/office/drawing/2014/chart" uri="{C3380CC4-5D6E-409C-BE32-E72D297353CC}">
                <c16:uniqueId val="{00000001-DE88-4D36-93AC-2E4600941B52}"/>
              </c:ext>
            </c:extLst>
          </c:dPt>
          <c:dPt>
            <c:idx val="1"/>
            <c:bubble3D val="0"/>
            <c:spPr>
              <a:solidFill>
                <a:srgbClr val="FFBE0A"/>
              </a:solidFill>
              <a:ln w="19050">
                <a:solidFill>
                  <a:schemeClr val="lt1"/>
                </a:solidFill>
              </a:ln>
              <a:effectLst/>
            </c:spPr>
            <c:extLst>
              <c:ext xmlns:c16="http://schemas.microsoft.com/office/drawing/2014/chart" uri="{C3380CC4-5D6E-409C-BE32-E72D297353CC}">
                <c16:uniqueId val="{00000003-DE88-4D36-93AC-2E4600941B52}"/>
              </c:ext>
            </c:extLst>
          </c:dPt>
          <c:dPt>
            <c:idx val="2"/>
            <c:bubble3D val="0"/>
            <c:spPr>
              <a:solidFill>
                <a:srgbClr val="F39325"/>
              </a:solidFill>
              <a:ln w="19050">
                <a:solidFill>
                  <a:schemeClr val="lt1"/>
                </a:solidFill>
              </a:ln>
              <a:effectLst/>
            </c:spPr>
            <c:extLst>
              <c:ext xmlns:c16="http://schemas.microsoft.com/office/drawing/2014/chart" uri="{C3380CC4-5D6E-409C-BE32-E72D297353CC}">
                <c16:uniqueId val="{00000005-DE88-4D36-93AC-2E4600941B52}"/>
              </c:ext>
            </c:extLst>
          </c:dPt>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OUTPUT!$B$4:$B$6</c:f>
              <c:strCache>
                <c:ptCount val="3"/>
                <c:pt idx="0">
                  <c:v>Slutförd</c:v>
                </c:pt>
                <c:pt idx="1">
                  <c:v>Påbörjad</c:v>
                </c:pt>
                <c:pt idx="2">
                  <c:v>Ej påbörjad</c:v>
                </c:pt>
              </c:strCache>
            </c:strRef>
          </c:cat>
          <c:val>
            <c:numRef>
              <c:f>OUTPUT!$C$4:$C$6</c:f>
              <c:numCache>
                <c:formatCode>0%</c:formatCode>
                <c:ptCount val="3"/>
                <c:pt idx="0">
                  <c:v>0.73333333333333328</c:v>
                </c:pt>
                <c:pt idx="1">
                  <c:v>0.13333333333333333</c:v>
                </c:pt>
                <c:pt idx="2">
                  <c:v>0.13333333333333333</c:v>
                </c:pt>
              </c:numCache>
            </c:numRef>
          </c:val>
          <c:extLst>
            <c:ext xmlns:c16="http://schemas.microsoft.com/office/drawing/2014/chart" uri="{C3380CC4-5D6E-409C-BE32-E72D297353CC}">
              <c16:uniqueId val="{00000006-DE88-4D36-93AC-2E4600941B52}"/>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9572124326970142"/>
          <c:y val="0.3016485426838289"/>
          <c:w val="0.28252153695545767"/>
          <c:h val="0.38730803373280065"/>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6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[Analys_missbruk_och_beroende_FB.xlsx]Pivot - intro!PivotTable23</c:name>
    <c:fmtId val="17"/>
  </c:pivotSource>
  <c:chart>
    <c:autoTitleDeleted val="1"/>
    <c:pivotFmts>
      <c:pivotFmt>
        <c:idx val="0"/>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pivotFmt>
      <c:pivotFmt>
        <c:idx val="2"/>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2"/>
          </a:solidFill>
          <a:ln>
            <a:noFill/>
          </a:ln>
          <a:effectLst/>
        </c:spPr>
      </c:pivotFmt>
      <c:pivotFmt>
        <c:idx val="4"/>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pivotFmt>
      <c:pivotFmt>
        <c:idx val="6"/>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2"/>
          </a:solidFill>
          <a:ln>
            <a:noFill/>
          </a:ln>
          <a:effectLst/>
        </c:spPr>
      </c:pivotFmt>
      <c:pivotFmt>
        <c:idx val="8"/>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2"/>
          </a:solidFill>
          <a:ln>
            <a:noFill/>
          </a:ln>
          <a:effectLst/>
        </c:spPr>
      </c:pivotFmt>
    </c:pivotFmts>
    <c:plotArea>
      <c:layout/>
      <c:barChart>
        <c:barDir val="bar"/>
        <c:grouping val="clustered"/>
        <c:varyColors val="0"/>
        <c:ser>
          <c:idx val="0"/>
          <c:order val="0"/>
          <c:tx>
            <c:strRef>
              <c:f>'Pivot - intro'!$N$3</c:f>
              <c:strCache>
                <c:ptCount val="1"/>
                <c:pt idx="0">
                  <c:v>Total</c:v>
                </c:pt>
              </c:strCache>
            </c:strRef>
          </c:tx>
          <c:spPr>
            <a:solidFill>
              <a:schemeClr val="accent2">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1-65AD-4B02-85DF-29BA03B907B7}"/>
              </c:ext>
            </c:extLst>
          </c:dPt>
          <c:dPt>
            <c:idx val="4"/>
            <c:invertIfNegative val="0"/>
            <c:bubble3D val="0"/>
            <c:extLst>
              <c:ext xmlns:c16="http://schemas.microsoft.com/office/drawing/2014/chart" uri="{C3380CC4-5D6E-409C-BE32-E72D297353CC}">
                <c16:uniqueId val="{00000003-9429-4064-A771-54CDE2D0C4D3}"/>
              </c:ext>
            </c:extLst>
          </c:dPt>
          <c:dPt>
            <c:idx val="5"/>
            <c:invertIfNegative val="0"/>
            <c:bubble3D val="0"/>
            <c:extLst>
              <c:ext xmlns:c16="http://schemas.microsoft.com/office/drawing/2014/chart" uri="{C3380CC4-5D6E-409C-BE32-E72D297353CC}">
                <c16:uniqueId val="{00000005-3952-4858-B629-13A1342D38E1}"/>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07-B3EC-4962-B98F-ADB205E56866}"/>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intro'!$M$4:$M$16</c:f>
              <c:strCache>
                <c:ptCount val="12"/>
                <c:pt idx="0">
                  <c:v>Smedjebackens kommun</c:v>
                </c:pt>
                <c:pt idx="1">
                  <c:v>Säters kommun</c:v>
                </c:pt>
                <c:pt idx="2">
                  <c:v>Orsa kommun</c:v>
                </c:pt>
                <c:pt idx="3">
                  <c:v>Mora kommun</c:v>
                </c:pt>
                <c:pt idx="4">
                  <c:v>Malung-Sälens kommun</c:v>
                </c:pt>
                <c:pt idx="5">
                  <c:v>Hedemora kommun</c:v>
                </c:pt>
                <c:pt idx="6">
                  <c:v>Gagnefs kommun</c:v>
                </c:pt>
                <c:pt idx="7">
                  <c:v>Falu kommun</c:v>
                </c:pt>
                <c:pt idx="8">
                  <c:v>Borlänge kommun</c:v>
                </c:pt>
                <c:pt idx="9">
                  <c:v>Avesta kommun</c:v>
                </c:pt>
                <c:pt idx="10">
                  <c:v>Älvdalens kommun</c:v>
                </c:pt>
                <c:pt idx="11">
                  <c:v> Riket - genomsnitt alla kommuner</c:v>
                </c:pt>
              </c:strCache>
            </c:strRef>
          </c:cat>
          <c:val>
            <c:numRef>
              <c:f>'Pivot - intro'!$N$4:$N$16</c:f>
              <c:numCache>
                <c:formatCode>General</c:formatCode>
                <c:ptCount val="12"/>
                <c:pt idx="0">
                  <c:v>24</c:v>
                </c:pt>
                <c:pt idx="1">
                  <c:v>24</c:v>
                </c:pt>
                <c:pt idx="2">
                  <c:v>17</c:v>
                </c:pt>
                <c:pt idx="3">
                  <c:v>25</c:v>
                </c:pt>
                <c:pt idx="4">
                  <c:v>18</c:v>
                </c:pt>
                <c:pt idx="5">
                  <c:v>16</c:v>
                </c:pt>
                <c:pt idx="6">
                  <c:v>24</c:v>
                </c:pt>
                <c:pt idx="7">
                  <c:v>19</c:v>
                </c:pt>
                <c:pt idx="8">
                  <c:v>22</c:v>
                </c:pt>
                <c:pt idx="9">
                  <c:v>31</c:v>
                </c:pt>
                <c:pt idx="10">
                  <c:v>14</c:v>
                </c:pt>
                <c:pt idx="11">
                  <c:v>22</c:v>
                </c:pt>
              </c:numCache>
            </c:numRef>
          </c:val>
          <c:extLst>
            <c:ext xmlns:c16="http://schemas.microsoft.com/office/drawing/2014/chart" uri="{C3380CC4-5D6E-409C-BE32-E72D297353CC}">
              <c16:uniqueId val="{00000002-65AD-4B02-85DF-29BA03B907B7}"/>
            </c:ext>
          </c:extLst>
        </c:ser>
        <c:dLbls>
          <c:showLegendKey val="0"/>
          <c:showVal val="0"/>
          <c:showCatName val="0"/>
          <c:showSerName val="0"/>
          <c:showPercent val="0"/>
          <c:showBubbleSize val="0"/>
        </c:dLbls>
        <c:gapWidth val="182"/>
        <c:axId val="570399439"/>
        <c:axId val="570393615"/>
      </c:barChart>
      <c:catAx>
        <c:axId val="57039943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570393615"/>
        <c:crosses val="autoZero"/>
        <c:auto val="1"/>
        <c:lblAlgn val="ctr"/>
        <c:lblOffset val="100"/>
        <c:noMultiLvlLbl val="0"/>
      </c:catAx>
      <c:valAx>
        <c:axId val="570393615"/>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sv" sz="900" b="0" i="0" baseline="0" dirty="0">
                    <a:effectLst/>
                  </a:rPr>
                  <a:t>Antal insatser per kommun</a:t>
                </a:r>
                <a:endParaRPr lang="en-SE" sz="900" dirty="0">
                  <a:effectLst/>
                </a:endParaRPr>
              </a:p>
            </c:rich>
          </c:tx>
          <c:layout>
            <c:manualLayout>
              <c:xMode val="edge"/>
              <c:yMode val="edge"/>
              <c:x val="0.87464307647985351"/>
              <c:y val="8.5389632219458073E-3"/>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title>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5703994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a:solidFill>
            <a:sysClr val="windowText" lastClr="000000"/>
          </a:solidFill>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97820973716408"/>
          <c:y val="7.6342602158370076E-2"/>
          <c:w val="0.59641866441143021"/>
          <c:h val="0.88957838380580867"/>
        </c:manualLayout>
      </c:layout>
      <c:barChart>
        <c:barDir val="bar"/>
        <c:grouping val="clustered"/>
        <c:varyColors val="0"/>
        <c:ser>
          <c:idx val="0"/>
          <c:order val="0"/>
          <c:spPr>
            <a:solidFill>
              <a:srgbClr val="FFD86C"/>
            </a:solidFill>
            <a:ln>
              <a:noFill/>
            </a:ln>
            <a:effectLst/>
          </c:spPr>
          <c:invertIfNegative val="0"/>
          <c:dPt>
            <c:idx val="3"/>
            <c:invertIfNegative val="0"/>
            <c:bubble3D val="0"/>
            <c:spPr>
              <a:solidFill>
                <a:srgbClr val="F8BE7C"/>
              </a:solidFill>
              <a:ln>
                <a:noFill/>
              </a:ln>
              <a:effectLst/>
            </c:spPr>
            <c:extLst>
              <c:ext xmlns:c16="http://schemas.microsoft.com/office/drawing/2014/chart" uri="{C3380CC4-5D6E-409C-BE32-E72D297353CC}">
                <c16:uniqueId val="{00000001-C6F7-443C-883D-C7987AA7420A}"/>
              </c:ext>
            </c:extLst>
          </c:dPt>
          <c:dPt>
            <c:idx val="4"/>
            <c:invertIfNegative val="0"/>
            <c:bubble3D val="0"/>
            <c:spPr>
              <a:solidFill>
                <a:srgbClr val="F8BE7C"/>
              </a:solidFill>
              <a:ln>
                <a:noFill/>
              </a:ln>
              <a:effectLst/>
            </c:spPr>
            <c:extLst>
              <c:ext xmlns:c16="http://schemas.microsoft.com/office/drawing/2014/chart" uri="{C3380CC4-5D6E-409C-BE32-E72D297353CC}">
                <c16:uniqueId val="{00000003-C6F7-443C-883D-C7987AA7420A}"/>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OUTPUT!$B$18:$B$21</c:f>
              <c:strCache>
                <c:ptCount val="4"/>
                <c:pt idx="0">
                  <c:v>Mindre städer/tätorter och landsbygdskommuner (8)</c:v>
                </c:pt>
                <c:pt idx="1">
                  <c:v>Större städer och kommuner nära större stad (3)</c:v>
                </c:pt>
                <c:pt idx="2">
                  <c:v>Storstäder och storstadsnära kommuner (0)</c:v>
                </c:pt>
                <c:pt idx="3">
                  <c:v>Riket - genomsnitt alla kommuner (236)</c:v>
                </c:pt>
              </c:strCache>
            </c:strRef>
          </c:cat>
          <c:val>
            <c:numRef>
              <c:f>OUTPUT!$C$18:$C$21</c:f>
              <c:numCache>
                <c:formatCode>0</c:formatCode>
                <c:ptCount val="4"/>
                <c:pt idx="0">
                  <c:v>20.5</c:v>
                </c:pt>
                <c:pt idx="1">
                  <c:v>23.333333333333332</c:v>
                </c:pt>
                <c:pt idx="2">
                  <c:v>0</c:v>
                </c:pt>
                <c:pt idx="3">
                  <c:v>22</c:v>
                </c:pt>
              </c:numCache>
            </c:numRef>
          </c:val>
          <c:extLst>
            <c:ext xmlns:c16="http://schemas.microsoft.com/office/drawing/2014/chart" uri="{C3380CC4-5D6E-409C-BE32-E72D297353CC}">
              <c16:uniqueId val="{00000004-C6F7-443C-883D-C7987AA7420A}"/>
            </c:ext>
          </c:extLst>
        </c:ser>
        <c:dLbls>
          <c:showLegendKey val="0"/>
          <c:showVal val="0"/>
          <c:showCatName val="0"/>
          <c:showSerName val="0"/>
          <c:showPercent val="0"/>
          <c:showBubbleSize val="0"/>
        </c:dLbls>
        <c:gapWidth val="182"/>
        <c:axId val="2085363648"/>
        <c:axId val="2085355328"/>
      </c:barChart>
      <c:catAx>
        <c:axId val="2085363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2085355328"/>
        <c:crossesAt val="0"/>
        <c:auto val="1"/>
        <c:lblAlgn val="ctr"/>
        <c:lblOffset val="100"/>
        <c:noMultiLvlLbl val="0"/>
      </c:catAx>
      <c:valAx>
        <c:axId val="2085355328"/>
        <c:scaling>
          <c:orientation val="minMax"/>
          <c:min val="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sv-SE"/>
                  <a:t>Genomsnittligt</a:t>
                </a:r>
                <a:r>
                  <a:rPr lang="sv-SE" baseline="0"/>
                  <a:t> antal </a:t>
                </a:r>
                <a:br>
                  <a:rPr lang="sv-SE" baseline="0"/>
                </a:br>
                <a:r>
                  <a:rPr lang="sv-SE" baseline="0"/>
                  <a:t>insatser per kommun</a:t>
                </a:r>
                <a:endParaRPr lang="sv-SE"/>
              </a:p>
            </c:rich>
          </c:tx>
          <c:layout>
            <c:manualLayout>
              <c:xMode val="edge"/>
              <c:yMode val="edge"/>
              <c:x val="0.88655783424849077"/>
              <c:y val="1.8588553110447961E-2"/>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low"/>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208536364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82467001102928E-2"/>
          <c:y val="0.11079704075935232"/>
          <c:w val="0.93969180275376241"/>
          <c:h val="0.7828378001116694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AB398"/>
              </a:solidFill>
              <a:ln>
                <a:noFill/>
              </a:ln>
              <a:effectLst/>
            </c:spPr>
            <c:extLst>
              <c:ext xmlns:c16="http://schemas.microsoft.com/office/drawing/2014/chart" uri="{C3380CC4-5D6E-409C-BE32-E72D297353CC}">
                <c16:uniqueId val="{00000001-9BAE-4408-B982-B38BFF9EC2DA}"/>
              </c:ext>
            </c:extLst>
          </c:dPt>
          <c:dPt>
            <c:idx val="1"/>
            <c:invertIfNegative val="0"/>
            <c:bubble3D val="0"/>
            <c:spPr>
              <a:solidFill>
                <a:srgbClr val="FAD4A8"/>
              </a:solidFill>
              <a:ln>
                <a:noFill/>
              </a:ln>
              <a:effectLst/>
            </c:spPr>
            <c:extLst>
              <c:ext xmlns:c16="http://schemas.microsoft.com/office/drawing/2014/chart" uri="{C3380CC4-5D6E-409C-BE32-E72D297353CC}">
                <c16:uniqueId val="{00000003-9BAE-4408-B982-B38BFF9EC2DA}"/>
              </c:ext>
            </c:extLst>
          </c:dPt>
          <c:dPt>
            <c:idx val="2"/>
            <c:invertIfNegative val="0"/>
            <c:bubble3D val="0"/>
            <c:spPr>
              <a:solidFill>
                <a:srgbClr val="FFE59D"/>
              </a:solidFill>
              <a:ln>
                <a:noFill/>
              </a:ln>
              <a:effectLst/>
            </c:spPr>
            <c:extLst>
              <c:ext xmlns:c16="http://schemas.microsoft.com/office/drawing/2014/chart" uri="{C3380CC4-5D6E-409C-BE32-E72D297353CC}">
                <c16:uniqueId val="{00000005-9BAE-4408-B982-B38BFF9EC2DA}"/>
              </c:ext>
            </c:extLst>
          </c:dPt>
          <c:dPt>
            <c:idx val="3"/>
            <c:invertIfNegative val="0"/>
            <c:bubble3D val="0"/>
            <c:spPr>
              <a:solidFill>
                <a:srgbClr val="D7D1CA"/>
              </a:solidFill>
              <a:ln>
                <a:noFill/>
              </a:ln>
              <a:effectLst/>
            </c:spPr>
            <c:extLst>
              <c:ext xmlns:c16="http://schemas.microsoft.com/office/drawing/2014/chart" uri="{C3380CC4-5D6E-409C-BE32-E72D297353CC}">
                <c16:uniqueId val="{00000007-9BAE-4408-B982-B38BFF9EC2DA}"/>
              </c:ext>
            </c:extLst>
          </c:dPt>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OUTPUT!$B$49:$E$49</c:f>
              <c:strCache>
                <c:ptCount val="4"/>
                <c:pt idx="0">
                  <c:v>Enbart fysiskt</c:v>
                </c:pt>
                <c:pt idx="1">
                  <c:v>Fysiskt och digitalt</c:v>
                </c:pt>
                <c:pt idx="2">
                  <c:v>Enbart digitalt</c:v>
                </c:pt>
                <c:pt idx="3">
                  <c:v>Vet ej</c:v>
                </c:pt>
              </c:strCache>
            </c:strRef>
          </c:cat>
          <c:val>
            <c:numRef>
              <c:f>OUTPUT!$B$50:$E$50</c:f>
              <c:numCache>
                <c:formatCode>0%</c:formatCode>
                <c:ptCount val="4"/>
                <c:pt idx="0">
                  <c:v>0.68831168831168832</c:v>
                </c:pt>
                <c:pt idx="1">
                  <c:v>0.2857142857142857</c:v>
                </c:pt>
                <c:pt idx="2">
                  <c:v>0</c:v>
                </c:pt>
                <c:pt idx="3">
                  <c:v>2.5974025974025976E-2</c:v>
                </c:pt>
              </c:numCache>
            </c:numRef>
          </c:val>
          <c:extLst>
            <c:ext xmlns:c16="http://schemas.microsoft.com/office/drawing/2014/chart" uri="{C3380CC4-5D6E-409C-BE32-E72D297353CC}">
              <c16:uniqueId val="{00000008-9BAE-4408-B982-B38BFF9EC2DA}"/>
            </c:ext>
          </c:extLst>
        </c:ser>
        <c:dLbls>
          <c:showLegendKey val="0"/>
          <c:showVal val="0"/>
          <c:showCatName val="0"/>
          <c:showSerName val="0"/>
          <c:showPercent val="0"/>
          <c:showBubbleSize val="0"/>
        </c:dLbls>
        <c:gapWidth val="31"/>
        <c:overlap val="-27"/>
        <c:axId val="73894895"/>
        <c:axId val="73896559"/>
      </c:barChart>
      <c:catAx>
        <c:axId val="73894895"/>
        <c:scaling>
          <c:orientation val="minMax"/>
        </c:scaling>
        <c:delete val="1"/>
        <c:axPos val="b"/>
        <c:numFmt formatCode="General" sourceLinked="1"/>
        <c:majorTickMark val="none"/>
        <c:minorTickMark val="none"/>
        <c:tickLblPos val="nextTo"/>
        <c:crossAx val="73896559"/>
        <c:crosses val="autoZero"/>
        <c:auto val="1"/>
        <c:lblAlgn val="ctr"/>
        <c:lblOffset val="100"/>
        <c:noMultiLvlLbl val="0"/>
      </c:catAx>
      <c:valAx>
        <c:axId val="73896559"/>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7389489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[Analys_missbruk_och_beroende_FB.xlsx]Pivot - fysiskt-digitalt!PivotTable27</c:name>
    <c:fmtId val="10"/>
  </c:pivotSource>
  <c:chart>
    <c:autoTitleDeleted val="0"/>
    <c:pivotFmts>
      <c:pivotFmt>
        <c:idx val="0"/>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pivotFmt>
      <c:pivotFmt>
        <c:idx val="5"/>
        <c:spPr>
          <a:solidFill>
            <a:schemeClr val="accent3"/>
          </a:solidFill>
          <a:ln>
            <a:noFill/>
          </a:ln>
          <a:effectLst/>
        </c:spPr>
      </c:pivotFmt>
      <c:pivotFmt>
        <c:idx val="6"/>
        <c:spPr>
          <a:solidFill>
            <a:schemeClr val="accent2"/>
          </a:solidFill>
          <a:ln>
            <a:noFill/>
          </a:ln>
          <a:effectLst/>
        </c:spPr>
      </c:pivotFmt>
      <c:pivotFmt>
        <c:idx val="7"/>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pivotFmt>
      <c:pivotFmt>
        <c:idx val="9"/>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2"/>
          </a:solidFill>
          <a:ln>
            <a:noFill/>
          </a:ln>
          <a:effectLst/>
        </c:spPr>
      </c:pivotFmt>
      <c:pivotFmt>
        <c:idx val="11"/>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3"/>
          </a:solidFill>
          <a:ln>
            <a:noFill/>
          </a:ln>
          <a:effectLst/>
        </c:spPr>
      </c:pivotFmt>
      <c:pivotFmt>
        <c:idx val="13"/>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pivotFmt>
      <c:pivotFmt>
        <c:idx val="16"/>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2"/>
          </a:solidFill>
          <a:ln>
            <a:noFill/>
          </a:ln>
          <a:effectLst/>
        </c:spPr>
      </c:pivotFmt>
      <c:pivotFmt>
        <c:idx val="18"/>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3"/>
          </a:solidFill>
          <a:ln>
            <a:noFill/>
          </a:ln>
          <a:effectLst/>
        </c:spPr>
      </c:pivotFmt>
      <c:pivotFmt>
        <c:idx val="20"/>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pivotFmt>
      <c:pivotFmt>
        <c:idx val="22"/>
        <c:spPr>
          <a:solidFill>
            <a:schemeClr val="accent2"/>
          </a:solidFill>
          <a:ln>
            <a:noFill/>
          </a:ln>
          <a:effectLst/>
        </c:spPr>
      </c:pivotFmt>
      <c:pivotFmt>
        <c:idx val="23"/>
        <c:spPr>
          <a:solidFill>
            <a:schemeClr val="accent3"/>
          </a:solidFill>
          <a:ln>
            <a:noFill/>
          </a:ln>
          <a:effectLst/>
        </c:spPr>
      </c:pivotFmt>
      <c:pivotFmt>
        <c:idx val="24"/>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pivotFmt>
      <c:pivotFmt>
        <c:idx val="26"/>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2"/>
          </a:solidFill>
          <a:ln>
            <a:noFill/>
          </a:ln>
          <a:effectLst/>
        </c:spPr>
      </c:pivotFmt>
      <c:pivotFmt>
        <c:idx val="28"/>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3"/>
          </a:solidFill>
          <a:ln>
            <a:noFill/>
          </a:ln>
          <a:effectLst/>
        </c:spPr>
      </c:pivotFmt>
      <c:pivotFmt>
        <c:idx val="30"/>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pivotFmt>
      <c:pivotFmt>
        <c:idx val="33"/>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2"/>
          </a:solidFill>
          <a:ln>
            <a:noFill/>
          </a:ln>
          <a:effectLst/>
        </c:spPr>
      </c:pivotFmt>
      <c:pivotFmt>
        <c:idx val="35"/>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3"/>
          </a:solidFill>
          <a:ln>
            <a:noFill/>
          </a:ln>
          <a:effectLst/>
        </c:spPr>
      </c:pivotFmt>
      <c:pivotFmt>
        <c:idx val="37"/>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percentStacked"/>
        <c:varyColors val="0"/>
        <c:ser>
          <c:idx val="0"/>
          <c:order val="0"/>
          <c:tx>
            <c:strRef>
              <c:f>'Pivot - fysiskt-digitalt'!$U$3</c:f>
              <c:strCache>
                <c:ptCount val="1"/>
                <c:pt idx="0">
                  <c:v>Enbart fysisk form</c:v>
                </c:pt>
              </c:strCache>
            </c:strRef>
          </c:tx>
          <c:spPr>
            <a:solidFill>
              <a:schemeClr val="accent1">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1-B947-4EA8-8981-32304B7ADBE4}"/>
              </c:ext>
            </c:extLst>
          </c:dPt>
          <c:dPt>
            <c:idx val="4"/>
            <c:invertIfNegative val="0"/>
            <c:bubble3D val="0"/>
            <c:extLst>
              <c:ext xmlns:c16="http://schemas.microsoft.com/office/drawing/2014/chart" uri="{C3380CC4-5D6E-409C-BE32-E72D297353CC}">
                <c16:uniqueId val="{0000000A-4D8A-4164-B875-0ABED65FFA1D}"/>
              </c:ext>
            </c:extLst>
          </c:dPt>
          <c:dPt>
            <c:idx val="5"/>
            <c:invertIfNegative val="0"/>
            <c:bubble3D val="0"/>
            <c:extLst>
              <c:ext xmlns:c16="http://schemas.microsoft.com/office/drawing/2014/chart" uri="{C3380CC4-5D6E-409C-BE32-E72D297353CC}">
                <c16:uniqueId val="{0000000B-C748-4BBE-A9BC-621E08ACC1B2}"/>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10-96A9-4E73-9A35-923115A4DD3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fysiskt-digitalt'!$T$4:$T$16</c:f>
              <c:strCache>
                <c:ptCount val="12"/>
                <c:pt idx="0">
                  <c:v>Smedjebackens kommun</c:v>
                </c:pt>
                <c:pt idx="1">
                  <c:v>Säters kommun</c:v>
                </c:pt>
                <c:pt idx="2">
                  <c:v>Orsa kommun</c:v>
                </c:pt>
                <c:pt idx="3">
                  <c:v>Mora kommun</c:v>
                </c:pt>
                <c:pt idx="4">
                  <c:v>Malung-Sälens kommun</c:v>
                </c:pt>
                <c:pt idx="5">
                  <c:v>Hedemora kommun</c:v>
                </c:pt>
                <c:pt idx="6">
                  <c:v>Gagnefs kommun</c:v>
                </c:pt>
                <c:pt idx="7">
                  <c:v>Falu kommun</c:v>
                </c:pt>
                <c:pt idx="8">
                  <c:v>Borlänge kommun</c:v>
                </c:pt>
                <c:pt idx="9">
                  <c:v>Avesta kommun</c:v>
                </c:pt>
                <c:pt idx="10">
                  <c:v>Älvdalens kommun</c:v>
                </c:pt>
                <c:pt idx="11">
                  <c:v> Riket - genomsnitt alla kommuner</c:v>
                </c:pt>
              </c:strCache>
            </c:strRef>
          </c:cat>
          <c:val>
            <c:numRef>
              <c:f>'Pivot - fysiskt-digitalt'!$U$4:$U$16</c:f>
              <c:numCache>
                <c:formatCode>0%</c:formatCode>
                <c:ptCount val="12"/>
                <c:pt idx="0">
                  <c:v>0.875</c:v>
                </c:pt>
                <c:pt idx="1">
                  <c:v>0.95833333333333337</c:v>
                </c:pt>
                <c:pt idx="2">
                  <c:v>0.8571428571428571</c:v>
                </c:pt>
                <c:pt idx="3">
                  <c:v>0.24</c:v>
                </c:pt>
                <c:pt idx="4">
                  <c:v>0.55555555555555558</c:v>
                </c:pt>
                <c:pt idx="5">
                  <c:v>1</c:v>
                </c:pt>
                <c:pt idx="6">
                  <c:v>0.20833333333333334</c:v>
                </c:pt>
                <c:pt idx="7">
                  <c:v>0.94736842105263153</c:v>
                </c:pt>
                <c:pt idx="8">
                  <c:v>0.68181818181818177</c:v>
                </c:pt>
                <c:pt idx="9">
                  <c:v>0.83870967741935487</c:v>
                </c:pt>
                <c:pt idx="10">
                  <c:v>0.5</c:v>
                </c:pt>
                <c:pt idx="11">
                  <c:v>0.61140299669196341</c:v>
                </c:pt>
              </c:numCache>
            </c:numRef>
          </c:val>
          <c:extLst>
            <c:ext xmlns:c16="http://schemas.microsoft.com/office/drawing/2014/chart" uri="{C3380CC4-5D6E-409C-BE32-E72D297353CC}">
              <c16:uniqueId val="{00000002-B947-4EA8-8981-32304B7ADBE4}"/>
            </c:ext>
          </c:extLst>
        </c:ser>
        <c:ser>
          <c:idx val="1"/>
          <c:order val="1"/>
          <c:tx>
            <c:strRef>
              <c:f>'Pivot - fysiskt-digitalt'!$V$3</c:f>
              <c:strCache>
                <c:ptCount val="1"/>
                <c:pt idx="0">
                  <c:v>Enbart digital form</c:v>
                </c:pt>
              </c:strCache>
            </c:strRef>
          </c:tx>
          <c:spPr>
            <a:solidFill>
              <a:schemeClr val="accent2">
                <a:lumMod val="60000"/>
                <a:lumOff val="40000"/>
              </a:schemeClr>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4-B947-4EA8-8981-32304B7ADBE4}"/>
              </c:ext>
            </c:extLst>
          </c:dPt>
          <c:dPt>
            <c:idx val="4"/>
            <c:invertIfNegative val="0"/>
            <c:bubble3D val="0"/>
            <c:extLst>
              <c:ext xmlns:c16="http://schemas.microsoft.com/office/drawing/2014/chart" uri="{C3380CC4-5D6E-409C-BE32-E72D297353CC}">
                <c16:uniqueId val="{00000008-4D8A-4164-B875-0ABED65FFA1D}"/>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D-C748-4BBE-A9BC-621E08ACC1B2}"/>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12-96A9-4E73-9A35-923115A4DD3D}"/>
              </c:ext>
            </c:extLst>
          </c:dPt>
          <c:dLbls>
            <c:dLbl>
              <c:idx val="11"/>
              <c:layout>
                <c:manualLayout>
                  <c:x val="-3.3222032258855725E-3"/>
                  <c:y val="2.858750576769311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6A9-4E73-9A35-923115A4DD3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fysiskt-digitalt'!$T$4:$T$16</c:f>
              <c:strCache>
                <c:ptCount val="12"/>
                <c:pt idx="0">
                  <c:v>Smedjebackens kommun</c:v>
                </c:pt>
                <c:pt idx="1">
                  <c:v>Säters kommun</c:v>
                </c:pt>
                <c:pt idx="2">
                  <c:v>Orsa kommun</c:v>
                </c:pt>
                <c:pt idx="3">
                  <c:v>Mora kommun</c:v>
                </c:pt>
                <c:pt idx="4">
                  <c:v>Malung-Sälens kommun</c:v>
                </c:pt>
                <c:pt idx="5">
                  <c:v>Hedemora kommun</c:v>
                </c:pt>
                <c:pt idx="6">
                  <c:v>Gagnefs kommun</c:v>
                </c:pt>
                <c:pt idx="7">
                  <c:v>Falu kommun</c:v>
                </c:pt>
                <c:pt idx="8">
                  <c:v>Borlänge kommun</c:v>
                </c:pt>
                <c:pt idx="9">
                  <c:v>Avesta kommun</c:v>
                </c:pt>
                <c:pt idx="10">
                  <c:v>Älvdalens kommun</c:v>
                </c:pt>
                <c:pt idx="11">
                  <c:v> Riket - genomsnitt alla kommuner</c:v>
                </c:pt>
              </c:strCache>
            </c:strRef>
          </c:cat>
          <c:val>
            <c:numRef>
              <c:f>'Pivot - fysiskt-digitalt'!$V$4:$V$16</c:f>
              <c:numCache>
                <c:formatCode>0%</c:formatCode>
                <c:ptCount val="12"/>
                <c:pt idx="0">
                  <c:v>0</c:v>
                </c:pt>
                <c:pt idx="1">
                  <c:v>0</c:v>
                </c:pt>
                <c:pt idx="2">
                  <c:v>0</c:v>
                </c:pt>
                <c:pt idx="3">
                  <c:v>0</c:v>
                </c:pt>
                <c:pt idx="4">
                  <c:v>0</c:v>
                </c:pt>
                <c:pt idx="5">
                  <c:v>0</c:v>
                </c:pt>
                <c:pt idx="6">
                  <c:v>0</c:v>
                </c:pt>
                <c:pt idx="7">
                  <c:v>0</c:v>
                </c:pt>
                <c:pt idx="8">
                  <c:v>0</c:v>
                </c:pt>
                <c:pt idx="9">
                  <c:v>0</c:v>
                </c:pt>
                <c:pt idx="10">
                  <c:v>0</c:v>
                </c:pt>
                <c:pt idx="11">
                  <c:v>3.3080365829928002E-3</c:v>
                </c:pt>
              </c:numCache>
            </c:numRef>
          </c:val>
          <c:extLst>
            <c:ext xmlns:c16="http://schemas.microsoft.com/office/drawing/2014/chart" uri="{C3380CC4-5D6E-409C-BE32-E72D297353CC}">
              <c16:uniqueId val="{00000005-B947-4EA8-8981-32304B7ADBE4}"/>
            </c:ext>
          </c:extLst>
        </c:ser>
        <c:ser>
          <c:idx val="2"/>
          <c:order val="2"/>
          <c:tx>
            <c:strRef>
              <c:f>'Pivot - fysiskt-digitalt'!$W$3</c:f>
              <c:strCache>
                <c:ptCount val="1"/>
                <c:pt idx="0">
                  <c:v>Både fysisk och digital form</c:v>
                </c:pt>
              </c:strCache>
            </c:strRef>
          </c:tx>
          <c:spPr>
            <a:solidFill>
              <a:schemeClr val="accent3">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7-B947-4EA8-8981-32304B7ADBE4}"/>
              </c:ext>
            </c:extLst>
          </c:dPt>
          <c:dPt>
            <c:idx val="4"/>
            <c:invertIfNegative val="0"/>
            <c:bubble3D val="0"/>
            <c:extLst>
              <c:ext xmlns:c16="http://schemas.microsoft.com/office/drawing/2014/chart" uri="{C3380CC4-5D6E-409C-BE32-E72D297353CC}">
                <c16:uniqueId val="{00000009-4D8A-4164-B875-0ABED65FFA1D}"/>
              </c:ext>
            </c:extLst>
          </c:dPt>
          <c:dPt>
            <c:idx val="5"/>
            <c:invertIfNegative val="0"/>
            <c:bubble3D val="0"/>
            <c:extLst>
              <c:ext xmlns:c16="http://schemas.microsoft.com/office/drawing/2014/chart" uri="{C3380CC4-5D6E-409C-BE32-E72D297353CC}">
                <c16:uniqueId val="{0000000C-C748-4BBE-A9BC-621E08ACC1B2}"/>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11-96A9-4E73-9A35-923115A4DD3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fysiskt-digitalt'!$T$4:$T$16</c:f>
              <c:strCache>
                <c:ptCount val="12"/>
                <c:pt idx="0">
                  <c:v>Smedjebackens kommun</c:v>
                </c:pt>
                <c:pt idx="1">
                  <c:v>Säters kommun</c:v>
                </c:pt>
                <c:pt idx="2">
                  <c:v>Orsa kommun</c:v>
                </c:pt>
                <c:pt idx="3">
                  <c:v>Mora kommun</c:v>
                </c:pt>
                <c:pt idx="4">
                  <c:v>Malung-Sälens kommun</c:v>
                </c:pt>
                <c:pt idx="5">
                  <c:v>Hedemora kommun</c:v>
                </c:pt>
                <c:pt idx="6">
                  <c:v>Gagnefs kommun</c:v>
                </c:pt>
                <c:pt idx="7">
                  <c:v>Falu kommun</c:v>
                </c:pt>
                <c:pt idx="8">
                  <c:v>Borlänge kommun</c:v>
                </c:pt>
                <c:pt idx="9">
                  <c:v>Avesta kommun</c:v>
                </c:pt>
                <c:pt idx="10">
                  <c:v>Älvdalens kommun</c:v>
                </c:pt>
                <c:pt idx="11">
                  <c:v> Riket - genomsnitt alla kommuner</c:v>
                </c:pt>
              </c:strCache>
            </c:strRef>
          </c:cat>
          <c:val>
            <c:numRef>
              <c:f>'Pivot - fysiskt-digitalt'!$W$4:$W$16</c:f>
              <c:numCache>
                <c:formatCode>0%</c:formatCode>
                <c:ptCount val="12"/>
                <c:pt idx="0">
                  <c:v>4.1666666666666664E-2</c:v>
                </c:pt>
                <c:pt idx="1">
                  <c:v>0</c:v>
                </c:pt>
                <c:pt idx="2">
                  <c:v>0.14285714285714285</c:v>
                </c:pt>
                <c:pt idx="3">
                  <c:v>0.76</c:v>
                </c:pt>
                <c:pt idx="4">
                  <c:v>0.44444444444444442</c:v>
                </c:pt>
                <c:pt idx="5">
                  <c:v>0</c:v>
                </c:pt>
                <c:pt idx="6">
                  <c:v>0.79166666666666663</c:v>
                </c:pt>
                <c:pt idx="7">
                  <c:v>5.2631578947368418E-2</c:v>
                </c:pt>
                <c:pt idx="8">
                  <c:v>0.31818181818181818</c:v>
                </c:pt>
                <c:pt idx="9">
                  <c:v>0.16129032258064516</c:v>
                </c:pt>
                <c:pt idx="10">
                  <c:v>0.2857142857142857</c:v>
                </c:pt>
                <c:pt idx="11">
                  <c:v>0.33236038139715895</c:v>
                </c:pt>
              </c:numCache>
            </c:numRef>
          </c:val>
          <c:extLst>
            <c:ext xmlns:c16="http://schemas.microsoft.com/office/drawing/2014/chart" uri="{C3380CC4-5D6E-409C-BE32-E72D297353CC}">
              <c16:uniqueId val="{00000008-B947-4EA8-8981-32304B7ADBE4}"/>
            </c:ext>
          </c:extLst>
        </c:ser>
        <c:ser>
          <c:idx val="3"/>
          <c:order val="3"/>
          <c:tx>
            <c:strRef>
              <c:f>'Pivot - fysiskt-digitalt'!$X$3</c:f>
              <c:strCache>
                <c:ptCount val="1"/>
                <c:pt idx="0">
                  <c:v>Vet ej om insats ges i fysisk/digital form</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fysiskt-digitalt'!$T$4:$T$16</c:f>
              <c:strCache>
                <c:ptCount val="12"/>
                <c:pt idx="0">
                  <c:v>Smedjebackens kommun</c:v>
                </c:pt>
                <c:pt idx="1">
                  <c:v>Säters kommun</c:v>
                </c:pt>
                <c:pt idx="2">
                  <c:v>Orsa kommun</c:v>
                </c:pt>
                <c:pt idx="3">
                  <c:v>Mora kommun</c:v>
                </c:pt>
                <c:pt idx="4">
                  <c:v>Malung-Sälens kommun</c:v>
                </c:pt>
                <c:pt idx="5">
                  <c:v>Hedemora kommun</c:v>
                </c:pt>
                <c:pt idx="6">
                  <c:v>Gagnefs kommun</c:v>
                </c:pt>
                <c:pt idx="7">
                  <c:v>Falu kommun</c:v>
                </c:pt>
                <c:pt idx="8">
                  <c:v>Borlänge kommun</c:v>
                </c:pt>
                <c:pt idx="9">
                  <c:v>Avesta kommun</c:v>
                </c:pt>
                <c:pt idx="10">
                  <c:v>Älvdalens kommun</c:v>
                </c:pt>
                <c:pt idx="11">
                  <c:v> Riket - genomsnitt alla kommuner</c:v>
                </c:pt>
              </c:strCache>
            </c:strRef>
          </c:cat>
          <c:val>
            <c:numRef>
              <c:f>'Pivot - fysiskt-digitalt'!$X$4:$X$16</c:f>
              <c:numCache>
                <c:formatCode>0%</c:formatCode>
                <c:ptCount val="12"/>
                <c:pt idx="0">
                  <c:v>8.3333333333333329E-2</c:v>
                </c:pt>
                <c:pt idx="1">
                  <c:v>4.1666666666666664E-2</c:v>
                </c:pt>
                <c:pt idx="2">
                  <c:v>0</c:v>
                </c:pt>
                <c:pt idx="3">
                  <c:v>0</c:v>
                </c:pt>
                <c:pt idx="4">
                  <c:v>0</c:v>
                </c:pt>
                <c:pt idx="5">
                  <c:v>0</c:v>
                </c:pt>
                <c:pt idx="6">
                  <c:v>0</c:v>
                </c:pt>
                <c:pt idx="7">
                  <c:v>0</c:v>
                </c:pt>
                <c:pt idx="8">
                  <c:v>0</c:v>
                </c:pt>
                <c:pt idx="9">
                  <c:v>0</c:v>
                </c:pt>
                <c:pt idx="10">
                  <c:v>0.21428571428571427</c:v>
                </c:pt>
                <c:pt idx="11">
                  <c:v>5.2928585327884803E-2</c:v>
                </c:pt>
              </c:numCache>
            </c:numRef>
          </c:val>
          <c:extLst>
            <c:ext xmlns:c16="http://schemas.microsoft.com/office/drawing/2014/chart" uri="{C3380CC4-5D6E-409C-BE32-E72D297353CC}">
              <c16:uniqueId val="{00000009-B947-4EA8-8981-32304B7ADBE4}"/>
            </c:ext>
          </c:extLst>
        </c:ser>
        <c:ser>
          <c:idx val="4"/>
          <c:order val="4"/>
          <c:tx>
            <c:strRef>
              <c:f>'Pivot - fysiskt-digitalt'!$Y$3</c:f>
              <c:strCache>
                <c:ptCount val="1"/>
                <c:pt idx="0">
                  <c:v>Sum of Totalt - fysiskt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fysiskt-digitalt'!$T$4:$T$16</c:f>
              <c:strCache>
                <c:ptCount val="12"/>
                <c:pt idx="0">
                  <c:v>Smedjebackens kommun</c:v>
                </c:pt>
                <c:pt idx="1">
                  <c:v>Säters kommun</c:v>
                </c:pt>
                <c:pt idx="2">
                  <c:v>Orsa kommun</c:v>
                </c:pt>
                <c:pt idx="3">
                  <c:v>Mora kommun</c:v>
                </c:pt>
                <c:pt idx="4">
                  <c:v>Malung-Sälens kommun</c:v>
                </c:pt>
                <c:pt idx="5">
                  <c:v>Hedemora kommun</c:v>
                </c:pt>
                <c:pt idx="6">
                  <c:v>Gagnefs kommun</c:v>
                </c:pt>
                <c:pt idx="7">
                  <c:v>Falu kommun</c:v>
                </c:pt>
                <c:pt idx="8">
                  <c:v>Borlänge kommun</c:v>
                </c:pt>
                <c:pt idx="9">
                  <c:v>Avesta kommun</c:v>
                </c:pt>
                <c:pt idx="10">
                  <c:v>Älvdalens kommun</c:v>
                </c:pt>
                <c:pt idx="11">
                  <c:v> Riket - genomsnitt alla kommuner</c:v>
                </c:pt>
              </c:strCache>
            </c:strRef>
          </c:cat>
          <c:val>
            <c:numRef>
              <c:f>'Pivot - fysiskt-digitalt'!$Y$4:$Y$16</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extLst>
            <c:ext xmlns:c16="http://schemas.microsoft.com/office/drawing/2014/chart" uri="{C3380CC4-5D6E-409C-BE32-E72D297353CC}">
              <c16:uniqueId val="{00000007-4D8A-4164-B875-0ABED65FFA1D}"/>
            </c:ext>
          </c:extLst>
        </c:ser>
        <c:dLbls>
          <c:dLblPos val="ctr"/>
          <c:showLegendKey val="0"/>
          <c:showVal val="1"/>
          <c:showCatName val="0"/>
          <c:showSerName val="0"/>
          <c:showPercent val="0"/>
          <c:showBubbleSize val="0"/>
        </c:dLbls>
        <c:gapWidth val="150"/>
        <c:overlap val="100"/>
        <c:axId val="1911415216"/>
        <c:axId val="1911420208"/>
      </c:barChart>
      <c:catAx>
        <c:axId val="19114152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911420208"/>
        <c:crosses val="autoZero"/>
        <c:auto val="1"/>
        <c:lblAlgn val="ctr"/>
        <c:lblOffset val="100"/>
        <c:noMultiLvlLbl val="0"/>
      </c:catAx>
      <c:valAx>
        <c:axId val="1911420208"/>
        <c:scaling>
          <c:orientation val="minMax"/>
          <c:max val="0.5"/>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911415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a:solidFill>
            <a:sysClr val="windowText" lastClr="000000"/>
          </a:solidFill>
        </a:defRPr>
      </a:pPr>
      <a:endParaRPr lang="sv-SE"/>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OUTPUT!$B$70</c:f>
              <c:strCache>
                <c:ptCount val="1"/>
                <c:pt idx="0">
                  <c:v>1-20 individer</c:v>
                </c:pt>
              </c:strCache>
            </c:strRef>
          </c:tx>
          <c:spPr>
            <a:solidFill>
              <a:srgbClr val="F88C6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OUTPUT!$C$70:$E$70</c:f>
              <c:numCache>
                <c:formatCode>0%</c:formatCode>
                <c:ptCount val="3"/>
                <c:pt idx="0">
                  <c:v>0.5220125786163522</c:v>
                </c:pt>
                <c:pt idx="1">
                  <c:v>0.43939393939393939</c:v>
                </c:pt>
                <c:pt idx="2">
                  <c:v>0</c:v>
                </c:pt>
              </c:numCache>
            </c:numRef>
          </c:val>
          <c:extLst>
            <c:ext xmlns:c16="http://schemas.microsoft.com/office/drawing/2014/chart" uri="{C3380CC4-5D6E-409C-BE32-E72D297353CC}">
              <c16:uniqueId val="{00000000-BF98-4340-99A8-C7A6B9D3BFD0}"/>
            </c:ext>
          </c:extLst>
        </c:ser>
        <c:ser>
          <c:idx val="1"/>
          <c:order val="1"/>
          <c:tx>
            <c:strRef>
              <c:f>OUTPUT!$B$71</c:f>
              <c:strCache>
                <c:ptCount val="1"/>
                <c:pt idx="0">
                  <c:v>21-100 individer</c:v>
                </c:pt>
              </c:strCache>
            </c:strRef>
          </c:tx>
          <c:spPr>
            <a:solidFill>
              <a:srgbClr val="F8BE7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OUTPUT!$C$71:$E$71</c:f>
              <c:numCache>
                <c:formatCode>0%</c:formatCode>
                <c:ptCount val="3"/>
                <c:pt idx="0">
                  <c:v>0.31446540880503143</c:v>
                </c:pt>
                <c:pt idx="1">
                  <c:v>0.18181818181818182</c:v>
                </c:pt>
                <c:pt idx="2">
                  <c:v>0</c:v>
                </c:pt>
              </c:numCache>
            </c:numRef>
          </c:val>
          <c:extLst>
            <c:ext xmlns:c16="http://schemas.microsoft.com/office/drawing/2014/chart" uri="{C3380CC4-5D6E-409C-BE32-E72D297353CC}">
              <c16:uniqueId val="{00000001-BF98-4340-99A8-C7A6B9D3BFD0}"/>
            </c:ext>
          </c:extLst>
        </c:ser>
        <c:ser>
          <c:idx val="2"/>
          <c:order val="2"/>
          <c:tx>
            <c:strRef>
              <c:f>OUTPUT!$B$72</c:f>
              <c:strCache>
                <c:ptCount val="1"/>
                <c:pt idx="0">
                  <c:v>101-500 individer</c:v>
                </c:pt>
              </c:strCache>
            </c:strRef>
          </c:tx>
          <c:spPr>
            <a:solidFill>
              <a:srgbClr val="FFD86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OUTPUT!$C$72:$E$72</c:f>
              <c:numCache>
                <c:formatCode>0%</c:formatCode>
                <c:ptCount val="3"/>
                <c:pt idx="0">
                  <c:v>0.1069182389937107</c:v>
                </c:pt>
                <c:pt idx="1">
                  <c:v>7.575757575757576E-2</c:v>
                </c:pt>
                <c:pt idx="2">
                  <c:v>0</c:v>
                </c:pt>
              </c:numCache>
            </c:numRef>
          </c:val>
          <c:extLst>
            <c:ext xmlns:c16="http://schemas.microsoft.com/office/drawing/2014/chart" uri="{C3380CC4-5D6E-409C-BE32-E72D297353CC}">
              <c16:uniqueId val="{00000002-BF98-4340-99A8-C7A6B9D3BFD0}"/>
            </c:ext>
          </c:extLst>
        </c:ser>
        <c:ser>
          <c:idx val="3"/>
          <c:order val="3"/>
          <c:tx>
            <c:strRef>
              <c:f>OUTPUT!$B$73</c:f>
              <c:strCache>
                <c:ptCount val="1"/>
                <c:pt idx="0">
                  <c:v>&gt;500 individer</c:v>
                </c:pt>
              </c:strCache>
            </c:strRef>
          </c:tx>
          <c:spPr>
            <a:solidFill>
              <a:srgbClr val="FFE59D"/>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OUTPUT!$C$73:$E$73</c:f>
              <c:numCache>
                <c:formatCode>0%</c:formatCode>
                <c:ptCount val="3"/>
                <c:pt idx="0">
                  <c:v>0</c:v>
                </c:pt>
                <c:pt idx="1">
                  <c:v>0</c:v>
                </c:pt>
                <c:pt idx="2">
                  <c:v>0</c:v>
                </c:pt>
              </c:numCache>
            </c:numRef>
          </c:val>
          <c:extLst>
            <c:ext xmlns:c16="http://schemas.microsoft.com/office/drawing/2014/chart" uri="{C3380CC4-5D6E-409C-BE32-E72D297353CC}">
              <c16:uniqueId val="{00000003-BF98-4340-99A8-C7A6B9D3BFD0}"/>
            </c:ext>
          </c:extLst>
        </c:ser>
        <c:ser>
          <c:idx val="4"/>
          <c:order val="4"/>
          <c:tx>
            <c:strRef>
              <c:f>OUTPUT!$B$74</c:f>
              <c:strCache>
                <c:ptCount val="1"/>
                <c:pt idx="0">
                  <c:v>Vet ej antal/uppgift saknas om antal individer</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OUTPUT!$C$74:$E$74</c:f>
              <c:numCache>
                <c:formatCode>0%</c:formatCode>
                <c:ptCount val="3"/>
                <c:pt idx="0">
                  <c:v>5.6603773584905662E-2</c:v>
                </c:pt>
                <c:pt idx="1">
                  <c:v>0.30303030303030304</c:v>
                </c:pt>
                <c:pt idx="2">
                  <c:v>0</c:v>
                </c:pt>
              </c:numCache>
            </c:numRef>
          </c:val>
          <c:extLst>
            <c:ext xmlns:c16="http://schemas.microsoft.com/office/drawing/2014/chart" uri="{C3380CC4-5D6E-409C-BE32-E72D297353CC}">
              <c16:uniqueId val="{00000004-BF98-4340-99A8-C7A6B9D3BFD0}"/>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1231"/>
        <c:crosses val="autoZero"/>
        <c:crossBetween val="between"/>
      </c:valAx>
      <c:spPr>
        <a:noFill/>
        <a:ln>
          <a:noFill/>
        </a:ln>
        <a:effectLst/>
      </c:spPr>
    </c:plotArea>
    <c:legend>
      <c:legendPos val="b"/>
      <c:layout>
        <c:manualLayout>
          <c:xMode val="edge"/>
          <c:yMode val="edge"/>
          <c:x val="1.6107611548556416E-2"/>
          <c:y val="0.90536155713754218"/>
          <c:w val="0.95111789151356096"/>
          <c:h val="6.6860460841420166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82467001102928E-2"/>
          <c:y val="0.11079704075935232"/>
          <c:w val="0.93969180275376241"/>
          <c:h val="0.7828378001116694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AB398"/>
              </a:solidFill>
              <a:ln>
                <a:noFill/>
              </a:ln>
              <a:effectLst/>
            </c:spPr>
            <c:extLst>
              <c:ext xmlns:c16="http://schemas.microsoft.com/office/drawing/2014/chart" uri="{C3380CC4-5D6E-409C-BE32-E72D297353CC}">
                <c16:uniqueId val="{00000001-0402-4844-B1A7-033613543367}"/>
              </c:ext>
            </c:extLst>
          </c:dPt>
          <c:dPt>
            <c:idx val="1"/>
            <c:invertIfNegative val="0"/>
            <c:bubble3D val="0"/>
            <c:spPr>
              <a:solidFill>
                <a:srgbClr val="FAD4A8"/>
              </a:solidFill>
              <a:ln>
                <a:noFill/>
              </a:ln>
              <a:effectLst/>
            </c:spPr>
            <c:extLst>
              <c:ext xmlns:c16="http://schemas.microsoft.com/office/drawing/2014/chart" uri="{C3380CC4-5D6E-409C-BE32-E72D297353CC}">
                <c16:uniqueId val="{00000003-0402-4844-B1A7-033613543367}"/>
              </c:ext>
            </c:extLst>
          </c:dPt>
          <c:dPt>
            <c:idx val="2"/>
            <c:invertIfNegative val="0"/>
            <c:bubble3D val="0"/>
            <c:spPr>
              <a:solidFill>
                <a:srgbClr val="FFE59D"/>
              </a:solidFill>
              <a:ln>
                <a:noFill/>
              </a:ln>
              <a:effectLst/>
            </c:spPr>
            <c:extLst>
              <c:ext xmlns:c16="http://schemas.microsoft.com/office/drawing/2014/chart" uri="{C3380CC4-5D6E-409C-BE32-E72D297353CC}">
                <c16:uniqueId val="{00000005-0402-4844-B1A7-033613543367}"/>
              </c:ext>
            </c:extLst>
          </c:dPt>
          <c:dPt>
            <c:idx val="3"/>
            <c:invertIfNegative val="0"/>
            <c:bubble3D val="0"/>
            <c:spPr>
              <a:solidFill>
                <a:srgbClr val="D7D1CA"/>
              </a:solidFill>
              <a:ln>
                <a:noFill/>
              </a:ln>
              <a:effectLst/>
            </c:spPr>
            <c:extLst>
              <c:ext xmlns:c16="http://schemas.microsoft.com/office/drawing/2014/chart" uri="{C3380CC4-5D6E-409C-BE32-E72D297353CC}">
                <c16:uniqueId val="{00000007-0402-4844-B1A7-033613543367}"/>
              </c:ext>
            </c:extLst>
          </c:dPt>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OUTPUT!$B$79:$E$79</c:f>
              <c:strCache>
                <c:ptCount val="4"/>
                <c:pt idx="0">
                  <c:v>Enbart kommunal regi</c:v>
                </c:pt>
                <c:pt idx="1">
                  <c:v>Både kommunal och enskild regi</c:v>
                </c:pt>
                <c:pt idx="2">
                  <c:v>Enbart enskild regi</c:v>
                </c:pt>
                <c:pt idx="3">
                  <c:v>Vet ej</c:v>
                </c:pt>
              </c:strCache>
            </c:strRef>
          </c:cat>
          <c:val>
            <c:numRef>
              <c:f>OUTPUT!$B$80:$E$80</c:f>
              <c:numCache>
                <c:formatCode>0%</c:formatCode>
                <c:ptCount val="4"/>
                <c:pt idx="0">
                  <c:v>0.72649572649572647</c:v>
                </c:pt>
                <c:pt idx="1">
                  <c:v>0.19230769230769232</c:v>
                </c:pt>
                <c:pt idx="2">
                  <c:v>6.8376068376068383E-2</c:v>
                </c:pt>
                <c:pt idx="3">
                  <c:v>1.282051282051282E-2</c:v>
                </c:pt>
              </c:numCache>
            </c:numRef>
          </c:val>
          <c:extLst>
            <c:ext xmlns:c16="http://schemas.microsoft.com/office/drawing/2014/chart" uri="{C3380CC4-5D6E-409C-BE32-E72D297353CC}">
              <c16:uniqueId val="{00000008-0402-4844-B1A7-033613543367}"/>
            </c:ext>
          </c:extLst>
        </c:ser>
        <c:dLbls>
          <c:showLegendKey val="0"/>
          <c:showVal val="0"/>
          <c:showCatName val="0"/>
          <c:showSerName val="0"/>
          <c:showPercent val="0"/>
          <c:showBubbleSize val="0"/>
        </c:dLbls>
        <c:gapWidth val="31"/>
        <c:overlap val="-27"/>
        <c:axId val="73894895"/>
        <c:axId val="73896559"/>
      </c:barChart>
      <c:catAx>
        <c:axId val="73894895"/>
        <c:scaling>
          <c:orientation val="minMax"/>
        </c:scaling>
        <c:delete val="1"/>
        <c:axPos val="b"/>
        <c:numFmt formatCode="General" sourceLinked="1"/>
        <c:majorTickMark val="none"/>
        <c:minorTickMark val="none"/>
        <c:tickLblPos val="nextTo"/>
        <c:crossAx val="73896559"/>
        <c:crosses val="autoZero"/>
        <c:auto val="1"/>
        <c:lblAlgn val="ctr"/>
        <c:lblOffset val="100"/>
        <c:noMultiLvlLbl val="0"/>
      </c:catAx>
      <c:valAx>
        <c:axId val="73896559"/>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7389489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OUTPUT!$B$97</c:f>
              <c:strCache>
                <c:ptCount val="1"/>
                <c:pt idx="0">
                  <c:v>1-20 individer</c:v>
                </c:pt>
              </c:strCache>
            </c:strRef>
          </c:tx>
          <c:spPr>
            <a:solidFill>
              <a:srgbClr val="F88C6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OUTPUT!$C$97:$E$97</c:f>
              <c:numCache>
                <c:formatCode>0%</c:formatCode>
                <c:ptCount val="3"/>
                <c:pt idx="0">
                  <c:v>0.49411764705882355</c:v>
                </c:pt>
                <c:pt idx="1">
                  <c:v>0.37777777777777777</c:v>
                </c:pt>
                <c:pt idx="2">
                  <c:v>0.8125</c:v>
                </c:pt>
              </c:numCache>
            </c:numRef>
          </c:val>
          <c:extLst>
            <c:ext xmlns:c16="http://schemas.microsoft.com/office/drawing/2014/chart" uri="{C3380CC4-5D6E-409C-BE32-E72D297353CC}">
              <c16:uniqueId val="{00000000-6150-40F5-891A-B2841214D02D}"/>
            </c:ext>
          </c:extLst>
        </c:ser>
        <c:ser>
          <c:idx val="1"/>
          <c:order val="1"/>
          <c:tx>
            <c:strRef>
              <c:f>OUTPUT!$B$98</c:f>
              <c:strCache>
                <c:ptCount val="1"/>
                <c:pt idx="0">
                  <c:v>21-100 individer</c:v>
                </c:pt>
              </c:strCache>
            </c:strRef>
          </c:tx>
          <c:spPr>
            <a:solidFill>
              <a:srgbClr val="F8BE7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OUTPUT!$C$98:$E$98</c:f>
              <c:numCache>
                <c:formatCode>0%</c:formatCode>
                <c:ptCount val="3"/>
                <c:pt idx="0">
                  <c:v>0.28235294117647058</c:v>
                </c:pt>
                <c:pt idx="1">
                  <c:v>0.26666666666666666</c:v>
                </c:pt>
                <c:pt idx="2">
                  <c:v>0.125</c:v>
                </c:pt>
              </c:numCache>
            </c:numRef>
          </c:val>
          <c:extLst>
            <c:ext xmlns:c16="http://schemas.microsoft.com/office/drawing/2014/chart" uri="{C3380CC4-5D6E-409C-BE32-E72D297353CC}">
              <c16:uniqueId val="{00000001-6150-40F5-891A-B2841214D02D}"/>
            </c:ext>
          </c:extLst>
        </c:ser>
        <c:ser>
          <c:idx val="2"/>
          <c:order val="2"/>
          <c:tx>
            <c:strRef>
              <c:f>OUTPUT!$B$99</c:f>
              <c:strCache>
                <c:ptCount val="1"/>
                <c:pt idx="0">
                  <c:v>101-500 individer</c:v>
                </c:pt>
              </c:strCache>
            </c:strRef>
          </c:tx>
          <c:spPr>
            <a:solidFill>
              <a:srgbClr val="FFD86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OUTPUT!$C$99:$E$99</c:f>
              <c:numCache>
                <c:formatCode>0%</c:formatCode>
                <c:ptCount val="3"/>
                <c:pt idx="0">
                  <c:v>8.2352941176470587E-2</c:v>
                </c:pt>
                <c:pt idx="1">
                  <c:v>0.15555555555555556</c:v>
                </c:pt>
                <c:pt idx="2">
                  <c:v>6.25E-2</c:v>
                </c:pt>
              </c:numCache>
            </c:numRef>
          </c:val>
          <c:extLst>
            <c:ext xmlns:c16="http://schemas.microsoft.com/office/drawing/2014/chart" uri="{C3380CC4-5D6E-409C-BE32-E72D297353CC}">
              <c16:uniqueId val="{00000002-6150-40F5-891A-B2841214D02D}"/>
            </c:ext>
          </c:extLst>
        </c:ser>
        <c:ser>
          <c:idx val="3"/>
          <c:order val="3"/>
          <c:tx>
            <c:strRef>
              <c:f>OUTPUT!$B$100</c:f>
              <c:strCache>
                <c:ptCount val="1"/>
                <c:pt idx="0">
                  <c:v>&gt;500 individer</c:v>
                </c:pt>
              </c:strCache>
            </c:strRef>
          </c:tx>
          <c:spPr>
            <a:solidFill>
              <a:srgbClr val="FFE59D"/>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OUTPUT!$C$100:$E$100</c:f>
              <c:numCache>
                <c:formatCode>0%</c:formatCode>
                <c:ptCount val="3"/>
                <c:pt idx="0">
                  <c:v>0</c:v>
                </c:pt>
                <c:pt idx="1">
                  <c:v>0</c:v>
                </c:pt>
                <c:pt idx="2">
                  <c:v>0</c:v>
                </c:pt>
              </c:numCache>
            </c:numRef>
          </c:val>
          <c:extLst>
            <c:ext xmlns:c16="http://schemas.microsoft.com/office/drawing/2014/chart" uri="{C3380CC4-5D6E-409C-BE32-E72D297353CC}">
              <c16:uniqueId val="{00000003-6150-40F5-891A-B2841214D02D}"/>
            </c:ext>
          </c:extLst>
        </c:ser>
        <c:ser>
          <c:idx val="4"/>
          <c:order val="4"/>
          <c:tx>
            <c:strRef>
              <c:f>OUTPUT!$B$101</c:f>
              <c:strCache>
                <c:ptCount val="1"/>
                <c:pt idx="0">
                  <c:v>Vet ej antal/uppgift saknas om antal individer</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OUTPUT!$C$101:$E$101</c:f>
              <c:numCache>
                <c:formatCode>0%</c:formatCode>
                <c:ptCount val="3"/>
                <c:pt idx="0">
                  <c:v>0.14117647058823529</c:v>
                </c:pt>
                <c:pt idx="1">
                  <c:v>0.2</c:v>
                </c:pt>
                <c:pt idx="2">
                  <c:v>0</c:v>
                </c:pt>
              </c:numCache>
            </c:numRef>
          </c:val>
          <c:extLst>
            <c:ext xmlns:c16="http://schemas.microsoft.com/office/drawing/2014/chart" uri="{C3380CC4-5D6E-409C-BE32-E72D297353CC}">
              <c16:uniqueId val="{00000004-6150-40F5-891A-B2841214D02D}"/>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1231"/>
        <c:crosses val="autoZero"/>
        <c:crossBetween val="between"/>
      </c:valAx>
      <c:spPr>
        <a:noFill/>
        <a:ln>
          <a:noFill/>
        </a:ln>
        <a:effectLst/>
      </c:spPr>
    </c:plotArea>
    <c:legend>
      <c:legendPos val="b"/>
      <c:layout>
        <c:manualLayout>
          <c:xMode val="edge"/>
          <c:yMode val="edge"/>
          <c:x val="1.6107611548556416E-2"/>
          <c:y val="0.90536155713754218"/>
          <c:w val="0.95111789151356096"/>
          <c:h val="6.6860460841420166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[Analys_missbruk_och_beroende_FB.xlsx]Pivot - regi!PivotTable31</c:name>
    <c:fmtId val="10"/>
  </c:pivotSource>
  <c:chart>
    <c:autoTitleDeleted val="0"/>
    <c:pivotFmts>
      <c:pivotFmt>
        <c:idx val="0"/>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pivotFmt>
      <c:pivotFmt>
        <c:idx val="5"/>
        <c:spPr>
          <a:solidFill>
            <a:schemeClr val="accent2"/>
          </a:solidFill>
          <a:ln>
            <a:noFill/>
          </a:ln>
          <a:effectLst/>
        </c:spPr>
      </c:pivotFmt>
      <c:pivotFmt>
        <c:idx val="6"/>
        <c:spPr>
          <a:solidFill>
            <a:schemeClr val="accent3"/>
          </a:solidFill>
          <a:ln>
            <a:noFill/>
          </a:ln>
          <a:effectLst/>
        </c:spPr>
      </c:pivotFmt>
      <c:pivotFmt>
        <c:idx val="7"/>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pivotFmt>
      <c:pivotFmt>
        <c:idx val="9"/>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2"/>
          </a:solidFill>
          <a:ln>
            <a:noFill/>
          </a:ln>
          <a:effectLst/>
        </c:spPr>
      </c:pivotFmt>
      <c:pivotFmt>
        <c:idx val="11"/>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3"/>
          </a:solidFill>
          <a:ln>
            <a:noFill/>
          </a:ln>
          <a:effectLst/>
        </c:spPr>
      </c:pivotFmt>
      <c:pivotFmt>
        <c:idx val="13"/>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pivotFmt>
      <c:pivotFmt>
        <c:idx val="16"/>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2"/>
          </a:solidFill>
          <a:ln>
            <a:noFill/>
          </a:ln>
          <a:effectLst/>
        </c:spPr>
      </c:pivotFmt>
      <c:pivotFmt>
        <c:idx val="18"/>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3"/>
          </a:solidFill>
          <a:ln>
            <a:noFill/>
          </a:ln>
          <a:effectLst/>
        </c:spPr>
      </c:pivotFmt>
      <c:pivotFmt>
        <c:idx val="20"/>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pivotFmt>
      <c:pivotFmt>
        <c:idx val="22"/>
        <c:spPr>
          <a:solidFill>
            <a:schemeClr val="accent2"/>
          </a:solidFill>
          <a:ln>
            <a:noFill/>
          </a:ln>
          <a:effectLst/>
        </c:spPr>
      </c:pivotFmt>
      <c:pivotFmt>
        <c:idx val="23"/>
        <c:spPr>
          <a:solidFill>
            <a:schemeClr val="accent3"/>
          </a:solidFill>
          <a:ln>
            <a:noFill/>
          </a:ln>
          <a:effectLst/>
        </c:spPr>
      </c:pivotFmt>
      <c:pivotFmt>
        <c:idx val="24"/>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pivotFmt>
      <c:pivotFmt>
        <c:idx val="26"/>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2"/>
          </a:solidFill>
          <a:ln>
            <a:noFill/>
          </a:ln>
          <a:effectLst/>
        </c:spPr>
      </c:pivotFmt>
      <c:pivotFmt>
        <c:idx val="28"/>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3"/>
          </a:solidFill>
          <a:ln>
            <a:noFill/>
          </a:ln>
          <a:effectLst/>
        </c:spPr>
      </c:pivotFmt>
      <c:pivotFmt>
        <c:idx val="30"/>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pivotFmt>
      <c:pivotFmt>
        <c:idx val="33"/>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2"/>
          </a:solidFill>
          <a:ln>
            <a:noFill/>
          </a:ln>
          <a:effectLst/>
        </c:spPr>
      </c:pivotFmt>
      <c:pivotFmt>
        <c:idx val="35"/>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3"/>
          </a:solidFill>
          <a:ln>
            <a:noFill/>
          </a:ln>
          <a:effectLst/>
        </c:spPr>
      </c:pivotFmt>
      <c:pivotFmt>
        <c:idx val="37"/>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percentStacked"/>
        <c:varyColors val="0"/>
        <c:ser>
          <c:idx val="0"/>
          <c:order val="0"/>
          <c:tx>
            <c:strRef>
              <c:f>'Pivot - regi'!$U$3</c:f>
              <c:strCache>
                <c:ptCount val="1"/>
                <c:pt idx="0">
                  <c:v>Enbart kommunal regi</c:v>
                </c:pt>
              </c:strCache>
            </c:strRef>
          </c:tx>
          <c:spPr>
            <a:solidFill>
              <a:schemeClr val="accent1">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1-6E9F-4F14-9146-490EB0D51913}"/>
              </c:ext>
            </c:extLst>
          </c:dPt>
          <c:dPt>
            <c:idx val="4"/>
            <c:invertIfNegative val="0"/>
            <c:bubble3D val="0"/>
            <c:extLst>
              <c:ext xmlns:c16="http://schemas.microsoft.com/office/drawing/2014/chart" uri="{C3380CC4-5D6E-409C-BE32-E72D297353CC}">
                <c16:uniqueId val="{00000008-690D-4336-9A0B-8CD8D147DC05}"/>
              </c:ext>
            </c:extLst>
          </c:dPt>
          <c:dPt>
            <c:idx val="5"/>
            <c:invertIfNegative val="0"/>
            <c:bubble3D val="0"/>
            <c:extLst>
              <c:ext xmlns:c16="http://schemas.microsoft.com/office/drawing/2014/chart" uri="{C3380CC4-5D6E-409C-BE32-E72D297353CC}">
                <c16:uniqueId val="{0000000A-092C-466B-9266-34F3035CEAB7}"/>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12-8121-4B4E-AC75-D373FB43A3E7}"/>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regi'!$T$4:$T$16</c:f>
              <c:strCache>
                <c:ptCount val="12"/>
                <c:pt idx="0">
                  <c:v>Smedjebackens kommun</c:v>
                </c:pt>
                <c:pt idx="1">
                  <c:v>Säters kommun</c:v>
                </c:pt>
                <c:pt idx="2">
                  <c:v>Orsa kommun</c:v>
                </c:pt>
                <c:pt idx="3">
                  <c:v>Mora kommun</c:v>
                </c:pt>
                <c:pt idx="4">
                  <c:v>Malung-Sälens kommun</c:v>
                </c:pt>
                <c:pt idx="5">
                  <c:v>Hedemora kommun</c:v>
                </c:pt>
                <c:pt idx="6">
                  <c:v>Gagnefs kommun</c:v>
                </c:pt>
                <c:pt idx="7">
                  <c:v>Falu kommun</c:v>
                </c:pt>
                <c:pt idx="8">
                  <c:v>Borlänge kommun</c:v>
                </c:pt>
                <c:pt idx="9">
                  <c:v>Avesta kommun</c:v>
                </c:pt>
                <c:pt idx="10">
                  <c:v>Älvdalens kommun</c:v>
                </c:pt>
                <c:pt idx="11">
                  <c:v> Riket - genomsnitt alla kommuner</c:v>
                </c:pt>
              </c:strCache>
            </c:strRef>
          </c:cat>
          <c:val>
            <c:numRef>
              <c:f>'Pivot - regi'!$U$4:$U$16</c:f>
              <c:numCache>
                <c:formatCode>0%</c:formatCode>
                <c:ptCount val="12"/>
                <c:pt idx="0">
                  <c:v>0.875</c:v>
                </c:pt>
                <c:pt idx="1">
                  <c:v>0.79166666666666663</c:v>
                </c:pt>
                <c:pt idx="2">
                  <c:v>0.82352941176470584</c:v>
                </c:pt>
                <c:pt idx="3">
                  <c:v>0.64</c:v>
                </c:pt>
                <c:pt idx="4">
                  <c:v>0.66666666666666663</c:v>
                </c:pt>
                <c:pt idx="5">
                  <c:v>0.5625</c:v>
                </c:pt>
                <c:pt idx="6">
                  <c:v>0.33333333333333331</c:v>
                </c:pt>
                <c:pt idx="7">
                  <c:v>0.89473684210526316</c:v>
                </c:pt>
                <c:pt idx="8">
                  <c:v>0.72727272727272729</c:v>
                </c:pt>
                <c:pt idx="9">
                  <c:v>0.93548387096774188</c:v>
                </c:pt>
                <c:pt idx="10">
                  <c:v>0.6428571428571429</c:v>
                </c:pt>
                <c:pt idx="11">
                  <c:v>0.71878015827060415</c:v>
                </c:pt>
              </c:numCache>
            </c:numRef>
          </c:val>
          <c:extLst>
            <c:ext xmlns:c16="http://schemas.microsoft.com/office/drawing/2014/chart" uri="{C3380CC4-5D6E-409C-BE32-E72D297353CC}">
              <c16:uniqueId val="{00000002-6E9F-4F14-9146-490EB0D51913}"/>
            </c:ext>
          </c:extLst>
        </c:ser>
        <c:ser>
          <c:idx val="1"/>
          <c:order val="1"/>
          <c:tx>
            <c:strRef>
              <c:f>'Pivot - regi'!$V$3</c:f>
              <c:strCache>
                <c:ptCount val="1"/>
                <c:pt idx="0">
                  <c:v>Enbart enskild regi</c:v>
                </c:pt>
              </c:strCache>
            </c:strRef>
          </c:tx>
          <c:spPr>
            <a:solidFill>
              <a:schemeClr val="accent2">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4-6E9F-4F14-9146-490EB0D51913}"/>
              </c:ext>
            </c:extLst>
          </c:dPt>
          <c:dPt>
            <c:idx val="4"/>
            <c:invertIfNegative val="0"/>
            <c:bubble3D val="0"/>
            <c:extLst>
              <c:ext xmlns:c16="http://schemas.microsoft.com/office/drawing/2014/chart" uri="{C3380CC4-5D6E-409C-BE32-E72D297353CC}">
                <c16:uniqueId val="{00000009-690D-4336-9A0B-8CD8D147DC05}"/>
              </c:ext>
            </c:extLst>
          </c:dPt>
          <c:dPt>
            <c:idx val="5"/>
            <c:invertIfNegative val="0"/>
            <c:bubble3D val="0"/>
            <c:extLst>
              <c:ext xmlns:c16="http://schemas.microsoft.com/office/drawing/2014/chart" uri="{C3380CC4-5D6E-409C-BE32-E72D297353CC}">
                <c16:uniqueId val="{0000000B-092C-466B-9266-34F3035CEAB7}"/>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11-8121-4B4E-AC75-D373FB43A3E7}"/>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regi'!$T$4:$T$16</c:f>
              <c:strCache>
                <c:ptCount val="12"/>
                <c:pt idx="0">
                  <c:v>Smedjebackens kommun</c:v>
                </c:pt>
                <c:pt idx="1">
                  <c:v>Säters kommun</c:v>
                </c:pt>
                <c:pt idx="2">
                  <c:v>Orsa kommun</c:v>
                </c:pt>
                <c:pt idx="3">
                  <c:v>Mora kommun</c:v>
                </c:pt>
                <c:pt idx="4">
                  <c:v>Malung-Sälens kommun</c:v>
                </c:pt>
                <c:pt idx="5">
                  <c:v>Hedemora kommun</c:v>
                </c:pt>
                <c:pt idx="6">
                  <c:v>Gagnefs kommun</c:v>
                </c:pt>
                <c:pt idx="7">
                  <c:v>Falu kommun</c:v>
                </c:pt>
                <c:pt idx="8">
                  <c:v>Borlänge kommun</c:v>
                </c:pt>
                <c:pt idx="9">
                  <c:v>Avesta kommun</c:v>
                </c:pt>
                <c:pt idx="10">
                  <c:v>Älvdalens kommun</c:v>
                </c:pt>
                <c:pt idx="11">
                  <c:v> Riket - genomsnitt alla kommuner</c:v>
                </c:pt>
              </c:strCache>
            </c:strRef>
          </c:cat>
          <c:val>
            <c:numRef>
              <c:f>'Pivot - regi'!$V$4:$V$16</c:f>
              <c:numCache>
                <c:formatCode>0%</c:formatCode>
                <c:ptCount val="12"/>
                <c:pt idx="0">
                  <c:v>4.1666666666666664E-2</c:v>
                </c:pt>
                <c:pt idx="1">
                  <c:v>0</c:v>
                </c:pt>
                <c:pt idx="2">
                  <c:v>0.17647058823529413</c:v>
                </c:pt>
                <c:pt idx="3">
                  <c:v>0</c:v>
                </c:pt>
                <c:pt idx="4">
                  <c:v>5.5555555555555552E-2</c:v>
                </c:pt>
                <c:pt idx="5">
                  <c:v>6.25E-2</c:v>
                </c:pt>
                <c:pt idx="6">
                  <c:v>0.125</c:v>
                </c:pt>
                <c:pt idx="7">
                  <c:v>5.2631578947368418E-2</c:v>
                </c:pt>
                <c:pt idx="8">
                  <c:v>0</c:v>
                </c:pt>
                <c:pt idx="9">
                  <c:v>3.2258064516129031E-2</c:v>
                </c:pt>
                <c:pt idx="10">
                  <c:v>0.35714285714285715</c:v>
                </c:pt>
                <c:pt idx="11">
                  <c:v>7.7398185678440451E-2</c:v>
                </c:pt>
              </c:numCache>
            </c:numRef>
          </c:val>
          <c:extLst>
            <c:ext xmlns:c16="http://schemas.microsoft.com/office/drawing/2014/chart" uri="{C3380CC4-5D6E-409C-BE32-E72D297353CC}">
              <c16:uniqueId val="{00000005-6E9F-4F14-9146-490EB0D51913}"/>
            </c:ext>
          </c:extLst>
        </c:ser>
        <c:ser>
          <c:idx val="2"/>
          <c:order val="2"/>
          <c:tx>
            <c:strRef>
              <c:f>'Pivot - regi'!$W$3</c:f>
              <c:strCache>
                <c:ptCount val="1"/>
                <c:pt idx="0">
                  <c:v>Både kommunal och enskild regi  </c:v>
                </c:pt>
              </c:strCache>
            </c:strRef>
          </c:tx>
          <c:spPr>
            <a:solidFill>
              <a:schemeClr val="accent3">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7-6E9F-4F14-9146-490EB0D51913}"/>
              </c:ext>
            </c:extLst>
          </c:dPt>
          <c:dPt>
            <c:idx val="4"/>
            <c:invertIfNegative val="0"/>
            <c:bubble3D val="0"/>
            <c:extLst>
              <c:ext xmlns:c16="http://schemas.microsoft.com/office/drawing/2014/chart" uri="{C3380CC4-5D6E-409C-BE32-E72D297353CC}">
                <c16:uniqueId val="{0000000A-690D-4336-9A0B-8CD8D147DC05}"/>
              </c:ext>
            </c:extLst>
          </c:dPt>
          <c:dPt>
            <c:idx val="5"/>
            <c:invertIfNegative val="0"/>
            <c:bubble3D val="0"/>
            <c:extLst>
              <c:ext xmlns:c16="http://schemas.microsoft.com/office/drawing/2014/chart" uri="{C3380CC4-5D6E-409C-BE32-E72D297353CC}">
                <c16:uniqueId val="{0000000C-092C-466B-9266-34F3035CEAB7}"/>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10-8121-4B4E-AC75-D373FB43A3E7}"/>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regi'!$T$4:$T$16</c:f>
              <c:strCache>
                <c:ptCount val="12"/>
                <c:pt idx="0">
                  <c:v>Smedjebackens kommun</c:v>
                </c:pt>
                <c:pt idx="1">
                  <c:v>Säters kommun</c:v>
                </c:pt>
                <c:pt idx="2">
                  <c:v>Orsa kommun</c:v>
                </c:pt>
                <c:pt idx="3">
                  <c:v>Mora kommun</c:v>
                </c:pt>
                <c:pt idx="4">
                  <c:v>Malung-Sälens kommun</c:v>
                </c:pt>
                <c:pt idx="5">
                  <c:v>Hedemora kommun</c:v>
                </c:pt>
                <c:pt idx="6">
                  <c:v>Gagnefs kommun</c:v>
                </c:pt>
                <c:pt idx="7">
                  <c:v>Falu kommun</c:v>
                </c:pt>
                <c:pt idx="8">
                  <c:v>Borlänge kommun</c:v>
                </c:pt>
                <c:pt idx="9">
                  <c:v>Avesta kommun</c:v>
                </c:pt>
                <c:pt idx="10">
                  <c:v>Älvdalens kommun</c:v>
                </c:pt>
                <c:pt idx="11">
                  <c:v> Riket - genomsnitt alla kommuner</c:v>
                </c:pt>
              </c:strCache>
            </c:strRef>
          </c:cat>
          <c:val>
            <c:numRef>
              <c:f>'Pivot - regi'!$W$4:$W$16</c:f>
              <c:numCache>
                <c:formatCode>0%</c:formatCode>
                <c:ptCount val="12"/>
                <c:pt idx="0">
                  <c:v>0</c:v>
                </c:pt>
                <c:pt idx="1">
                  <c:v>0.16666666666666666</c:v>
                </c:pt>
                <c:pt idx="2">
                  <c:v>0</c:v>
                </c:pt>
                <c:pt idx="3">
                  <c:v>0.36</c:v>
                </c:pt>
                <c:pt idx="4">
                  <c:v>0.27777777777777779</c:v>
                </c:pt>
                <c:pt idx="5">
                  <c:v>0.375</c:v>
                </c:pt>
                <c:pt idx="6">
                  <c:v>0.54166666666666663</c:v>
                </c:pt>
                <c:pt idx="7">
                  <c:v>5.2631578947368418E-2</c:v>
                </c:pt>
                <c:pt idx="8">
                  <c:v>0.27272727272727271</c:v>
                </c:pt>
                <c:pt idx="9">
                  <c:v>3.2258064516129031E-2</c:v>
                </c:pt>
                <c:pt idx="10">
                  <c:v>0</c:v>
                </c:pt>
                <c:pt idx="11">
                  <c:v>0.17892298784018529</c:v>
                </c:pt>
              </c:numCache>
            </c:numRef>
          </c:val>
          <c:extLst>
            <c:ext xmlns:c16="http://schemas.microsoft.com/office/drawing/2014/chart" uri="{C3380CC4-5D6E-409C-BE32-E72D297353CC}">
              <c16:uniqueId val="{00000008-6E9F-4F14-9146-490EB0D51913}"/>
            </c:ext>
          </c:extLst>
        </c:ser>
        <c:ser>
          <c:idx val="3"/>
          <c:order val="3"/>
          <c:tx>
            <c:strRef>
              <c:f>'Pivot - regi'!$X$3</c:f>
              <c:strCache>
                <c:ptCount val="1"/>
                <c:pt idx="0">
                  <c:v>Vet ej om insats ges i kommunal/enskild regi </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regi'!$T$4:$T$16</c:f>
              <c:strCache>
                <c:ptCount val="12"/>
                <c:pt idx="0">
                  <c:v>Smedjebackens kommun</c:v>
                </c:pt>
                <c:pt idx="1">
                  <c:v>Säters kommun</c:v>
                </c:pt>
                <c:pt idx="2">
                  <c:v>Orsa kommun</c:v>
                </c:pt>
                <c:pt idx="3">
                  <c:v>Mora kommun</c:v>
                </c:pt>
                <c:pt idx="4">
                  <c:v>Malung-Sälens kommun</c:v>
                </c:pt>
                <c:pt idx="5">
                  <c:v>Hedemora kommun</c:v>
                </c:pt>
                <c:pt idx="6">
                  <c:v>Gagnefs kommun</c:v>
                </c:pt>
                <c:pt idx="7">
                  <c:v>Falu kommun</c:v>
                </c:pt>
                <c:pt idx="8">
                  <c:v>Borlänge kommun</c:v>
                </c:pt>
                <c:pt idx="9">
                  <c:v>Avesta kommun</c:v>
                </c:pt>
                <c:pt idx="10">
                  <c:v>Älvdalens kommun</c:v>
                </c:pt>
                <c:pt idx="11">
                  <c:v> Riket - genomsnitt alla kommuner</c:v>
                </c:pt>
              </c:strCache>
            </c:strRef>
          </c:cat>
          <c:val>
            <c:numRef>
              <c:f>'Pivot - regi'!$X$4:$X$16</c:f>
              <c:numCache>
                <c:formatCode>0%</c:formatCode>
                <c:ptCount val="12"/>
                <c:pt idx="0">
                  <c:v>8.3333333333333329E-2</c:v>
                </c:pt>
                <c:pt idx="1">
                  <c:v>4.1666666666666664E-2</c:v>
                </c:pt>
                <c:pt idx="2">
                  <c:v>0</c:v>
                </c:pt>
                <c:pt idx="3">
                  <c:v>0</c:v>
                </c:pt>
                <c:pt idx="4">
                  <c:v>0</c:v>
                </c:pt>
                <c:pt idx="5">
                  <c:v>0</c:v>
                </c:pt>
                <c:pt idx="6">
                  <c:v>0</c:v>
                </c:pt>
                <c:pt idx="7">
                  <c:v>0</c:v>
                </c:pt>
                <c:pt idx="8">
                  <c:v>0</c:v>
                </c:pt>
                <c:pt idx="9">
                  <c:v>0</c:v>
                </c:pt>
                <c:pt idx="10">
                  <c:v>0</c:v>
                </c:pt>
                <c:pt idx="11">
                  <c:v>2.4898668210770122E-2</c:v>
                </c:pt>
              </c:numCache>
            </c:numRef>
          </c:val>
          <c:extLst>
            <c:ext xmlns:c16="http://schemas.microsoft.com/office/drawing/2014/chart" uri="{C3380CC4-5D6E-409C-BE32-E72D297353CC}">
              <c16:uniqueId val="{00000009-6E9F-4F14-9146-490EB0D51913}"/>
            </c:ext>
          </c:extLst>
        </c:ser>
        <c:ser>
          <c:idx val="4"/>
          <c:order val="4"/>
          <c:tx>
            <c:strRef>
              <c:f>'Pivot - regi'!$Y$3</c:f>
              <c:strCache>
                <c:ptCount val="1"/>
                <c:pt idx="0">
                  <c:v>Sum of Totalt - regi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regi'!$T$4:$T$16</c:f>
              <c:strCache>
                <c:ptCount val="12"/>
                <c:pt idx="0">
                  <c:v>Smedjebackens kommun</c:v>
                </c:pt>
                <c:pt idx="1">
                  <c:v>Säters kommun</c:v>
                </c:pt>
                <c:pt idx="2">
                  <c:v>Orsa kommun</c:v>
                </c:pt>
                <c:pt idx="3">
                  <c:v>Mora kommun</c:v>
                </c:pt>
                <c:pt idx="4">
                  <c:v>Malung-Sälens kommun</c:v>
                </c:pt>
                <c:pt idx="5">
                  <c:v>Hedemora kommun</c:v>
                </c:pt>
                <c:pt idx="6">
                  <c:v>Gagnefs kommun</c:v>
                </c:pt>
                <c:pt idx="7">
                  <c:v>Falu kommun</c:v>
                </c:pt>
                <c:pt idx="8">
                  <c:v>Borlänge kommun</c:v>
                </c:pt>
                <c:pt idx="9">
                  <c:v>Avesta kommun</c:v>
                </c:pt>
                <c:pt idx="10">
                  <c:v>Älvdalens kommun</c:v>
                </c:pt>
                <c:pt idx="11">
                  <c:v> Riket - genomsnitt alla kommuner</c:v>
                </c:pt>
              </c:strCache>
            </c:strRef>
          </c:cat>
          <c:val>
            <c:numRef>
              <c:f>'Pivot - regi'!$Y$4:$Y$16</c:f>
              <c:numCache>
                <c:formatCode>0%</c:formatCode>
                <c:ptCount val="12"/>
                <c:pt idx="0">
                  <c:v>1</c:v>
                </c:pt>
                <c:pt idx="1">
                  <c:v>0.99999999999999989</c:v>
                </c:pt>
                <c:pt idx="2">
                  <c:v>1</c:v>
                </c:pt>
                <c:pt idx="3">
                  <c:v>1</c:v>
                </c:pt>
                <c:pt idx="4">
                  <c:v>1</c:v>
                </c:pt>
                <c:pt idx="5">
                  <c:v>1</c:v>
                </c:pt>
                <c:pt idx="6">
                  <c:v>1</c:v>
                </c:pt>
                <c:pt idx="7">
                  <c:v>1</c:v>
                </c:pt>
                <c:pt idx="8">
                  <c:v>1</c:v>
                </c:pt>
                <c:pt idx="9">
                  <c:v>0.99999999999999989</c:v>
                </c:pt>
                <c:pt idx="10">
                  <c:v>1</c:v>
                </c:pt>
                <c:pt idx="11">
                  <c:v>1</c:v>
                </c:pt>
              </c:numCache>
            </c:numRef>
          </c:val>
          <c:extLst>
            <c:ext xmlns:c16="http://schemas.microsoft.com/office/drawing/2014/chart" uri="{C3380CC4-5D6E-409C-BE32-E72D297353CC}">
              <c16:uniqueId val="{00000007-690D-4336-9A0B-8CD8D147DC05}"/>
            </c:ext>
          </c:extLst>
        </c:ser>
        <c:dLbls>
          <c:dLblPos val="ctr"/>
          <c:showLegendKey val="0"/>
          <c:showVal val="1"/>
          <c:showCatName val="0"/>
          <c:showSerName val="0"/>
          <c:showPercent val="0"/>
          <c:showBubbleSize val="0"/>
        </c:dLbls>
        <c:gapWidth val="150"/>
        <c:overlap val="100"/>
        <c:axId val="1100087471"/>
        <c:axId val="1100097871"/>
      </c:barChart>
      <c:catAx>
        <c:axId val="1100087471"/>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100097871"/>
        <c:crosses val="autoZero"/>
        <c:auto val="1"/>
        <c:lblAlgn val="ctr"/>
        <c:lblOffset val="100"/>
        <c:noMultiLvlLbl val="0"/>
      </c:catAx>
      <c:valAx>
        <c:axId val="1100097871"/>
        <c:scaling>
          <c:orientation val="minMax"/>
          <c:max val="0.5"/>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100087471"/>
        <c:crosses val="autoZero"/>
        <c:crossBetween val="between"/>
      </c:valAx>
      <c:spPr>
        <a:noFill/>
        <a:ln>
          <a:noFill/>
        </a:ln>
        <a:effectLst/>
      </c:spPr>
    </c:plotArea>
    <c:legend>
      <c:legendPos val="b"/>
      <c:layout>
        <c:manualLayout>
          <c:xMode val="edge"/>
          <c:yMode val="edge"/>
          <c:x val="0.10417407371764699"/>
          <c:y val="0.9273916959354227"/>
          <c:w val="0.79705490272686208"/>
          <c:h val="4.5190750931829587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a:solidFill>
            <a:sysClr val="windowText" lastClr="000000"/>
          </a:solidFill>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82467001102928E-2"/>
          <c:y val="0.11079704075935232"/>
          <c:w val="0.93969180275376241"/>
          <c:h val="0.7828378001116694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AB398"/>
              </a:solidFill>
              <a:ln>
                <a:noFill/>
              </a:ln>
              <a:effectLst/>
            </c:spPr>
            <c:extLst>
              <c:ext xmlns:c16="http://schemas.microsoft.com/office/drawing/2014/chart" uri="{C3380CC4-5D6E-409C-BE32-E72D297353CC}">
                <c16:uniqueId val="{00000001-56FD-46F1-B72D-9AB3D8AF1FD6}"/>
              </c:ext>
            </c:extLst>
          </c:dPt>
          <c:dPt>
            <c:idx val="1"/>
            <c:invertIfNegative val="0"/>
            <c:bubble3D val="0"/>
            <c:spPr>
              <a:solidFill>
                <a:srgbClr val="FAD4A8"/>
              </a:solidFill>
              <a:ln>
                <a:noFill/>
              </a:ln>
              <a:effectLst/>
            </c:spPr>
            <c:extLst>
              <c:ext xmlns:c16="http://schemas.microsoft.com/office/drawing/2014/chart" uri="{C3380CC4-5D6E-409C-BE32-E72D297353CC}">
                <c16:uniqueId val="{00000003-56FD-46F1-B72D-9AB3D8AF1FD6}"/>
              </c:ext>
            </c:extLst>
          </c:dPt>
          <c:dPt>
            <c:idx val="2"/>
            <c:invertIfNegative val="0"/>
            <c:bubble3D val="0"/>
            <c:spPr>
              <a:solidFill>
                <a:srgbClr val="FFE59D"/>
              </a:solidFill>
              <a:ln>
                <a:noFill/>
              </a:ln>
              <a:effectLst/>
            </c:spPr>
            <c:extLst>
              <c:ext xmlns:c16="http://schemas.microsoft.com/office/drawing/2014/chart" uri="{C3380CC4-5D6E-409C-BE32-E72D297353CC}">
                <c16:uniqueId val="{00000005-56FD-46F1-B72D-9AB3D8AF1FD6}"/>
              </c:ext>
            </c:extLst>
          </c:dPt>
          <c:dPt>
            <c:idx val="3"/>
            <c:invertIfNegative val="0"/>
            <c:bubble3D val="0"/>
            <c:spPr>
              <a:solidFill>
                <a:srgbClr val="D7D1CA"/>
              </a:solidFill>
              <a:ln>
                <a:noFill/>
              </a:ln>
              <a:effectLst/>
            </c:spPr>
            <c:extLst>
              <c:ext xmlns:c16="http://schemas.microsoft.com/office/drawing/2014/chart" uri="{C3380CC4-5D6E-409C-BE32-E72D297353CC}">
                <c16:uniqueId val="{00000007-56FD-46F1-B72D-9AB3D8AF1FD6}"/>
              </c:ext>
            </c:extLst>
          </c:dPt>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OUTPUT!$B$49:$E$49</c:f>
              <c:strCache>
                <c:ptCount val="4"/>
                <c:pt idx="0">
                  <c:v>Enbart fysiskt</c:v>
                </c:pt>
                <c:pt idx="1">
                  <c:v>Fysiskt och digitalt</c:v>
                </c:pt>
                <c:pt idx="2">
                  <c:v>Enbart digitalt</c:v>
                </c:pt>
                <c:pt idx="3">
                  <c:v>Vet ej</c:v>
                </c:pt>
              </c:strCache>
            </c:strRef>
          </c:cat>
          <c:val>
            <c:numRef>
              <c:f>OUTPUT!$B$50:$E$50</c:f>
              <c:numCache>
                <c:formatCode>0%</c:formatCode>
                <c:ptCount val="4"/>
                <c:pt idx="0">
                  <c:v>0.73019801980198018</c:v>
                </c:pt>
                <c:pt idx="1">
                  <c:v>0.24752475247524752</c:v>
                </c:pt>
                <c:pt idx="2">
                  <c:v>1.4851485148514851E-2</c:v>
                </c:pt>
                <c:pt idx="3">
                  <c:v>7.4257425742574254E-3</c:v>
                </c:pt>
              </c:numCache>
            </c:numRef>
          </c:val>
          <c:extLst>
            <c:ext xmlns:c16="http://schemas.microsoft.com/office/drawing/2014/chart" uri="{C3380CC4-5D6E-409C-BE32-E72D297353CC}">
              <c16:uniqueId val="{00000008-56FD-46F1-B72D-9AB3D8AF1FD6}"/>
            </c:ext>
          </c:extLst>
        </c:ser>
        <c:dLbls>
          <c:showLegendKey val="0"/>
          <c:showVal val="0"/>
          <c:showCatName val="0"/>
          <c:showSerName val="0"/>
          <c:showPercent val="0"/>
          <c:showBubbleSize val="0"/>
        </c:dLbls>
        <c:gapWidth val="31"/>
        <c:overlap val="-27"/>
        <c:axId val="73894895"/>
        <c:axId val="73896559"/>
      </c:barChart>
      <c:catAx>
        <c:axId val="73894895"/>
        <c:scaling>
          <c:orientation val="minMax"/>
        </c:scaling>
        <c:delete val="1"/>
        <c:axPos val="b"/>
        <c:numFmt formatCode="General" sourceLinked="1"/>
        <c:majorTickMark val="none"/>
        <c:minorTickMark val="none"/>
        <c:tickLblPos val="nextTo"/>
        <c:crossAx val="73896559"/>
        <c:crosses val="autoZero"/>
        <c:auto val="1"/>
        <c:lblAlgn val="ctr"/>
        <c:lblOffset val="100"/>
        <c:noMultiLvlLbl val="0"/>
      </c:catAx>
      <c:valAx>
        <c:axId val="73896559"/>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7389489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OUTPUT!$B$108</c:f>
              <c:strCache>
                <c:ptCount val="1"/>
                <c:pt idx="0">
                  <c:v>Enbart kommunal regi</c:v>
                </c:pt>
              </c:strCache>
            </c:strRef>
          </c:tx>
          <c:spPr>
            <a:solidFill>
              <a:srgbClr val="F88C64"/>
            </a:solidFill>
            <a:ln>
              <a:noFill/>
            </a:ln>
            <a:effectLst/>
          </c:spPr>
          <c:invertIfNegative val="0"/>
          <c:dPt>
            <c:idx val="3"/>
            <c:invertIfNegative val="0"/>
            <c:bubble3D val="0"/>
            <c:spPr>
              <a:solidFill>
                <a:srgbClr val="E6460A"/>
              </a:solidFill>
              <a:ln>
                <a:noFill/>
              </a:ln>
              <a:effectLst/>
            </c:spPr>
            <c:extLst>
              <c:ext xmlns:c16="http://schemas.microsoft.com/office/drawing/2014/chart" uri="{C3380CC4-5D6E-409C-BE32-E72D297353CC}">
                <c16:uniqueId val="{00000001-A3F4-4CB7-9D23-644E27EF1F3C}"/>
              </c:ext>
            </c:extLst>
          </c:dPt>
          <c:dPt>
            <c:idx val="4"/>
            <c:invertIfNegative val="0"/>
            <c:bubble3D val="0"/>
            <c:spPr>
              <a:solidFill>
                <a:srgbClr val="E6460A"/>
              </a:solidFill>
              <a:ln>
                <a:noFill/>
              </a:ln>
              <a:effectLst/>
            </c:spPr>
            <c:extLst>
              <c:ext xmlns:c16="http://schemas.microsoft.com/office/drawing/2014/chart" uri="{C3380CC4-5D6E-409C-BE32-E72D297353CC}">
                <c16:uniqueId val="{00000003-A3F4-4CB7-9D23-644E27EF1F3C}"/>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OUTPUT!$C$107:$F$107</c:f>
              <c:strCache>
                <c:ptCount val="4"/>
                <c:pt idx="0">
                  <c:v>Mindre städer/tätorter och landsbygdskommuner (8)</c:v>
                </c:pt>
                <c:pt idx="1">
                  <c:v>Större städer och kommuner nära större stad (3)</c:v>
                </c:pt>
                <c:pt idx="2">
                  <c:v>Storstäder och storstadsnära kommuner (0)</c:v>
                </c:pt>
                <c:pt idx="3">
                  <c:v>Riket - genomsnitt alla kommuner (236)</c:v>
                </c:pt>
              </c:strCache>
            </c:strRef>
          </c:cat>
          <c:val>
            <c:numRef>
              <c:f>OUTPUT!$C$108:$F$108</c:f>
              <c:numCache>
                <c:formatCode>0%</c:formatCode>
                <c:ptCount val="4"/>
                <c:pt idx="0">
                  <c:v>0.77439024390243905</c:v>
                </c:pt>
                <c:pt idx="1">
                  <c:v>0.61428571428571432</c:v>
                </c:pt>
                <c:pt idx="2">
                  <c:v>0</c:v>
                </c:pt>
                <c:pt idx="3">
                  <c:v>0.72</c:v>
                </c:pt>
              </c:numCache>
            </c:numRef>
          </c:val>
          <c:extLst>
            <c:ext xmlns:c16="http://schemas.microsoft.com/office/drawing/2014/chart" uri="{C3380CC4-5D6E-409C-BE32-E72D297353CC}">
              <c16:uniqueId val="{00000004-A3F4-4CB7-9D23-644E27EF1F3C}"/>
            </c:ext>
          </c:extLst>
        </c:ser>
        <c:ser>
          <c:idx val="1"/>
          <c:order val="1"/>
          <c:tx>
            <c:strRef>
              <c:f>OUTPUT!$B$109</c:f>
              <c:strCache>
                <c:ptCount val="1"/>
                <c:pt idx="0">
                  <c:v>Enbart enskild regi</c:v>
                </c:pt>
              </c:strCache>
            </c:strRef>
          </c:tx>
          <c:spPr>
            <a:solidFill>
              <a:srgbClr val="FFD86C"/>
            </a:solidFill>
            <a:ln>
              <a:noFill/>
            </a:ln>
            <a:effectLst/>
          </c:spPr>
          <c:invertIfNegative val="0"/>
          <c:dPt>
            <c:idx val="3"/>
            <c:invertIfNegative val="0"/>
            <c:bubble3D val="0"/>
            <c:spPr>
              <a:solidFill>
                <a:srgbClr val="FFBE0A"/>
              </a:solidFill>
              <a:ln>
                <a:noFill/>
              </a:ln>
              <a:effectLst/>
            </c:spPr>
            <c:extLst>
              <c:ext xmlns:c16="http://schemas.microsoft.com/office/drawing/2014/chart" uri="{C3380CC4-5D6E-409C-BE32-E72D297353CC}">
                <c16:uniqueId val="{00000006-A3F4-4CB7-9D23-644E27EF1F3C}"/>
              </c:ext>
            </c:extLst>
          </c:dPt>
          <c:dPt>
            <c:idx val="4"/>
            <c:invertIfNegative val="0"/>
            <c:bubble3D val="0"/>
            <c:spPr>
              <a:solidFill>
                <a:srgbClr val="FFBE0A"/>
              </a:solidFill>
              <a:ln>
                <a:noFill/>
              </a:ln>
              <a:effectLst/>
            </c:spPr>
            <c:extLst>
              <c:ext xmlns:c16="http://schemas.microsoft.com/office/drawing/2014/chart" uri="{C3380CC4-5D6E-409C-BE32-E72D297353CC}">
                <c16:uniqueId val="{00000008-A3F4-4CB7-9D23-644E27EF1F3C}"/>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OUTPUT!$C$107:$F$107</c:f>
              <c:strCache>
                <c:ptCount val="4"/>
                <c:pt idx="0">
                  <c:v>Mindre städer/tätorter och landsbygdskommuner (8)</c:v>
                </c:pt>
                <c:pt idx="1">
                  <c:v>Större städer och kommuner nära större stad (3)</c:v>
                </c:pt>
                <c:pt idx="2">
                  <c:v>Storstäder och storstadsnära kommuner (0)</c:v>
                </c:pt>
                <c:pt idx="3">
                  <c:v>Riket - genomsnitt alla kommuner (236)</c:v>
                </c:pt>
              </c:strCache>
            </c:strRef>
          </c:cat>
          <c:val>
            <c:numRef>
              <c:f>OUTPUT!$C$109:$F$109</c:f>
              <c:numCache>
                <c:formatCode>0%</c:formatCode>
                <c:ptCount val="4"/>
                <c:pt idx="0">
                  <c:v>7.926829268292683E-2</c:v>
                </c:pt>
                <c:pt idx="1">
                  <c:v>4.2857142857142858E-2</c:v>
                </c:pt>
                <c:pt idx="2">
                  <c:v>0</c:v>
                </c:pt>
                <c:pt idx="3">
                  <c:v>0.08</c:v>
                </c:pt>
              </c:numCache>
            </c:numRef>
          </c:val>
          <c:extLst>
            <c:ext xmlns:c16="http://schemas.microsoft.com/office/drawing/2014/chart" uri="{C3380CC4-5D6E-409C-BE32-E72D297353CC}">
              <c16:uniqueId val="{00000009-A3F4-4CB7-9D23-644E27EF1F3C}"/>
            </c:ext>
          </c:extLst>
        </c:ser>
        <c:ser>
          <c:idx val="2"/>
          <c:order val="2"/>
          <c:tx>
            <c:strRef>
              <c:f>OUTPUT!$B$110</c:f>
              <c:strCache>
                <c:ptCount val="1"/>
                <c:pt idx="0">
                  <c:v>Både kommunal och enskild regi</c:v>
                </c:pt>
              </c:strCache>
            </c:strRef>
          </c:tx>
          <c:spPr>
            <a:solidFill>
              <a:srgbClr val="F8BE7C"/>
            </a:solidFill>
            <a:ln>
              <a:noFill/>
            </a:ln>
            <a:effectLst/>
          </c:spPr>
          <c:invertIfNegative val="0"/>
          <c:dPt>
            <c:idx val="3"/>
            <c:invertIfNegative val="0"/>
            <c:bubble3D val="0"/>
            <c:spPr>
              <a:solidFill>
                <a:srgbClr val="F39325"/>
              </a:solidFill>
              <a:ln>
                <a:noFill/>
              </a:ln>
              <a:effectLst/>
            </c:spPr>
            <c:extLst>
              <c:ext xmlns:c16="http://schemas.microsoft.com/office/drawing/2014/chart" uri="{C3380CC4-5D6E-409C-BE32-E72D297353CC}">
                <c16:uniqueId val="{0000000B-A3F4-4CB7-9D23-644E27EF1F3C}"/>
              </c:ext>
            </c:extLst>
          </c:dPt>
          <c:dPt>
            <c:idx val="4"/>
            <c:invertIfNegative val="0"/>
            <c:bubble3D val="0"/>
            <c:spPr>
              <a:solidFill>
                <a:srgbClr val="F39325"/>
              </a:solidFill>
              <a:ln>
                <a:noFill/>
              </a:ln>
              <a:effectLst/>
            </c:spPr>
            <c:extLst>
              <c:ext xmlns:c16="http://schemas.microsoft.com/office/drawing/2014/chart" uri="{C3380CC4-5D6E-409C-BE32-E72D297353CC}">
                <c16:uniqueId val="{0000000D-A3F4-4CB7-9D23-644E27EF1F3C}"/>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OUTPUT!$C$107:$F$107</c:f>
              <c:strCache>
                <c:ptCount val="4"/>
                <c:pt idx="0">
                  <c:v>Mindre städer/tätorter och landsbygdskommuner (8)</c:v>
                </c:pt>
                <c:pt idx="1">
                  <c:v>Större städer och kommuner nära större stad (3)</c:v>
                </c:pt>
                <c:pt idx="2">
                  <c:v>Storstäder och storstadsnära kommuner (0)</c:v>
                </c:pt>
                <c:pt idx="3">
                  <c:v>Riket - genomsnitt alla kommuner (236)</c:v>
                </c:pt>
              </c:strCache>
            </c:strRef>
          </c:cat>
          <c:val>
            <c:numRef>
              <c:f>OUTPUT!$C$110:$F$110</c:f>
              <c:numCache>
                <c:formatCode>0%</c:formatCode>
                <c:ptCount val="4"/>
                <c:pt idx="0">
                  <c:v>0.13414634146341464</c:v>
                </c:pt>
                <c:pt idx="1">
                  <c:v>0.32857142857142857</c:v>
                </c:pt>
                <c:pt idx="2">
                  <c:v>0</c:v>
                </c:pt>
                <c:pt idx="3">
                  <c:v>0.18</c:v>
                </c:pt>
              </c:numCache>
            </c:numRef>
          </c:val>
          <c:extLst>
            <c:ext xmlns:c16="http://schemas.microsoft.com/office/drawing/2014/chart" uri="{C3380CC4-5D6E-409C-BE32-E72D297353CC}">
              <c16:uniqueId val="{0000000E-A3F4-4CB7-9D23-644E27EF1F3C}"/>
            </c:ext>
          </c:extLst>
        </c:ser>
        <c:ser>
          <c:idx val="3"/>
          <c:order val="3"/>
          <c:tx>
            <c:strRef>
              <c:f>OUTPUT!$B$111</c:f>
              <c:strCache>
                <c:ptCount val="1"/>
                <c:pt idx="0">
                  <c:v>Vet ej om insats ges i kommunal/enskild regi</c:v>
                </c:pt>
              </c:strCache>
            </c:strRef>
          </c:tx>
          <c:spPr>
            <a:solidFill>
              <a:srgbClr val="D7D1CA"/>
            </a:solidFill>
            <a:ln>
              <a:noFill/>
            </a:ln>
            <a:effectLst/>
          </c:spPr>
          <c:invertIfNegative val="0"/>
          <c:dLbls>
            <c:dLbl>
              <c:idx val="4"/>
              <c:layout>
                <c:manualLayout>
                  <c:x val="-2.2117372717349992E-3"/>
                  <c:y val="3.628378564700520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3F4-4CB7-9D23-644E27EF1F3C}"/>
                </c:ext>
              </c:extLst>
            </c:dLbl>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OUTPUT!$C$107:$F$107</c:f>
              <c:strCache>
                <c:ptCount val="4"/>
                <c:pt idx="0">
                  <c:v>Mindre städer/tätorter och landsbygdskommuner (8)</c:v>
                </c:pt>
                <c:pt idx="1">
                  <c:v>Större städer och kommuner nära större stad (3)</c:v>
                </c:pt>
                <c:pt idx="2">
                  <c:v>Storstäder och storstadsnära kommuner (0)</c:v>
                </c:pt>
                <c:pt idx="3">
                  <c:v>Riket - genomsnitt alla kommuner (236)</c:v>
                </c:pt>
              </c:strCache>
            </c:strRef>
          </c:cat>
          <c:val>
            <c:numRef>
              <c:f>OUTPUT!$C$111:$F$111</c:f>
              <c:numCache>
                <c:formatCode>0%</c:formatCode>
                <c:ptCount val="4"/>
                <c:pt idx="0">
                  <c:v>1.2195121951219513E-2</c:v>
                </c:pt>
                <c:pt idx="1">
                  <c:v>1.4285714285714285E-2</c:v>
                </c:pt>
                <c:pt idx="2">
                  <c:v>0</c:v>
                </c:pt>
                <c:pt idx="3">
                  <c:v>0.02</c:v>
                </c:pt>
              </c:numCache>
            </c:numRef>
          </c:val>
          <c:extLst>
            <c:ext xmlns:c16="http://schemas.microsoft.com/office/drawing/2014/chart" uri="{C3380CC4-5D6E-409C-BE32-E72D297353CC}">
              <c16:uniqueId val="{00000010-A3F4-4CB7-9D23-644E27EF1F3C}"/>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38641231"/>
        <c:crosses val="autoZero"/>
        <c:crossBetween val="between"/>
      </c:valAx>
      <c:spPr>
        <a:noFill/>
        <a:ln>
          <a:noFill/>
        </a:ln>
        <a:effectLst/>
      </c:spPr>
    </c:plotArea>
    <c:legend>
      <c:legendPos val="b"/>
      <c:layout>
        <c:manualLayout>
          <c:xMode val="edge"/>
          <c:yMode val="edge"/>
          <c:x val="1.6107611548556416E-2"/>
          <c:y val="0.90536155713754218"/>
          <c:w val="0.89999993915314913"/>
          <c:h val="9.1267744231162254E-2"/>
        </c:manualLayout>
      </c:layout>
      <c:overlay val="0"/>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33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82467001102928E-2"/>
          <c:y val="0.11079704075935232"/>
          <c:w val="0.93969180275376241"/>
          <c:h val="0.7828378001116694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AB398"/>
              </a:solidFill>
              <a:ln>
                <a:noFill/>
              </a:ln>
              <a:effectLst/>
            </c:spPr>
            <c:extLst>
              <c:ext xmlns:c16="http://schemas.microsoft.com/office/drawing/2014/chart" uri="{C3380CC4-5D6E-409C-BE32-E72D297353CC}">
                <c16:uniqueId val="{00000001-B51F-44BF-B596-BF3AAB1E4E1D}"/>
              </c:ext>
            </c:extLst>
          </c:dPt>
          <c:dPt>
            <c:idx val="1"/>
            <c:invertIfNegative val="0"/>
            <c:bubble3D val="0"/>
            <c:spPr>
              <a:solidFill>
                <a:srgbClr val="FAD4A8"/>
              </a:solidFill>
              <a:ln>
                <a:noFill/>
              </a:ln>
              <a:effectLst/>
            </c:spPr>
            <c:extLst>
              <c:ext xmlns:c16="http://schemas.microsoft.com/office/drawing/2014/chart" uri="{C3380CC4-5D6E-409C-BE32-E72D297353CC}">
                <c16:uniqueId val="{00000003-B51F-44BF-B596-BF3AAB1E4E1D}"/>
              </c:ext>
            </c:extLst>
          </c:dPt>
          <c:dPt>
            <c:idx val="2"/>
            <c:invertIfNegative val="0"/>
            <c:bubble3D val="0"/>
            <c:spPr>
              <a:solidFill>
                <a:srgbClr val="FFE59D"/>
              </a:solidFill>
              <a:ln>
                <a:noFill/>
              </a:ln>
              <a:effectLst/>
            </c:spPr>
            <c:extLst>
              <c:ext xmlns:c16="http://schemas.microsoft.com/office/drawing/2014/chart" uri="{C3380CC4-5D6E-409C-BE32-E72D297353CC}">
                <c16:uniqueId val="{00000005-B51F-44BF-B596-BF3AAB1E4E1D}"/>
              </c:ext>
            </c:extLst>
          </c:dPt>
          <c:dPt>
            <c:idx val="3"/>
            <c:invertIfNegative val="0"/>
            <c:bubble3D val="0"/>
            <c:spPr>
              <a:solidFill>
                <a:srgbClr val="D7D1CA"/>
              </a:solidFill>
              <a:ln>
                <a:noFill/>
              </a:ln>
              <a:effectLst/>
            </c:spPr>
            <c:extLst>
              <c:ext xmlns:c16="http://schemas.microsoft.com/office/drawing/2014/chart" uri="{C3380CC4-5D6E-409C-BE32-E72D297353CC}">
                <c16:uniqueId val="{00000007-B51F-44BF-B596-BF3AAB1E4E1D}"/>
              </c:ext>
            </c:extLst>
          </c:dPt>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OUTPUT!$B$114:$E$114</c:f>
              <c:strCache>
                <c:ptCount val="4"/>
                <c:pt idx="0">
                  <c:v>Enbart med</c:v>
                </c:pt>
                <c:pt idx="1">
                  <c:v>Både med/utan</c:v>
                </c:pt>
                <c:pt idx="2">
                  <c:v>Enbart utan</c:v>
                </c:pt>
                <c:pt idx="3">
                  <c:v>Vet ej</c:v>
                </c:pt>
              </c:strCache>
            </c:strRef>
          </c:cat>
          <c:val>
            <c:numRef>
              <c:f>OUTPUT!$B$115:$E$115</c:f>
              <c:numCache>
                <c:formatCode>0%</c:formatCode>
                <c:ptCount val="4"/>
                <c:pt idx="0">
                  <c:v>0.67948717948717952</c:v>
                </c:pt>
                <c:pt idx="1">
                  <c:v>0.20512820512820512</c:v>
                </c:pt>
                <c:pt idx="2">
                  <c:v>9.8290598290598288E-2</c:v>
                </c:pt>
                <c:pt idx="3">
                  <c:v>1.7094017094017096E-2</c:v>
                </c:pt>
              </c:numCache>
            </c:numRef>
          </c:val>
          <c:extLst>
            <c:ext xmlns:c16="http://schemas.microsoft.com/office/drawing/2014/chart" uri="{C3380CC4-5D6E-409C-BE32-E72D297353CC}">
              <c16:uniqueId val="{00000008-B51F-44BF-B596-BF3AAB1E4E1D}"/>
            </c:ext>
          </c:extLst>
        </c:ser>
        <c:dLbls>
          <c:showLegendKey val="0"/>
          <c:showVal val="0"/>
          <c:showCatName val="0"/>
          <c:showSerName val="0"/>
          <c:showPercent val="0"/>
          <c:showBubbleSize val="0"/>
        </c:dLbls>
        <c:gapWidth val="31"/>
        <c:overlap val="-27"/>
        <c:axId val="73894895"/>
        <c:axId val="73896559"/>
      </c:barChart>
      <c:catAx>
        <c:axId val="73894895"/>
        <c:scaling>
          <c:orientation val="minMax"/>
        </c:scaling>
        <c:delete val="1"/>
        <c:axPos val="b"/>
        <c:numFmt formatCode="General" sourceLinked="1"/>
        <c:majorTickMark val="none"/>
        <c:minorTickMark val="none"/>
        <c:tickLblPos val="nextTo"/>
        <c:crossAx val="73896559"/>
        <c:crosses val="autoZero"/>
        <c:auto val="1"/>
        <c:lblAlgn val="ctr"/>
        <c:lblOffset val="100"/>
        <c:noMultiLvlLbl val="0"/>
      </c:catAx>
      <c:valAx>
        <c:axId val="73896559"/>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7389489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OUTPUT!$B$132</c:f>
              <c:strCache>
                <c:ptCount val="1"/>
                <c:pt idx="0">
                  <c:v>1-20 individer</c:v>
                </c:pt>
              </c:strCache>
            </c:strRef>
          </c:tx>
          <c:spPr>
            <a:solidFill>
              <a:srgbClr val="F88C6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OUTPUT!$C$132:$E$132</c:f>
              <c:numCache>
                <c:formatCode>0%</c:formatCode>
                <c:ptCount val="3"/>
                <c:pt idx="0">
                  <c:v>0.5220125786163522</c:v>
                </c:pt>
                <c:pt idx="1">
                  <c:v>0.5</c:v>
                </c:pt>
                <c:pt idx="2">
                  <c:v>0.2608695652173913</c:v>
                </c:pt>
              </c:numCache>
            </c:numRef>
          </c:val>
          <c:extLst>
            <c:ext xmlns:c16="http://schemas.microsoft.com/office/drawing/2014/chart" uri="{C3380CC4-5D6E-409C-BE32-E72D297353CC}">
              <c16:uniqueId val="{00000000-605F-47CF-8557-153608D74855}"/>
            </c:ext>
          </c:extLst>
        </c:ser>
        <c:ser>
          <c:idx val="1"/>
          <c:order val="1"/>
          <c:tx>
            <c:strRef>
              <c:f>OUTPUT!$B$133</c:f>
              <c:strCache>
                <c:ptCount val="1"/>
                <c:pt idx="0">
                  <c:v>21-100 individer</c:v>
                </c:pt>
              </c:strCache>
            </c:strRef>
          </c:tx>
          <c:spPr>
            <a:solidFill>
              <a:srgbClr val="F8BE7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OUTPUT!$C$133:$E$133</c:f>
              <c:numCache>
                <c:formatCode>0%</c:formatCode>
                <c:ptCount val="3"/>
                <c:pt idx="0">
                  <c:v>0.22012578616352202</c:v>
                </c:pt>
                <c:pt idx="1">
                  <c:v>0.375</c:v>
                </c:pt>
                <c:pt idx="2">
                  <c:v>0.39130434782608697</c:v>
                </c:pt>
              </c:numCache>
            </c:numRef>
          </c:val>
          <c:extLst>
            <c:ext xmlns:c16="http://schemas.microsoft.com/office/drawing/2014/chart" uri="{C3380CC4-5D6E-409C-BE32-E72D297353CC}">
              <c16:uniqueId val="{00000001-605F-47CF-8557-153608D74855}"/>
            </c:ext>
          </c:extLst>
        </c:ser>
        <c:ser>
          <c:idx val="2"/>
          <c:order val="2"/>
          <c:tx>
            <c:strRef>
              <c:f>OUTPUT!$B$134</c:f>
              <c:strCache>
                <c:ptCount val="1"/>
                <c:pt idx="0">
                  <c:v>101-500 individer</c:v>
                </c:pt>
              </c:strCache>
            </c:strRef>
          </c:tx>
          <c:spPr>
            <a:solidFill>
              <a:srgbClr val="FFD86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OUTPUT!$C$134:$E$134</c:f>
              <c:numCache>
                <c:formatCode>0%</c:formatCode>
                <c:ptCount val="3"/>
                <c:pt idx="0">
                  <c:v>0.12578616352201258</c:v>
                </c:pt>
                <c:pt idx="1">
                  <c:v>2.0833333333333332E-2</c:v>
                </c:pt>
                <c:pt idx="2">
                  <c:v>4.3478260869565216E-2</c:v>
                </c:pt>
              </c:numCache>
            </c:numRef>
          </c:val>
          <c:extLst>
            <c:ext xmlns:c16="http://schemas.microsoft.com/office/drawing/2014/chart" uri="{C3380CC4-5D6E-409C-BE32-E72D297353CC}">
              <c16:uniqueId val="{00000002-605F-47CF-8557-153608D74855}"/>
            </c:ext>
          </c:extLst>
        </c:ser>
        <c:ser>
          <c:idx val="3"/>
          <c:order val="3"/>
          <c:tx>
            <c:strRef>
              <c:f>OUTPUT!$B$135</c:f>
              <c:strCache>
                <c:ptCount val="1"/>
                <c:pt idx="0">
                  <c:v>&gt;500 individer</c:v>
                </c:pt>
              </c:strCache>
            </c:strRef>
          </c:tx>
          <c:spPr>
            <a:solidFill>
              <a:srgbClr val="FFE59D"/>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OUTPUT!$C$135:$E$135</c:f>
              <c:numCache>
                <c:formatCode>0%</c:formatCode>
                <c:ptCount val="3"/>
                <c:pt idx="0">
                  <c:v>0</c:v>
                </c:pt>
                <c:pt idx="1">
                  <c:v>0</c:v>
                </c:pt>
                <c:pt idx="2">
                  <c:v>0</c:v>
                </c:pt>
              </c:numCache>
            </c:numRef>
          </c:val>
          <c:extLst>
            <c:ext xmlns:c16="http://schemas.microsoft.com/office/drawing/2014/chart" uri="{C3380CC4-5D6E-409C-BE32-E72D297353CC}">
              <c16:uniqueId val="{00000003-605F-47CF-8557-153608D74855}"/>
            </c:ext>
          </c:extLst>
        </c:ser>
        <c:ser>
          <c:idx val="4"/>
          <c:order val="4"/>
          <c:tx>
            <c:strRef>
              <c:f>OUTPUT!$B$136</c:f>
              <c:strCache>
                <c:ptCount val="1"/>
                <c:pt idx="0">
                  <c:v>Vet ej antal/uppgift saknas om antal individer</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OUTPUT!$C$136:$E$136</c:f>
              <c:numCache>
                <c:formatCode>0%</c:formatCode>
                <c:ptCount val="3"/>
                <c:pt idx="0">
                  <c:v>0.13207547169811321</c:v>
                </c:pt>
                <c:pt idx="1">
                  <c:v>0.10416666666666667</c:v>
                </c:pt>
                <c:pt idx="2">
                  <c:v>0.30434782608695654</c:v>
                </c:pt>
              </c:numCache>
            </c:numRef>
          </c:val>
          <c:extLst>
            <c:ext xmlns:c16="http://schemas.microsoft.com/office/drawing/2014/chart" uri="{C3380CC4-5D6E-409C-BE32-E72D297353CC}">
              <c16:uniqueId val="{00000004-605F-47CF-8557-153608D74855}"/>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1231"/>
        <c:crosses val="autoZero"/>
        <c:crossBetween val="between"/>
      </c:valAx>
      <c:spPr>
        <a:noFill/>
        <a:ln>
          <a:noFill/>
        </a:ln>
        <a:effectLst/>
      </c:spPr>
    </c:plotArea>
    <c:legend>
      <c:legendPos val="b"/>
      <c:layout>
        <c:manualLayout>
          <c:xMode val="edge"/>
          <c:yMode val="edge"/>
          <c:x val="1.6107611548556416E-2"/>
          <c:y val="0.90536155713754218"/>
          <c:w val="0.95111789151356096"/>
          <c:h val="6.6860460841420166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[Analys_missbruk_och_beroende_FB.xlsx]Pivot - bistånd!PivotTable35</c:name>
    <c:fmtId val="18"/>
  </c:pivotSource>
  <c:chart>
    <c:autoTitleDeleted val="0"/>
    <c:pivotFmts>
      <c:pivotFmt>
        <c:idx val="0"/>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pivotFmt>
      <c:pivotFmt>
        <c:idx val="5"/>
        <c:spPr>
          <a:solidFill>
            <a:schemeClr val="accent2"/>
          </a:solidFill>
          <a:ln>
            <a:noFill/>
          </a:ln>
          <a:effectLst/>
        </c:spPr>
      </c:pivotFmt>
      <c:pivotFmt>
        <c:idx val="6"/>
        <c:spPr>
          <a:solidFill>
            <a:schemeClr val="accent3"/>
          </a:solidFill>
          <a:ln>
            <a:noFill/>
          </a:ln>
          <a:effectLst/>
        </c:spPr>
      </c:pivotFmt>
      <c:pivotFmt>
        <c:idx val="7"/>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pivotFmt>
      <c:pivotFmt>
        <c:idx val="9"/>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2"/>
          </a:solidFill>
          <a:ln>
            <a:noFill/>
          </a:ln>
          <a:effectLst/>
        </c:spPr>
      </c:pivotFmt>
      <c:pivotFmt>
        <c:idx val="11"/>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3"/>
          </a:solidFill>
          <a:ln>
            <a:noFill/>
          </a:ln>
          <a:effectLst/>
        </c:spPr>
      </c:pivotFmt>
      <c:pivotFmt>
        <c:idx val="13"/>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pivotFmt>
      <c:pivotFmt>
        <c:idx val="16"/>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2"/>
          </a:solidFill>
          <a:ln>
            <a:noFill/>
          </a:ln>
          <a:effectLst/>
        </c:spPr>
      </c:pivotFmt>
      <c:pivotFmt>
        <c:idx val="18"/>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3"/>
          </a:solidFill>
          <a:ln>
            <a:noFill/>
          </a:ln>
          <a:effectLst/>
        </c:spPr>
      </c:pivotFmt>
      <c:pivotFmt>
        <c:idx val="20"/>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pivotFmt>
      <c:pivotFmt>
        <c:idx val="22"/>
        <c:spPr>
          <a:solidFill>
            <a:schemeClr val="accent2"/>
          </a:solidFill>
          <a:ln>
            <a:noFill/>
          </a:ln>
          <a:effectLst/>
        </c:spPr>
      </c:pivotFmt>
      <c:pivotFmt>
        <c:idx val="23"/>
        <c:spPr>
          <a:solidFill>
            <a:schemeClr val="accent3"/>
          </a:solidFill>
          <a:ln>
            <a:noFill/>
          </a:ln>
          <a:effectLst/>
        </c:spPr>
      </c:pivotFmt>
      <c:pivotFmt>
        <c:idx val="24"/>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pivotFmt>
      <c:pivotFmt>
        <c:idx val="26"/>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2"/>
          </a:solidFill>
          <a:ln>
            <a:noFill/>
          </a:ln>
          <a:effectLst/>
        </c:spPr>
      </c:pivotFmt>
      <c:pivotFmt>
        <c:idx val="28"/>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3"/>
          </a:solidFill>
          <a:ln>
            <a:noFill/>
          </a:ln>
          <a:effectLst/>
        </c:spPr>
      </c:pivotFmt>
      <c:pivotFmt>
        <c:idx val="30"/>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pivotFmt>
      <c:pivotFmt>
        <c:idx val="33"/>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2"/>
          </a:solidFill>
          <a:ln>
            <a:noFill/>
          </a:ln>
          <a:effectLst/>
        </c:spPr>
      </c:pivotFmt>
      <c:pivotFmt>
        <c:idx val="35"/>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3"/>
          </a:solidFill>
          <a:ln>
            <a:noFill/>
          </a:ln>
          <a:effectLst/>
        </c:spPr>
      </c:pivotFmt>
      <c:pivotFmt>
        <c:idx val="37"/>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percentStacked"/>
        <c:varyColors val="0"/>
        <c:ser>
          <c:idx val="0"/>
          <c:order val="0"/>
          <c:tx>
            <c:strRef>
              <c:f>'Pivot - bistånd'!$U$3</c:f>
              <c:strCache>
                <c:ptCount val="1"/>
                <c:pt idx="0">
                  <c:v>Enbart med biståndsbeslut </c:v>
                </c:pt>
              </c:strCache>
            </c:strRef>
          </c:tx>
          <c:spPr>
            <a:solidFill>
              <a:schemeClr val="accent1">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1-B0F7-43F8-8713-249F6EDAFED6}"/>
              </c:ext>
            </c:extLst>
          </c:dPt>
          <c:dPt>
            <c:idx val="4"/>
            <c:invertIfNegative val="0"/>
            <c:bubble3D val="0"/>
            <c:extLst>
              <c:ext xmlns:c16="http://schemas.microsoft.com/office/drawing/2014/chart" uri="{C3380CC4-5D6E-409C-BE32-E72D297353CC}">
                <c16:uniqueId val="{00000008-5BF7-464D-B1EC-18E612AE1F2B}"/>
              </c:ext>
            </c:extLst>
          </c:dPt>
          <c:dPt>
            <c:idx val="5"/>
            <c:invertIfNegative val="0"/>
            <c:bubble3D val="0"/>
            <c:extLst>
              <c:ext xmlns:c16="http://schemas.microsoft.com/office/drawing/2014/chart" uri="{C3380CC4-5D6E-409C-BE32-E72D297353CC}">
                <c16:uniqueId val="{0000000C-C374-4C19-A73F-6B02D202A636}"/>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12-7021-41F3-B3EA-ADB49FB8F922}"/>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bistånd'!$T$4:$T$16</c:f>
              <c:strCache>
                <c:ptCount val="12"/>
                <c:pt idx="0">
                  <c:v>Smedjebackens kommun</c:v>
                </c:pt>
                <c:pt idx="1">
                  <c:v>Säters kommun</c:v>
                </c:pt>
                <c:pt idx="2">
                  <c:v>Orsa kommun</c:v>
                </c:pt>
                <c:pt idx="3">
                  <c:v>Mora kommun</c:v>
                </c:pt>
                <c:pt idx="4">
                  <c:v>Malung-Sälens kommun</c:v>
                </c:pt>
                <c:pt idx="5">
                  <c:v>Hedemora kommun</c:v>
                </c:pt>
                <c:pt idx="6">
                  <c:v>Gagnefs kommun</c:v>
                </c:pt>
                <c:pt idx="7">
                  <c:v>Falu kommun</c:v>
                </c:pt>
                <c:pt idx="8">
                  <c:v>Borlänge kommun</c:v>
                </c:pt>
                <c:pt idx="9">
                  <c:v>Avesta kommun</c:v>
                </c:pt>
                <c:pt idx="10">
                  <c:v>Älvdalens kommun</c:v>
                </c:pt>
                <c:pt idx="11">
                  <c:v> Riket - genomsnitt alla kommuner</c:v>
                </c:pt>
              </c:strCache>
            </c:strRef>
          </c:cat>
          <c:val>
            <c:numRef>
              <c:f>'Pivot - bistånd'!$U$4:$U$16</c:f>
              <c:numCache>
                <c:formatCode>0%</c:formatCode>
                <c:ptCount val="12"/>
                <c:pt idx="0">
                  <c:v>0.66666666666666663</c:v>
                </c:pt>
                <c:pt idx="1">
                  <c:v>0.41666666666666669</c:v>
                </c:pt>
                <c:pt idx="2">
                  <c:v>0.58823529411764708</c:v>
                </c:pt>
                <c:pt idx="3">
                  <c:v>0.84</c:v>
                </c:pt>
                <c:pt idx="4">
                  <c:v>0.94444444444444442</c:v>
                </c:pt>
                <c:pt idx="5">
                  <c:v>0.6875</c:v>
                </c:pt>
                <c:pt idx="6">
                  <c:v>0.58333333333333337</c:v>
                </c:pt>
                <c:pt idx="7">
                  <c:v>0.68421052631578949</c:v>
                </c:pt>
                <c:pt idx="8">
                  <c:v>0.5</c:v>
                </c:pt>
                <c:pt idx="9">
                  <c:v>0.87096774193548387</c:v>
                </c:pt>
                <c:pt idx="10">
                  <c:v>0.6428571428571429</c:v>
                </c:pt>
                <c:pt idx="11">
                  <c:v>0.56442901234567899</c:v>
                </c:pt>
              </c:numCache>
            </c:numRef>
          </c:val>
          <c:extLst>
            <c:ext xmlns:c16="http://schemas.microsoft.com/office/drawing/2014/chart" uri="{C3380CC4-5D6E-409C-BE32-E72D297353CC}">
              <c16:uniqueId val="{00000002-B0F7-43F8-8713-249F6EDAFED6}"/>
            </c:ext>
          </c:extLst>
        </c:ser>
        <c:ser>
          <c:idx val="1"/>
          <c:order val="1"/>
          <c:tx>
            <c:strRef>
              <c:f>'Pivot - bistånd'!$V$3</c:f>
              <c:strCache>
                <c:ptCount val="1"/>
                <c:pt idx="0">
                  <c:v>Enbart utan biståndsbeslut </c:v>
                </c:pt>
              </c:strCache>
            </c:strRef>
          </c:tx>
          <c:spPr>
            <a:solidFill>
              <a:schemeClr val="accent2">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4-B0F7-43F8-8713-249F6EDAFED6}"/>
              </c:ext>
            </c:extLst>
          </c:dPt>
          <c:dPt>
            <c:idx val="4"/>
            <c:invertIfNegative val="0"/>
            <c:bubble3D val="0"/>
            <c:extLst>
              <c:ext xmlns:c16="http://schemas.microsoft.com/office/drawing/2014/chart" uri="{C3380CC4-5D6E-409C-BE32-E72D297353CC}">
                <c16:uniqueId val="{00000009-5BF7-464D-B1EC-18E612AE1F2B}"/>
              </c:ext>
            </c:extLst>
          </c:dPt>
          <c:dPt>
            <c:idx val="5"/>
            <c:invertIfNegative val="0"/>
            <c:bubble3D val="0"/>
            <c:extLst>
              <c:ext xmlns:c16="http://schemas.microsoft.com/office/drawing/2014/chart" uri="{C3380CC4-5D6E-409C-BE32-E72D297353CC}">
                <c16:uniqueId val="{0000000B-C374-4C19-A73F-6B02D202A636}"/>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11-7021-41F3-B3EA-ADB49FB8F922}"/>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bistånd'!$T$4:$T$16</c:f>
              <c:strCache>
                <c:ptCount val="12"/>
                <c:pt idx="0">
                  <c:v>Smedjebackens kommun</c:v>
                </c:pt>
                <c:pt idx="1">
                  <c:v>Säters kommun</c:v>
                </c:pt>
                <c:pt idx="2">
                  <c:v>Orsa kommun</c:v>
                </c:pt>
                <c:pt idx="3">
                  <c:v>Mora kommun</c:v>
                </c:pt>
                <c:pt idx="4">
                  <c:v>Malung-Sälens kommun</c:v>
                </c:pt>
                <c:pt idx="5">
                  <c:v>Hedemora kommun</c:v>
                </c:pt>
                <c:pt idx="6">
                  <c:v>Gagnefs kommun</c:v>
                </c:pt>
                <c:pt idx="7">
                  <c:v>Falu kommun</c:v>
                </c:pt>
                <c:pt idx="8">
                  <c:v>Borlänge kommun</c:v>
                </c:pt>
                <c:pt idx="9">
                  <c:v>Avesta kommun</c:v>
                </c:pt>
                <c:pt idx="10">
                  <c:v>Älvdalens kommun</c:v>
                </c:pt>
                <c:pt idx="11">
                  <c:v> Riket - genomsnitt alla kommuner</c:v>
                </c:pt>
              </c:strCache>
            </c:strRef>
          </c:cat>
          <c:val>
            <c:numRef>
              <c:f>'Pivot - bistånd'!$V$4:$V$16</c:f>
              <c:numCache>
                <c:formatCode>0%</c:formatCode>
                <c:ptCount val="12"/>
                <c:pt idx="0">
                  <c:v>0.125</c:v>
                </c:pt>
                <c:pt idx="1">
                  <c:v>0.16666666666666666</c:v>
                </c:pt>
                <c:pt idx="2">
                  <c:v>0</c:v>
                </c:pt>
                <c:pt idx="3">
                  <c:v>0.12</c:v>
                </c:pt>
                <c:pt idx="4">
                  <c:v>0</c:v>
                </c:pt>
                <c:pt idx="5">
                  <c:v>0</c:v>
                </c:pt>
                <c:pt idx="6">
                  <c:v>0</c:v>
                </c:pt>
                <c:pt idx="7">
                  <c:v>0.31578947368421051</c:v>
                </c:pt>
                <c:pt idx="8">
                  <c:v>0.27272727272727271</c:v>
                </c:pt>
                <c:pt idx="9">
                  <c:v>0</c:v>
                </c:pt>
                <c:pt idx="10">
                  <c:v>7.1428571428571425E-2</c:v>
                </c:pt>
                <c:pt idx="11">
                  <c:v>0.16165123456790123</c:v>
                </c:pt>
              </c:numCache>
            </c:numRef>
          </c:val>
          <c:extLst>
            <c:ext xmlns:c16="http://schemas.microsoft.com/office/drawing/2014/chart" uri="{C3380CC4-5D6E-409C-BE32-E72D297353CC}">
              <c16:uniqueId val="{00000005-B0F7-43F8-8713-249F6EDAFED6}"/>
            </c:ext>
          </c:extLst>
        </c:ser>
        <c:ser>
          <c:idx val="2"/>
          <c:order val="2"/>
          <c:tx>
            <c:strRef>
              <c:f>'Pivot - bistånd'!$W$3</c:f>
              <c:strCache>
                <c:ptCount val="1"/>
                <c:pt idx="0">
                  <c:v>Både med och utan biståndsbeslut </c:v>
                </c:pt>
              </c:strCache>
            </c:strRef>
          </c:tx>
          <c:spPr>
            <a:solidFill>
              <a:schemeClr val="accent3">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7-B0F7-43F8-8713-249F6EDAFED6}"/>
              </c:ext>
            </c:extLst>
          </c:dPt>
          <c:dPt>
            <c:idx val="4"/>
            <c:invertIfNegative val="0"/>
            <c:bubble3D val="0"/>
            <c:extLst>
              <c:ext xmlns:c16="http://schemas.microsoft.com/office/drawing/2014/chart" uri="{C3380CC4-5D6E-409C-BE32-E72D297353CC}">
                <c16:uniqueId val="{0000000A-5BF7-464D-B1EC-18E612AE1F2B}"/>
              </c:ext>
            </c:extLst>
          </c:dPt>
          <c:dPt>
            <c:idx val="5"/>
            <c:invertIfNegative val="0"/>
            <c:bubble3D val="0"/>
            <c:extLst>
              <c:ext xmlns:c16="http://schemas.microsoft.com/office/drawing/2014/chart" uri="{C3380CC4-5D6E-409C-BE32-E72D297353CC}">
                <c16:uniqueId val="{0000000A-C374-4C19-A73F-6B02D202A63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10-7021-41F3-B3EA-ADB49FB8F922}"/>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bistånd'!$T$4:$T$16</c:f>
              <c:strCache>
                <c:ptCount val="12"/>
                <c:pt idx="0">
                  <c:v>Smedjebackens kommun</c:v>
                </c:pt>
                <c:pt idx="1">
                  <c:v>Säters kommun</c:v>
                </c:pt>
                <c:pt idx="2">
                  <c:v>Orsa kommun</c:v>
                </c:pt>
                <c:pt idx="3">
                  <c:v>Mora kommun</c:v>
                </c:pt>
                <c:pt idx="4">
                  <c:v>Malung-Sälens kommun</c:v>
                </c:pt>
                <c:pt idx="5">
                  <c:v>Hedemora kommun</c:v>
                </c:pt>
                <c:pt idx="6">
                  <c:v>Gagnefs kommun</c:v>
                </c:pt>
                <c:pt idx="7">
                  <c:v>Falu kommun</c:v>
                </c:pt>
                <c:pt idx="8">
                  <c:v>Borlänge kommun</c:v>
                </c:pt>
                <c:pt idx="9">
                  <c:v>Avesta kommun</c:v>
                </c:pt>
                <c:pt idx="10">
                  <c:v>Älvdalens kommun</c:v>
                </c:pt>
                <c:pt idx="11">
                  <c:v> Riket - genomsnitt alla kommuner</c:v>
                </c:pt>
              </c:strCache>
            </c:strRef>
          </c:cat>
          <c:val>
            <c:numRef>
              <c:f>'Pivot - bistånd'!$W$4:$W$16</c:f>
              <c:numCache>
                <c:formatCode>0%</c:formatCode>
                <c:ptCount val="12"/>
                <c:pt idx="0">
                  <c:v>0.125</c:v>
                </c:pt>
                <c:pt idx="1">
                  <c:v>0.375</c:v>
                </c:pt>
                <c:pt idx="2">
                  <c:v>0.41176470588235292</c:v>
                </c:pt>
                <c:pt idx="3">
                  <c:v>0.04</c:v>
                </c:pt>
                <c:pt idx="4">
                  <c:v>5.5555555555555552E-2</c:v>
                </c:pt>
                <c:pt idx="5">
                  <c:v>0.3125</c:v>
                </c:pt>
                <c:pt idx="6">
                  <c:v>0.41666666666666669</c:v>
                </c:pt>
                <c:pt idx="7">
                  <c:v>0</c:v>
                </c:pt>
                <c:pt idx="8">
                  <c:v>0.18181818181818182</c:v>
                </c:pt>
                <c:pt idx="9">
                  <c:v>0.12903225806451613</c:v>
                </c:pt>
                <c:pt idx="10">
                  <c:v>0.2857142857142857</c:v>
                </c:pt>
                <c:pt idx="11">
                  <c:v>0.24942129629629631</c:v>
                </c:pt>
              </c:numCache>
            </c:numRef>
          </c:val>
          <c:extLst>
            <c:ext xmlns:c16="http://schemas.microsoft.com/office/drawing/2014/chart" uri="{C3380CC4-5D6E-409C-BE32-E72D297353CC}">
              <c16:uniqueId val="{00000008-B0F7-43F8-8713-249F6EDAFED6}"/>
            </c:ext>
          </c:extLst>
        </c:ser>
        <c:ser>
          <c:idx val="3"/>
          <c:order val="3"/>
          <c:tx>
            <c:strRef>
              <c:f>'Pivot - bistånd'!$X$3</c:f>
              <c:strCache>
                <c:ptCount val="1"/>
                <c:pt idx="0">
                  <c:v>Vet ej om insats ges med/utan biståndsbeslut </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bistånd'!$T$4:$T$16</c:f>
              <c:strCache>
                <c:ptCount val="12"/>
                <c:pt idx="0">
                  <c:v>Smedjebackens kommun</c:v>
                </c:pt>
                <c:pt idx="1">
                  <c:v>Säters kommun</c:v>
                </c:pt>
                <c:pt idx="2">
                  <c:v>Orsa kommun</c:v>
                </c:pt>
                <c:pt idx="3">
                  <c:v>Mora kommun</c:v>
                </c:pt>
                <c:pt idx="4">
                  <c:v>Malung-Sälens kommun</c:v>
                </c:pt>
                <c:pt idx="5">
                  <c:v>Hedemora kommun</c:v>
                </c:pt>
                <c:pt idx="6">
                  <c:v>Gagnefs kommun</c:v>
                </c:pt>
                <c:pt idx="7">
                  <c:v>Falu kommun</c:v>
                </c:pt>
                <c:pt idx="8">
                  <c:v>Borlänge kommun</c:v>
                </c:pt>
                <c:pt idx="9">
                  <c:v>Avesta kommun</c:v>
                </c:pt>
                <c:pt idx="10">
                  <c:v>Älvdalens kommun</c:v>
                </c:pt>
                <c:pt idx="11">
                  <c:v> Riket - genomsnitt alla kommuner</c:v>
                </c:pt>
              </c:strCache>
            </c:strRef>
          </c:cat>
          <c:val>
            <c:numRef>
              <c:f>'Pivot - bistånd'!$X$4:$X$16</c:f>
              <c:numCache>
                <c:formatCode>0%</c:formatCode>
                <c:ptCount val="12"/>
                <c:pt idx="0">
                  <c:v>8.3333333333333329E-2</c:v>
                </c:pt>
                <c:pt idx="1">
                  <c:v>4.1666666666666664E-2</c:v>
                </c:pt>
                <c:pt idx="2">
                  <c:v>0</c:v>
                </c:pt>
                <c:pt idx="3">
                  <c:v>0</c:v>
                </c:pt>
                <c:pt idx="4">
                  <c:v>0</c:v>
                </c:pt>
                <c:pt idx="5">
                  <c:v>0</c:v>
                </c:pt>
                <c:pt idx="6">
                  <c:v>0</c:v>
                </c:pt>
                <c:pt idx="7">
                  <c:v>0</c:v>
                </c:pt>
                <c:pt idx="8">
                  <c:v>4.5454545454545456E-2</c:v>
                </c:pt>
                <c:pt idx="9">
                  <c:v>0</c:v>
                </c:pt>
                <c:pt idx="10">
                  <c:v>0</c:v>
                </c:pt>
                <c:pt idx="11">
                  <c:v>2.4498456790123458E-2</c:v>
                </c:pt>
              </c:numCache>
            </c:numRef>
          </c:val>
          <c:extLst>
            <c:ext xmlns:c16="http://schemas.microsoft.com/office/drawing/2014/chart" uri="{C3380CC4-5D6E-409C-BE32-E72D297353CC}">
              <c16:uniqueId val="{00000009-B0F7-43F8-8713-249F6EDAFED6}"/>
            </c:ext>
          </c:extLst>
        </c:ser>
        <c:ser>
          <c:idx val="4"/>
          <c:order val="4"/>
          <c:tx>
            <c:strRef>
              <c:f>'Pivot - bistånd'!$Y$3</c:f>
              <c:strCache>
                <c:ptCount val="1"/>
                <c:pt idx="0">
                  <c:v>Sum of Totalt - bistånd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bistånd'!$T$4:$T$16</c:f>
              <c:strCache>
                <c:ptCount val="12"/>
                <c:pt idx="0">
                  <c:v>Smedjebackens kommun</c:v>
                </c:pt>
                <c:pt idx="1">
                  <c:v>Säters kommun</c:v>
                </c:pt>
                <c:pt idx="2">
                  <c:v>Orsa kommun</c:v>
                </c:pt>
                <c:pt idx="3">
                  <c:v>Mora kommun</c:v>
                </c:pt>
                <c:pt idx="4">
                  <c:v>Malung-Sälens kommun</c:v>
                </c:pt>
                <c:pt idx="5">
                  <c:v>Hedemora kommun</c:v>
                </c:pt>
                <c:pt idx="6">
                  <c:v>Gagnefs kommun</c:v>
                </c:pt>
                <c:pt idx="7">
                  <c:v>Falu kommun</c:v>
                </c:pt>
                <c:pt idx="8">
                  <c:v>Borlänge kommun</c:v>
                </c:pt>
                <c:pt idx="9">
                  <c:v>Avesta kommun</c:v>
                </c:pt>
                <c:pt idx="10">
                  <c:v>Älvdalens kommun</c:v>
                </c:pt>
                <c:pt idx="11">
                  <c:v> Riket - genomsnitt alla kommuner</c:v>
                </c:pt>
              </c:strCache>
            </c:strRef>
          </c:cat>
          <c:val>
            <c:numRef>
              <c:f>'Pivot - bistånd'!$Y$4:$Y$16</c:f>
              <c:numCache>
                <c:formatCode>0%</c:formatCode>
                <c:ptCount val="12"/>
                <c:pt idx="0">
                  <c:v>1</c:v>
                </c:pt>
                <c:pt idx="1">
                  <c:v>1</c:v>
                </c:pt>
                <c:pt idx="2">
                  <c:v>1</c:v>
                </c:pt>
                <c:pt idx="3">
                  <c:v>1</c:v>
                </c:pt>
                <c:pt idx="4">
                  <c:v>1</c:v>
                </c:pt>
                <c:pt idx="5">
                  <c:v>1</c:v>
                </c:pt>
                <c:pt idx="6">
                  <c:v>1</c:v>
                </c:pt>
                <c:pt idx="7">
                  <c:v>1</c:v>
                </c:pt>
                <c:pt idx="8">
                  <c:v>1</c:v>
                </c:pt>
                <c:pt idx="9">
                  <c:v>1</c:v>
                </c:pt>
                <c:pt idx="10">
                  <c:v>1</c:v>
                </c:pt>
                <c:pt idx="11">
                  <c:v>0.99999999999999989</c:v>
                </c:pt>
              </c:numCache>
            </c:numRef>
          </c:val>
          <c:extLst>
            <c:ext xmlns:c16="http://schemas.microsoft.com/office/drawing/2014/chart" uri="{C3380CC4-5D6E-409C-BE32-E72D297353CC}">
              <c16:uniqueId val="{00000007-5BF7-464D-B1EC-18E612AE1F2B}"/>
            </c:ext>
          </c:extLst>
        </c:ser>
        <c:dLbls>
          <c:dLblPos val="ctr"/>
          <c:showLegendKey val="0"/>
          <c:showVal val="1"/>
          <c:showCatName val="0"/>
          <c:showSerName val="0"/>
          <c:showPercent val="0"/>
          <c:showBubbleSize val="0"/>
        </c:dLbls>
        <c:gapWidth val="150"/>
        <c:overlap val="100"/>
        <c:axId val="1150995103"/>
        <c:axId val="1150987615"/>
      </c:barChart>
      <c:catAx>
        <c:axId val="1150995103"/>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150987615"/>
        <c:crosses val="autoZero"/>
        <c:auto val="1"/>
        <c:lblAlgn val="ctr"/>
        <c:lblOffset val="100"/>
        <c:noMultiLvlLbl val="0"/>
      </c:catAx>
      <c:valAx>
        <c:axId val="1150987615"/>
        <c:scaling>
          <c:orientation val="minMax"/>
          <c:max val="0.5"/>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150995103"/>
        <c:crosses val="autoZero"/>
        <c:crossBetween val="between"/>
      </c:valAx>
      <c:spPr>
        <a:noFill/>
        <a:ln>
          <a:noFill/>
        </a:ln>
        <a:effectLst/>
      </c:spPr>
    </c:plotArea>
    <c:legend>
      <c:legendPos val="b"/>
      <c:layout>
        <c:manualLayout>
          <c:xMode val="edge"/>
          <c:yMode val="edge"/>
          <c:x val="5.3171557441024572E-2"/>
          <c:y val="0.90647486366467567"/>
          <c:w val="0.89999993896214547"/>
          <c:h val="4.5383643345895154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a:solidFill>
            <a:sysClr val="windowText" lastClr="000000"/>
          </a:solidFill>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OUTPUT!$B$144</c:f>
              <c:strCache>
                <c:ptCount val="1"/>
                <c:pt idx="0">
                  <c:v>Enbart med biståndsbeslut</c:v>
                </c:pt>
              </c:strCache>
            </c:strRef>
          </c:tx>
          <c:spPr>
            <a:solidFill>
              <a:srgbClr val="F88C64"/>
            </a:solidFill>
            <a:ln>
              <a:noFill/>
            </a:ln>
            <a:effectLst/>
          </c:spPr>
          <c:invertIfNegative val="0"/>
          <c:dPt>
            <c:idx val="3"/>
            <c:invertIfNegative val="0"/>
            <c:bubble3D val="0"/>
            <c:spPr>
              <a:solidFill>
                <a:srgbClr val="E6460A"/>
              </a:solidFill>
              <a:ln>
                <a:noFill/>
              </a:ln>
              <a:effectLst/>
            </c:spPr>
            <c:extLst>
              <c:ext xmlns:c16="http://schemas.microsoft.com/office/drawing/2014/chart" uri="{C3380CC4-5D6E-409C-BE32-E72D297353CC}">
                <c16:uniqueId val="{00000001-A35F-4F9F-A9D9-8421B39E4B0F}"/>
              </c:ext>
            </c:extLst>
          </c:dPt>
          <c:dPt>
            <c:idx val="4"/>
            <c:invertIfNegative val="0"/>
            <c:bubble3D val="0"/>
            <c:spPr>
              <a:solidFill>
                <a:srgbClr val="E6460A"/>
              </a:solidFill>
              <a:ln>
                <a:noFill/>
              </a:ln>
              <a:effectLst/>
            </c:spPr>
            <c:extLst>
              <c:ext xmlns:c16="http://schemas.microsoft.com/office/drawing/2014/chart" uri="{C3380CC4-5D6E-409C-BE32-E72D297353CC}">
                <c16:uniqueId val="{00000003-A35F-4F9F-A9D9-8421B39E4B0F}"/>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OUTPUT!$C$143:$F$143</c:f>
              <c:strCache>
                <c:ptCount val="4"/>
                <c:pt idx="0">
                  <c:v>Mindre städer/tätorter och landsbygdskommuner (8)</c:v>
                </c:pt>
                <c:pt idx="1">
                  <c:v>Större städer och kommuner nära större stad (3)</c:v>
                </c:pt>
                <c:pt idx="2">
                  <c:v>Storstäder och storstadsnära kommuner (0)</c:v>
                </c:pt>
                <c:pt idx="3">
                  <c:v>Riket - genomsnitt alla kommuner (236)</c:v>
                </c:pt>
              </c:strCache>
            </c:strRef>
          </c:cat>
          <c:val>
            <c:numRef>
              <c:f>OUTPUT!$C$144:$F$144</c:f>
              <c:numCache>
                <c:formatCode>0%</c:formatCode>
                <c:ptCount val="4"/>
                <c:pt idx="0">
                  <c:v>0.75609756097560976</c:v>
                </c:pt>
                <c:pt idx="1">
                  <c:v>0.5</c:v>
                </c:pt>
                <c:pt idx="2">
                  <c:v>0</c:v>
                </c:pt>
                <c:pt idx="3">
                  <c:v>0.56000000000000005</c:v>
                </c:pt>
              </c:numCache>
            </c:numRef>
          </c:val>
          <c:extLst>
            <c:ext xmlns:c16="http://schemas.microsoft.com/office/drawing/2014/chart" uri="{C3380CC4-5D6E-409C-BE32-E72D297353CC}">
              <c16:uniqueId val="{00000004-A35F-4F9F-A9D9-8421B39E4B0F}"/>
            </c:ext>
          </c:extLst>
        </c:ser>
        <c:ser>
          <c:idx val="1"/>
          <c:order val="1"/>
          <c:tx>
            <c:strRef>
              <c:f>OUTPUT!$B$145</c:f>
              <c:strCache>
                <c:ptCount val="1"/>
                <c:pt idx="0">
                  <c:v>Enbart utan biståndsbeslut</c:v>
                </c:pt>
              </c:strCache>
            </c:strRef>
          </c:tx>
          <c:spPr>
            <a:solidFill>
              <a:srgbClr val="FFD86C"/>
            </a:solidFill>
            <a:ln>
              <a:noFill/>
            </a:ln>
            <a:effectLst/>
          </c:spPr>
          <c:invertIfNegative val="0"/>
          <c:dPt>
            <c:idx val="3"/>
            <c:invertIfNegative val="0"/>
            <c:bubble3D val="0"/>
            <c:spPr>
              <a:solidFill>
                <a:srgbClr val="FFBE0A"/>
              </a:solidFill>
              <a:ln>
                <a:noFill/>
              </a:ln>
              <a:effectLst/>
            </c:spPr>
            <c:extLst>
              <c:ext xmlns:c16="http://schemas.microsoft.com/office/drawing/2014/chart" uri="{C3380CC4-5D6E-409C-BE32-E72D297353CC}">
                <c16:uniqueId val="{00000006-A35F-4F9F-A9D9-8421B39E4B0F}"/>
              </c:ext>
            </c:extLst>
          </c:dPt>
          <c:dPt>
            <c:idx val="4"/>
            <c:invertIfNegative val="0"/>
            <c:bubble3D val="0"/>
            <c:spPr>
              <a:solidFill>
                <a:srgbClr val="FFBE0A"/>
              </a:solidFill>
              <a:ln>
                <a:noFill/>
              </a:ln>
              <a:effectLst/>
            </c:spPr>
            <c:extLst>
              <c:ext xmlns:c16="http://schemas.microsoft.com/office/drawing/2014/chart" uri="{C3380CC4-5D6E-409C-BE32-E72D297353CC}">
                <c16:uniqueId val="{00000008-A35F-4F9F-A9D9-8421B39E4B0F}"/>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OUTPUT!$C$143:$F$143</c:f>
              <c:strCache>
                <c:ptCount val="4"/>
                <c:pt idx="0">
                  <c:v>Mindre städer/tätorter och landsbygdskommuner (8)</c:v>
                </c:pt>
                <c:pt idx="1">
                  <c:v>Större städer och kommuner nära större stad (3)</c:v>
                </c:pt>
                <c:pt idx="2">
                  <c:v>Storstäder och storstadsnära kommuner (0)</c:v>
                </c:pt>
                <c:pt idx="3">
                  <c:v>Riket - genomsnitt alla kommuner (236)</c:v>
                </c:pt>
              </c:strCache>
            </c:strRef>
          </c:cat>
          <c:val>
            <c:numRef>
              <c:f>OUTPUT!$C$145:$F$145</c:f>
              <c:numCache>
                <c:formatCode>0%</c:formatCode>
                <c:ptCount val="4"/>
                <c:pt idx="0">
                  <c:v>7.926829268292683E-2</c:v>
                </c:pt>
                <c:pt idx="1">
                  <c:v>0.14285714285714285</c:v>
                </c:pt>
                <c:pt idx="2">
                  <c:v>0</c:v>
                </c:pt>
                <c:pt idx="3">
                  <c:v>0.16</c:v>
                </c:pt>
              </c:numCache>
            </c:numRef>
          </c:val>
          <c:extLst>
            <c:ext xmlns:c16="http://schemas.microsoft.com/office/drawing/2014/chart" uri="{C3380CC4-5D6E-409C-BE32-E72D297353CC}">
              <c16:uniqueId val="{00000009-A35F-4F9F-A9D9-8421B39E4B0F}"/>
            </c:ext>
          </c:extLst>
        </c:ser>
        <c:ser>
          <c:idx val="2"/>
          <c:order val="2"/>
          <c:tx>
            <c:strRef>
              <c:f>OUTPUT!$B$146</c:f>
              <c:strCache>
                <c:ptCount val="1"/>
                <c:pt idx="0">
                  <c:v>Både med och utan biståndsbeslut</c:v>
                </c:pt>
              </c:strCache>
            </c:strRef>
          </c:tx>
          <c:spPr>
            <a:solidFill>
              <a:srgbClr val="F8BE7C"/>
            </a:solidFill>
            <a:ln>
              <a:noFill/>
            </a:ln>
            <a:effectLst/>
          </c:spPr>
          <c:invertIfNegative val="0"/>
          <c:dPt>
            <c:idx val="3"/>
            <c:invertIfNegative val="0"/>
            <c:bubble3D val="0"/>
            <c:spPr>
              <a:solidFill>
                <a:srgbClr val="F39325"/>
              </a:solidFill>
              <a:ln>
                <a:noFill/>
              </a:ln>
              <a:effectLst/>
            </c:spPr>
            <c:extLst>
              <c:ext xmlns:c16="http://schemas.microsoft.com/office/drawing/2014/chart" uri="{C3380CC4-5D6E-409C-BE32-E72D297353CC}">
                <c16:uniqueId val="{0000000B-A35F-4F9F-A9D9-8421B39E4B0F}"/>
              </c:ext>
            </c:extLst>
          </c:dPt>
          <c:dPt>
            <c:idx val="4"/>
            <c:invertIfNegative val="0"/>
            <c:bubble3D val="0"/>
            <c:spPr>
              <a:solidFill>
                <a:srgbClr val="F39325"/>
              </a:solidFill>
              <a:ln>
                <a:noFill/>
              </a:ln>
              <a:effectLst/>
            </c:spPr>
            <c:extLst>
              <c:ext xmlns:c16="http://schemas.microsoft.com/office/drawing/2014/chart" uri="{C3380CC4-5D6E-409C-BE32-E72D297353CC}">
                <c16:uniqueId val="{0000000D-A35F-4F9F-A9D9-8421B39E4B0F}"/>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OUTPUT!$C$143:$F$143</c:f>
              <c:strCache>
                <c:ptCount val="4"/>
                <c:pt idx="0">
                  <c:v>Mindre städer/tätorter och landsbygdskommuner (8)</c:v>
                </c:pt>
                <c:pt idx="1">
                  <c:v>Större städer och kommuner nära större stad (3)</c:v>
                </c:pt>
                <c:pt idx="2">
                  <c:v>Storstäder och storstadsnära kommuner (0)</c:v>
                </c:pt>
                <c:pt idx="3">
                  <c:v>Riket - genomsnitt alla kommuner (236)</c:v>
                </c:pt>
              </c:strCache>
            </c:strRef>
          </c:cat>
          <c:val>
            <c:numRef>
              <c:f>OUTPUT!$C$146:$F$146</c:f>
              <c:numCache>
                <c:formatCode>0%</c:formatCode>
                <c:ptCount val="4"/>
                <c:pt idx="0">
                  <c:v>0.1524390243902439</c:v>
                </c:pt>
                <c:pt idx="1">
                  <c:v>0.32857142857142857</c:v>
                </c:pt>
                <c:pt idx="2">
                  <c:v>0</c:v>
                </c:pt>
                <c:pt idx="3">
                  <c:v>0.25</c:v>
                </c:pt>
              </c:numCache>
            </c:numRef>
          </c:val>
          <c:extLst>
            <c:ext xmlns:c16="http://schemas.microsoft.com/office/drawing/2014/chart" uri="{C3380CC4-5D6E-409C-BE32-E72D297353CC}">
              <c16:uniqueId val="{0000000E-A35F-4F9F-A9D9-8421B39E4B0F}"/>
            </c:ext>
          </c:extLst>
        </c:ser>
        <c:ser>
          <c:idx val="3"/>
          <c:order val="3"/>
          <c:tx>
            <c:strRef>
              <c:f>OUTPUT!$B$147</c:f>
              <c:strCache>
                <c:ptCount val="1"/>
                <c:pt idx="0">
                  <c:v>Vet ej om insats ges med/utan biståndsbeslut</c:v>
                </c:pt>
              </c:strCache>
            </c:strRef>
          </c:tx>
          <c:spPr>
            <a:solidFill>
              <a:srgbClr val="D7D1CA"/>
            </a:solidFill>
            <a:ln>
              <a:noFill/>
            </a:ln>
            <a:effectLst/>
          </c:spPr>
          <c:invertIfNegative val="0"/>
          <c:dLbls>
            <c:dLbl>
              <c:idx val="4"/>
              <c:layout>
                <c:manualLayout>
                  <c:x val="-2.2117372717349992E-3"/>
                  <c:y val="3.628378564700520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35F-4F9F-A9D9-8421B39E4B0F}"/>
                </c:ext>
              </c:extLst>
            </c:dLbl>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OUTPUT!$C$143:$F$143</c:f>
              <c:strCache>
                <c:ptCount val="4"/>
                <c:pt idx="0">
                  <c:v>Mindre städer/tätorter och landsbygdskommuner (8)</c:v>
                </c:pt>
                <c:pt idx="1">
                  <c:v>Större städer och kommuner nära större stad (3)</c:v>
                </c:pt>
                <c:pt idx="2">
                  <c:v>Storstäder och storstadsnära kommuner (0)</c:v>
                </c:pt>
                <c:pt idx="3">
                  <c:v>Riket - genomsnitt alla kommuner (236)</c:v>
                </c:pt>
              </c:strCache>
            </c:strRef>
          </c:cat>
          <c:val>
            <c:numRef>
              <c:f>OUTPUT!$C$147:$F$147</c:f>
              <c:numCache>
                <c:formatCode>0%</c:formatCode>
                <c:ptCount val="4"/>
                <c:pt idx="0">
                  <c:v>1.2195121951219513E-2</c:v>
                </c:pt>
                <c:pt idx="1">
                  <c:v>2.8571428571428571E-2</c:v>
                </c:pt>
                <c:pt idx="2">
                  <c:v>0</c:v>
                </c:pt>
                <c:pt idx="3">
                  <c:v>0.02</c:v>
                </c:pt>
              </c:numCache>
            </c:numRef>
          </c:val>
          <c:extLst>
            <c:ext xmlns:c16="http://schemas.microsoft.com/office/drawing/2014/chart" uri="{C3380CC4-5D6E-409C-BE32-E72D297353CC}">
              <c16:uniqueId val="{00000010-A35F-4F9F-A9D9-8421B39E4B0F}"/>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38641231"/>
        <c:crosses val="autoZero"/>
        <c:crossBetween val="between"/>
      </c:valAx>
      <c:spPr>
        <a:noFill/>
        <a:ln>
          <a:noFill/>
        </a:ln>
        <a:effectLst/>
      </c:spPr>
    </c:plotArea>
    <c:legend>
      <c:legendPos val="b"/>
      <c:layout>
        <c:manualLayout>
          <c:xMode val="edge"/>
          <c:yMode val="edge"/>
          <c:x val="1.6107611548556416E-2"/>
          <c:y val="0.80106077625258842"/>
          <c:w val="0.98144135405511224"/>
          <c:h val="0.19556830259000976"/>
        </c:manualLayout>
      </c:layout>
      <c:overlay val="0"/>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33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933281412253375E-2"/>
          <c:y val="7.5297520661157011E-2"/>
          <c:w val="0.34028444098303906"/>
          <c:h val="0.90273806244260779"/>
        </c:manualLayout>
      </c:layout>
      <c:pieChart>
        <c:varyColors val="1"/>
        <c:ser>
          <c:idx val="0"/>
          <c:order val="0"/>
          <c:dPt>
            <c:idx val="0"/>
            <c:bubble3D val="0"/>
            <c:spPr>
              <a:solidFill>
                <a:srgbClr val="F88C64"/>
              </a:solidFill>
              <a:ln w="19050">
                <a:solidFill>
                  <a:schemeClr val="lt1"/>
                </a:solidFill>
              </a:ln>
              <a:effectLst/>
            </c:spPr>
            <c:extLst>
              <c:ext xmlns:c16="http://schemas.microsoft.com/office/drawing/2014/chart" uri="{C3380CC4-5D6E-409C-BE32-E72D297353CC}">
                <c16:uniqueId val="{00000001-BE29-4100-B32E-0770DADCCB55}"/>
              </c:ext>
            </c:extLst>
          </c:dPt>
          <c:dPt>
            <c:idx val="1"/>
            <c:bubble3D val="0"/>
            <c:spPr>
              <a:solidFill>
                <a:srgbClr val="FFD86C"/>
              </a:solidFill>
              <a:ln w="19050">
                <a:solidFill>
                  <a:schemeClr val="lt1"/>
                </a:solidFill>
              </a:ln>
              <a:effectLst/>
            </c:spPr>
            <c:extLst>
              <c:ext xmlns:c16="http://schemas.microsoft.com/office/drawing/2014/chart" uri="{C3380CC4-5D6E-409C-BE32-E72D297353CC}">
                <c16:uniqueId val="{00000003-BE29-4100-B32E-0770DADCCB55}"/>
              </c:ext>
            </c:extLst>
          </c:dPt>
          <c:dPt>
            <c:idx val="2"/>
            <c:bubble3D val="0"/>
            <c:spPr>
              <a:solidFill>
                <a:srgbClr val="BFBFBF"/>
              </a:solidFill>
              <a:ln w="19050">
                <a:solidFill>
                  <a:schemeClr val="lt1"/>
                </a:solidFill>
              </a:ln>
              <a:effectLst/>
            </c:spPr>
            <c:extLst>
              <c:ext xmlns:c16="http://schemas.microsoft.com/office/drawing/2014/chart" uri="{C3380CC4-5D6E-409C-BE32-E72D297353CC}">
                <c16:uniqueId val="{00000005-BE29-4100-B32E-0770DADCCB55}"/>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OUTPUT!$B$150:$B$152</c:f>
              <c:strCache>
                <c:ptCount val="3"/>
                <c:pt idx="0">
                  <c:v>Ja</c:v>
                </c:pt>
                <c:pt idx="1">
                  <c:v>Nej</c:v>
                </c:pt>
                <c:pt idx="2">
                  <c:v>Vet ej</c:v>
                </c:pt>
              </c:strCache>
            </c:strRef>
          </c:cat>
          <c:val>
            <c:numRef>
              <c:f>OUTPUT!$C$150:$C$152</c:f>
              <c:numCache>
                <c:formatCode>0%</c:formatCode>
                <c:ptCount val="3"/>
                <c:pt idx="0">
                  <c:v>0.36363636363636365</c:v>
                </c:pt>
                <c:pt idx="1">
                  <c:v>0.27272727272727271</c:v>
                </c:pt>
                <c:pt idx="2">
                  <c:v>0.36363636363636365</c:v>
                </c:pt>
              </c:numCache>
            </c:numRef>
          </c:val>
          <c:extLst>
            <c:ext xmlns:c16="http://schemas.microsoft.com/office/drawing/2014/chart" uri="{C3380CC4-5D6E-409C-BE32-E72D297353CC}">
              <c16:uniqueId val="{00000006-BE29-4100-B32E-0770DADCCB55}"/>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37811137071651091"/>
          <c:y val="0.30456404958677685"/>
          <c:w val="0.28252153695545767"/>
          <c:h val="0.38730803373280065"/>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62971838554603"/>
          <c:y val="7.9892503011769062E-2"/>
          <c:w val="0.73945197255989825"/>
          <c:h val="0.8877425632471504"/>
        </c:manualLayout>
      </c:layout>
      <c:barChart>
        <c:barDir val="bar"/>
        <c:grouping val="clustered"/>
        <c:varyColors val="0"/>
        <c:ser>
          <c:idx val="0"/>
          <c:order val="0"/>
          <c:spPr>
            <a:solidFill>
              <a:srgbClr val="FFD86C"/>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OUTPUT!$B$155:$B$160</c:f>
              <c:strCache>
                <c:ptCount val="6"/>
                <c:pt idx="0">
                  <c:v>Behandlingshem / Boendeinsatser</c:v>
                </c:pt>
                <c:pt idx="1">
                  <c:v>Individ- och/eller gruppinsatser: riktade till individer med missbruk</c:v>
                </c:pt>
                <c:pt idx="2">
                  <c:v>Individ- och/eller gruppinsatser: 
riktade till unga med missbruk</c:v>
                </c:pt>
                <c:pt idx="3">
                  <c:v>Individ- och/eller gruppinsatser: 
riktade till individer med missbruk och anhöriga</c:v>
                </c:pt>
                <c:pt idx="4">
                  <c:v>Individ- och/eller gruppinsatser: 
riktade till anhöriga</c:v>
                </c:pt>
                <c:pt idx="5">
                  <c:v>Övriga insatser</c:v>
                </c:pt>
              </c:strCache>
            </c:strRef>
          </c:cat>
          <c:val>
            <c:numRef>
              <c:f>OUTPUT!$C$155:$C$160</c:f>
              <c:numCache>
                <c:formatCode>General</c:formatCode>
                <c:ptCount val="6"/>
                <c:pt idx="0">
                  <c:v>0</c:v>
                </c:pt>
                <c:pt idx="1">
                  <c:v>3</c:v>
                </c:pt>
                <c:pt idx="2">
                  <c:v>1</c:v>
                </c:pt>
                <c:pt idx="3">
                  <c:v>3</c:v>
                </c:pt>
                <c:pt idx="4">
                  <c:v>3</c:v>
                </c:pt>
                <c:pt idx="5">
                  <c:v>0</c:v>
                </c:pt>
              </c:numCache>
            </c:numRef>
          </c:val>
          <c:extLst>
            <c:ext xmlns:c16="http://schemas.microsoft.com/office/drawing/2014/chart" uri="{C3380CC4-5D6E-409C-BE32-E72D297353CC}">
              <c16:uniqueId val="{00000000-0C95-4908-A57F-AD56AE86ABE7}"/>
            </c:ext>
          </c:extLst>
        </c:ser>
        <c:dLbls>
          <c:showLegendKey val="0"/>
          <c:showVal val="0"/>
          <c:showCatName val="0"/>
          <c:showSerName val="0"/>
          <c:showPercent val="0"/>
          <c:showBubbleSize val="0"/>
        </c:dLbls>
        <c:gapWidth val="182"/>
        <c:axId val="1853916687"/>
        <c:axId val="1853918767"/>
      </c:barChart>
      <c:catAx>
        <c:axId val="18539166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853918767"/>
        <c:crosses val="autoZero"/>
        <c:auto val="1"/>
        <c:lblAlgn val="ctr"/>
        <c:lblOffset val="100"/>
        <c:noMultiLvlLbl val="0"/>
      </c:catAx>
      <c:valAx>
        <c:axId val="1853918767"/>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853916687"/>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sv" sz="1600"/>
              <a:t>Fördelning av inkomna svar inom verksamhetsområde </a:t>
            </a:r>
            <a:r>
              <a:rPr lang="sv-SE" sz="1600"/>
              <a:t>socialpsykiatri</a:t>
            </a:r>
          </a:p>
        </c:rich>
      </c:tx>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sv-SE"/>
        </a:p>
      </c:txPr>
    </c:title>
    <c:autoTitleDeleted val="0"/>
    <c:plotArea>
      <c:layout/>
      <c:pieChart>
        <c:varyColors val="1"/>
        <c:ser>
          <c:idx val="0"/>
          <c:order val="0"/>
          <c:dPt>
            <c:idx val="0"/>
            <c:bubble3D val="0"/>
            <c:spPr>
              <a:solidFill>
                <a:srgbClr val="E6460A"/>
              </a:solidFill>
              <a:ln w="19050">
                <a:solidFill>
                  <a:schemeClr val="lt1"/>
                </a:solidFill>
              </a:ln>
              <a:effectLst/>
            </c:spPr>
            <c:extLst>
              <c:ext xmlns:c16="http://schemas.microsoft.com/office/drawing/2014/chart" uri="{C3380CC4-5D6E-409C-BE32-E72D297353CC}">
                <c16:uniqueId val="{00000001-6876-4876-9A1D-CE214784DAAD}"/>
              </c:ext>
            </c:extLst>
          </c:dPt>
          <c:dPt>
            <c:idx val="1"/>
            <c:bubble3D val="0"/>
            <c:spPr>
              <a:solidFill>
                <a:srgbClr val="FFBE0A"/>
              </a:solidFill>
              <a:ln w="19050">
                <a:solidFill>
                  <a:schemeClr val="lt1"/>
                </a:solidFill>
              </a:ln>
              <a:effectLst/>
            </c:spPr>
            <c:extLst>
              <c:ext xmlns:c16="http://schemas.microsoft.com/office/drawing/2014/chart" uri="{C3380CC4-5D6E-409C-BE32-E72D297353CC}">
                <c16:uniqueId val="{00000003-6876-4876-9A1D-CE214784DAAD}"/>
              </c:ext>
            </c:extLst>
          </c:dPt>
          <c:dPt>
            <c:idx val="2"/>
            <c:bubble3D val="0"/>
            <c:spPr>
              <a:solidFill>
                <a:srgbClr val="F39325"/>
              </a:solidFill>
              <a:ln w="19050">
                <a:solidFill>
                  <a:schemeClr val="lt1"/>
                </a:solidFill>
              </a:ln>
              <a:effectLst/>
            </c:spPr>
            <c:extLst>
              <c:ext xmlns:c16="http://schemas.microsoft.com/office/drawing/2014/chart" uri="{C3380CC4-5D6E-409C-BE32-E72D297353CC}">
                <c16:uniqueId val="{00000005-6876-4876-9A1D-CE214784DAAD}"/>
              </c:ext>
            </c:extLst>
          </c:dPt>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OUTPUT!$B$4:$B$6</c:f>
              <c:strCache>
                <c:ptCount val="3"/>
                <c:pt idx="0">
                  <c:v>Slutförd</c:v>
                </c:pt>
                <c:pt idx="1">
                  <c:v>Påbörjad</c:v>
                </c:pt>
                <c:pt idx="2">
                  <c:v>Ej påbörjad</c:v>
                </c:pt>
              </c:strCache>
            </c:strRef>
          </c:cat>
          <c:val>
            <c:numRef>
              <c:f>OUTPUT!$C$4:$C$6</c:f>
              <c:numCache>
                <c:formatCode>0%</c:formatCode>
                <c:ptCount val="3"/>
                <c:pt idx="0">
                  <c:v>0</c:v>
                </c:pt>
                <c:pt idx="1">
                  <c:v>0.73333333333333328</c:v>
                </c:pt>
                <c:pt idx="2">
                  <c:v>0.26666666666666666</c:v>
                </c:pt>
              </c:numCache>
            </c:numRef>
          </c:val>
          <c:extLst>
            <c:ext xmlns:c16="http://schemas.microsoft.com/office/drawing/2014/chart" uri="{C3380CC4-5D6E-409C-BE32-E72D297353CC}">
              <c16:uniqueId val="{00000006-6876-4876-9A1D-CE214784DAAD}"/>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9572124326970142"/>
          <c:y val="0.3016485426838289"/>
          <c:w val="0.28252153695545767"/>
          <c:h val="0.38730803373280065"/>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6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[Analys_Socialpsykiatri_FB.xlsx]Pivot - intro!PivotTable3</c:name>
    <c:fmtId val="17"/>
  </c:pivotSource>
  <c:chart>
    <c:autoTitleDeleted val="1"/>
    <c:pivotFmts>
      <c:pivotFmt>
        <c:idx val="0"/>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pivotFmt>
      <c:pivotFmt>
        <c:idx val="2"/>
        <c:spPr>
          <a:solidFill>
            <a:schemeClr val="accent2"/>
          </a:solidFill>
          <a:ln>
            <a:noFill/>
          </a:ln>
          <a:effectLst/>
        </c:spPr>
      </c:pivotFmt>
      <c:pivotFmt>
        <c:idx val="3"/>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2"/>
          </a:solidFill>
          <a:ln>
            <a:noFill/>
          </a:ln>
          <a:effectLst/>
        </c:spPr>
      </c:pivotFmt>
      <c:pivotFmt>
        <c:idx val="5"/>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2"/>
          </a:solidFill>
          <a:ln>
            <a:noFill/>
          </a:ln>
          <a:effectLst/>
        </c:spPr>
      </c:pivotFmt>
      <c:pivotFmt>
        <c:idx val="7"/>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2"/>
          </a:solidFill>
          <a:ln>
            <a:noFill/>
          </a:ln>
          <a:effectLst/>
        </c:spPr>
      </c:pivotFmt>
      <c:pivotFmt>
        <c:idx val="9"/>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2"/>
          </a:solidFill>
          <a:ln>
            <a:noFill/>
          </a:ln>
          <a:effectLst/>
        </c:spPr>
      </c:pivotFmt>
    </c:pivotFmts>
    <c:plotArea>
      <c:layout/>
      <c:barChart>
        <c:barDir val="bar"/>
        <c:grouping val="clustered"/>
        <c:varyColors val="0"/>
        <c:ser>
          <c:idx val="0"/>
          <c:order val="0"/>
          <c:tx>
            <c:strRef>
              <c:f>'Pivot - intro'!$N$3</c:f>
              <c:strCache>
                <c:ptCount val="1"/>
                <c:pt idx="0">
                  <c:v>Total</c:v>
                </c:pt>
              </c:strCache>
            </c:strRef>
          </c:tx>
          <c:spPr>
            <a:solidFill>
              <a:schemeClr val="accent2">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1-4F5C-478F-88C0-831A75E96AB5}"/>
              </c:ext>
            </c:extLst>
          </c:dPt>
          <c:dPt>
            <c:idx val="3"/>
            <c:invertIfNegative val="0"/>
            <c:bubble3D val="0"/>
            <c:extLst>
              <c:ext xmlns:c16="http://schemas.microsoft.com/office/drawing/2014/chart" uri="{C3380CC4-5D6E-409C-BE32-E72D297353CC}">
                <c16:uniqueId val="{00000005-AB67-42A2-834C-307D3C43722D}"/>
              </c:ext>
            </c:extLst>
          </c:dPt>
          <c:dPt>
            <c:idx val="5"/>
            <c:invertIfNegative val="0"/>
            <c:bubble3D val="0"/>
            <c:extLst>
              <c:ext xmlns:c16="http://schemas.microsoft.com/office/drawing/2014/chart" uri="{C3380CC4-5D6E-409C-BE32-E72D297353CC}">
                <c16:uniqueId val="{00000003-1DDC-4207-8FA0-3E19F280C373}"/>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3-A702-4E0A-9905-41297E9E278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intro'!$M$4:$M$15</c:f>
              <c:strCache>
                <c:ptCount val="11"/>
                <c:pt idx="0">
                  <c:v>Säters kommun</c:v>
                </c:pt>
                <c:pt idx="1">
                  <c:v>Orsa kommun</c:v>
                </c:pt>
                <c:pt idx="2">
                  <c:v>Mora kommun</c:v>
                </c:pt>
                <c:pt idx="3">
                  <c:v>Malung-Sälens kommun</c:v>
                </c:pt>
                <c:pt idx="4">
                  <c:v>Ludvika kommun</c:v>
                </c:pt>
                <c:pt idx="5">
                  <c:v>Hedemora kommun</c:v>
                </c:pt>
                <c:pt idx="6">
                  <c:v>Gagnefs kommun</c:v>
                </c:pt>
                <c:pt idx="7">
                  <c:v>Falu kommun</c:v>
                </c:pt>
                <c:pt idx="8">
                  <c:v>Borlänge kommun</c:v>
                </c:pt>
                <c:pt idx="9">
                  <c:v>Älvdalens kommun</c:v>
                </c:pt>
                <c:pt idx="10">
                  <c:v> Riket - genomsnitt alla kommuner</c:v>
                </c:pt>
              </c:strCache>
            </c:strRef>
          </c:cat>
          <c:val>
            <c:numRef>
              <c:f>'Pivot - intro'!$N$4:$N$15</c:f>
              <c:numCache>
                <c:formatCode>General</c:formatCode>
                <c:ptCount val="11"/>
                <c:pt idx="0">
                  <c:v>30</c:v>
                </c:pt>
                <c:pt idx="1">
                  <c:v>36</c:v>
                </c:pt>
                <c:pt idx="2">
                  <c:v>23</c:v>
                </c:pt>
                <c:pt idx="3">
                  <c:v>11</c:v>
                </c:pt>
                <c:pt idx="4">
                  <c:v>23</c:v>
                </c:pt>
                <c:pt idx="5">
                  <c:v>15</c:v>
                </c:pt>
                <c:pt idx="6">
                  <c:v>11</c:v>
                </c:pt>
                <c:pt idx="7">
                  <c:v>13</c:v>
                </c:pt>
                <c:pt idx="8">
                  <c:v>30</c:v>
                </c:pt>
                <c:pt idx="9">
                  <c:v>24</c:v>
                </c:pt>
                <c:pt idx="10">
                  <c:v>18</c:v>
                </c:pt>
              </c:numCache>
            </c:numRef>
          </c:val>
          <c:extLst>
            <c:ext xmlns:c16="http://schemas.microsoft.com/office/drawing/2014/chart" uri="{C3380CC4-5D6E-409C-BE32-E72D297353CC}">
              <c16:uniqueId val="{00000002-4F5C-478F-88C0-831A75E96AB5}"/>
            </c:ext>
          </c:extLst>
        </c:ser>
        <c:dLbls>
          <c:showLegendKey val="0"/>
          <c:showVal val="0"/>
          <c:showCatName val="0"/>
          <c:showSerName val="0"/>
          <c:showPercent val="0"/>
          <c:showBubbleSize val="0"/>
        </c:dLbls>
        <c:gapWidth val="182"/>
        <c:axId val="965829472"/>
        <c:axId val="965826976"/>
      </c:barChart>
      <c:catAx>
        <c:axId val="965829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965826976"/>
        <c:crosses val="autoZero"/>
        <c:auto val="1"/>
        <c:lblAlgn val="ctr"/>
        <c:lblOffset val="100"/>
        <c:noMultiLvlLbl val="0"/>
      </c:catAx>
      <c:valAx>
        <c:axId val="965826976"/>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sv" sz="900" b="0" i="0" baseline="0" dirty="0">
                    <a:effectLst/>
                  </a:rPr>
                  <a:t>Antal insatser per kommun</a:t>
                </a:r>
                <a:endParaRPr lang="en-SE" sz="900" dirty="0">
                  <a:effectLst/>
                </a:endParaRPr>
              </a:p>
            </c:rich>
          </c:tx>
          <c:layout>
            <c:manualLayout>
              <c:xMode val="edge"/>
              <c:yMode val="edge"/>
              <c:x val="0.87347297496741649"/>
              <c:y val="1.9213313161875946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title>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9658294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a:solidFill>
            <a:sysClr val="windowText" lastClr="000000"/>
          </a:solidFill>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97820973716408"/>
          <c:y val="7.6342602158370076E-2"/>
          <c:w val="0.59641866441143021"/>
          <c:h val="0.88957838380580867"/>
        </c:manualLayout>
      </c:layout>
      <c:barChart>
        <c:barDir val="bar"/>
        <c:grouping val="clustered"/>
        <c:varyColors val="0"/>
        <c:ser>
          <c:idx val="0"/>
          <c:order val="0"/>
          <c:spPr>
            <a:solidFill>
              <a:srgbClr val="FFD86C"/>
            </a:solidFill>
            <a:ln>
              <a:noFill/>
            </a:ln>
            <a:effectLst/>
          </c:spPr>
          <c:invertIfNegative val="0"/>
          <c:dPt>
            <c:idx val="3"/>
            <c:invertIfNegative val="0"/>
            <c:bubble3D val="0"/>
            <c:spPr>
              <a:solidFill>
                <a:srgbClr val="F8BE7C"/>
              </a:solidFill>
              <a:ln>
                <a:noFill/>
              </a:ln>
              <a:effectLst/>
            </c:spPr>
            <c:extLst>
              <c:ext xmlns:c16="http://schemas.microsoft.com/office/drawing/2014/chart" uri="{C3380CC4-5D6E-409C-BE32-E72D297353CC}">
                <c16:uniqueId val="{00000001-8E2F-48F2-83B8-CACD10D8182B}"/>
              </c:ext>
            </c:extLst>
          </c:dPt>
          <c:dPt>
            <c:idx val="4"/>
            <c:invertIfNegative val="0"/>
            <c:bubble3D val="0"/>
            <c:spPr>
              <a:solidFill>
                <a:srgbClr val="F8BE7C"/>
              </a:solidFill>
              <a:ln>
                <a:noFill/>
              </a:ln>
              <a:effectLst/>
            </c:spPr>
            <c:extLst>
              <c:ext xmlns:c16="http://schemas.microsoft.com/office/drawing/2014/chart" uri="{C3380CC4-5D6E-409C-BE32-E72D297353CC}">
                <c16:uniqueId val="{00000003-8E2F-48F2-83B8-CACD10D8182B}"/>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OUTPUT!$B$18:$B$21</c:f>
              <c:strCache>
                <c:ptCount val="4"/>
                <c:pt idx="0">
                  <c:v>Mindre städer/tätorter och landsbygdskommuner (7)</c:v>
                </c:pt>
                <c:pt idx="1">
                  <c:v>Större städer och kommuner nära större stad (3)</c:v>
                </c:pt>
                <c:pt idx="2">
                  <c:v>Storstäder och storstadsnära kommuner (0)</c:v>
                </c:pt>
                <c:pt idx="3">
                  <c:v>Riket - genomsnitt alla kommuner (216)</c:v>
                </c:pt>
              </c:strCache>
            </c:strRef>
          </c:cat>
          <c:val>
            <c:numRef>
              <c:f>OUTPUT!$C$18:$C$21</c:f>
              <c:numCache>
                <c:formatCode>0</c:formatCode>
                <c:ptCount val="4"/>
                <c:pt idx="0">
                  <c:v>20.714285714285715</c:v>
                </c:pt>
                <c:pt idx="1">
                  <c:v>23.666666666666668</c:v>
                </c:pt>
                <c:pt idx="2">
                  <c:v>0</c:v>
                </c:pt>
                <c:pt idx="3">
                  <c:v>18</c:v>
                </c:pt>
              </c:numCache>
            </c:numRef>
          </c:val>
          <c:extLst>
            <c:ext xmlns:c16="http://schemas.microsoft.com/office/drawing/2014/chart" uri="{C3380CC4-5D6E-409C-BE32-E72D297353CC}">
              <c16:uniqueId val="{00000004-8E2F-48F2-83B8-CACD10D8182B}"/>
            </c:ext>
          </c:extLst>
        </c:ser>
        <c:dLbls>
          <c:showLegendKey val="0"/>
          <c:showVal val="0"/>
          <c:showCatName val="0"/>
          <c:showSerName val="0"/>
          <c:showPercent val="0"/>
          <c:showBubbleSize val="0"/>
        </c:dLbls>
        <c:gapWidth val="182"/>
        <c:axId val="2085363648"/>
        <c:axId val="2085355328"/>
      </c:barChart>
      <c:catAx>
        <c:axId val="2085363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2085355328"/>
        <c:crossesAt val="0"/>
        <c:auto val="1"/>
        <c:lblAlgn val="ctr"/>
        <c:lblOffset val="100"/>
        <c:noMultiLvlLbl val="0"/>
      </c:catAx>
      <c:valAx>
        <c:axId val="2085355328"/>
        <c:scaling>
          <c:orientation val="minMax"/>
          <c:min val="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sv-SE"/>
                  <a:t>Genomsnittligt</a:t>
                </a:r>
                <a:r>
                  <a:rPr lang="sv-SE" baseline="0"/>
                  <a:t> antal </a:t>
                </a:r>
                <a:br>
                  <a:rPr lang="sv-SE" baseline="0"/>
                </a:br>
                <a:r>
                  <a:rPr lang="sv-SE" baseline="0"/>
                  <a:t>insatser per kommun</a:t>
                </a:r>
                <a:endParaRPr lang="sv-SE"/>
              </a:p>
            </c:rich>
          </c:tx>
          <c:layout>
            <c:manualLayout>
              <c:xMode val="edge"/>
              <c:yMode val="edge"/>
              <c:x val="0.88655783424849077"/>
              <c:y val="1.8588553110447961E-2"/>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low"/>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208536364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[Analys_Äldre_FB.xlsx]Pivot - fysiskt-digitalt!PivotTable28</c:name>
    <c:fmtId val="13"/>
  </c:pivotSource>
  <c:chart>
    <c:autoTitleDeleted val="0"/>
    <c:pivotFmts>
      <c:pivotFmt>
        <c:idx val="0"/>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pivotFmt>
      <c:pivotFmt>
        <c:idx val="5"/>
        <c:spPr>
          <a:solidFill>
            <a:schemeClr val="accent2"/>
          </a:solidFill>
          <a:ln>
            <a:noFill/>
          </a:ln>
          <a:effectLst/>
        </c:spPr>
      </c:pivotFmt>
      <c:pivotFmt>
        <c:idx val="6"/>
        <c:spPr>
          <a:solidFill>
            <a:schemeClr val="accent3"/>
          </a:solidFill>
          <a:ln>
            <a:noFill/>
          </a:ln>
          <a:effectLst/>
        </c:spPr>
      </c:pivotFmt>
      <c:pivotFmt>
        <c:idx val="7"/>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pivotFmt>
      <c:pivotFmt>
        <c:idx val="9"/>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2"/>
          </a:solidFill>
          <a:ln>
            <a:noFill/>
          </a:ln>
          <a:effectLst/>
        </c:spPr>
      </c:pivotFmt>
      <c:pivotFmt>
        <c:idx val="11"/>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3"/>
          </a:solidFill>
          <a:ln>
            <a:noFill/>
          </a:ln>
          <a:effectLst/>
        </c:spPr>
      </c:pivotFmt>
      <c:pivotFmt>
        <c:idx val="13"/>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pivotFmt>
      <c:pivotFmt>
        <c:idx val="16"/>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2"/>
          </a:solidFill>
          <a:ln>
            <a:noFill/>
          </a:ln>
          <a:effectLst/>
        </c:spPr>
      </c:pivotFmt>
      <c:pivotFmt>
        <c:idx val="18"/>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3"/>
          </a:solidFill>
          <a:ln>
            <a:noFill/>
          </a:ln>
          <a:effectLst/>
        </c:spPr>
      </c:pivotFmt>
      <c:pivotFmt>
        <c:idx val="20"/>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pivotFmt>
      <c:pivotFmt>
        <c:idx val="23"/>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2"/>
          </a:solidFill>
          <a:ln>
            <a:noFill/>
          </a:ln>
          <a:effectLst/>
        </c:spPr>
      </c:pivotFmt>
      <c:pivotFmt>
        <c:idx val="25"/>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3"/>
          </a:solidFill>
          <a:ln>
            <a:noFill/>
          </a:ln>
          <a:effectLst/>
        </c:spPr>
      </c:pivotFmt>
      <c:pivotFmt>
        <c:idx val="27"/>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pivotFmt>
      <c:pivotFmt>
        <c:idx val="30"/>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2"/>
          </a:solidFill>
          <a:ln>
            <a:noFill/>
          </a:ln>
          <a:effectLst/>
        </c:spPr>
      </c:pivotFmt>
      <c:pivotFmt>
        <c:idx val="32"/>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3"/>
          </a:solidFill>
          <a:ln>
            <a:noFill/>
          </a:ln>
          <a:effectLst/>
        </c:spPr>
      </c:pivotFmt>
      <c:pivotFmt>
        <c:idx val="34"/>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percentStacked"/>
        <c:varyColors val="0"/>
        <c:ser>
          <c:idx val="0"/>
          <c:order val="0"/>
          <c:tx>
            <c:strRef>
              <c:f>'Pivot - fysiskt-digitalt'!$U$3</c:f>
              <c:strCache>
                <c:ptCount val="1"/>
                <c:pt idx="0">
                  <c:v>Enbart fysisk form</c:v>
                </c:pt>
              </c:strCache>
            </c:strRef>
          </c:tx>
          <c:spPr>
            <a:solidFill>
              <a:schemeClr val="accent1">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1-CC57-4E96-BB28-26E9D09D2CCB}"/>
              </c:ext>
            </c:extLst>
          </c:dPt>
          <c:dPt>
            <c:idx val="5"/>
            <c:invertIfNegative val="0"/>
            <c:bubble3D val="0"/>
            <c:extLst>
              <c:ext xmlns:c16="http://schemas.microsoft.com/office/drawing/2014/chart" uri="{C3380CC4-5D6E-409C-BE32-E72D297353CC}">
                <c16:uniqueId val="{0000000D-23FE-4263-8296-FE2E1596A974}"/>
              </c:ext>
            </c:extLst>
          </c:dPt>
          <c:dPt>
            <c:idx val="6"/>
            <c:invertIfNegative val="0"/>
            <c:bubble3D val="0"/>
            <c:extLst>
              <c:ext xmlns:c16="http://schemas.microsoft.com/office/drawing/2014/chart" uri="{C3380CC4-5D6E-409C-BE32-E72D297353CC}">
                <c16:uniqueId val="{00000008-FE1C-41E3-B303-B18E883BB102}"/>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13-E300-409C-B612-C38C204776D6}"/>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fysiskt-digitalt'!$T$4:$T$15</c:f>
              <c:strCache>
                <c:ptCount val="11"/>
                <c:pt idx="0">
                  <c:v>Säters kommun</c:v>
                </c:pt>
                <c:pt idx="1">
                  <c:v>Orsa kommun</c:v>
                </c:pt>
                <c:pt idx="2">
                  <c:v>Mora kommun</c:v>
                </c:pt>
                <c:pt idx="3">
                  <c:v>Ludvika kommun</c:v>
                </c:pt>
                <c:pt idx="4">
                  <c:v>Hedemora kommun</c:v>
                </c:pt>
                <c:pt idx="5">
                  <c:v>Gagnefs kommun</c:v>
                </c:pt>
                <c:pt idx="6">
                  <c:v>Falu kommun</c:v>
                </c:pt>
                <c:pt idx="7">
                  <c:v>Borlänge kommun</c:v>
                </c:pt>
                <c:pt idx="8">
                  <c:v>Avesta kommun</c:v>
                </c:pt>
                <c:pt idx="9">
                  <c:v>Älvdalens kommun</c:v>
                </c:pt>
                <c:pt idx="10">
                  <c:v> Riket - genomsnitt alla kommuner</c:v>
                </c:pt>
              </c:strCache>
            </c:strRef>
          </c:cat>
          <c:val>
            <c:numRef>
              <c:f>'Pivot - fysiskt-digitalt'!$U$4:$U$15</c:f>
              <c:numCache>
                <c:formatCode>0%</c:formatCode>
                <c:ptCount val="11"/>
                <c:pt idx="0">
                  <c:v>0.42553191489361702</c:v>
                </c:pt>
                <c:pt idx="1">
                  <c:v>0.82499999999999996</c:v>
                </c:pt>
                <c:pt idx="2">
                  <c:v>0.7441860465116279</c:v>
                </c:pt>
                <c:pt idx="3">
                  <c:v>0.74285714285714288</c:v>
                </c:pt>
                <c:pt idx="4">
                  <c:v>0.75757575757575757</c:v>
                </c:pt>
                <c:pt idx="5">
                  <c:v>0.88461538461538458</c:v>
                </c:pt>
                <c:pt idx="6">
                  <c:v>0.81034482758620685</c:v>
                </c:pt>
                <c:pt idx="7">
                  <c:v>0.88372093023255816</c:v>
                </c:pt>
                <c:pt idx="8">
                  <c:v>0.60465116279069764</c:v>
                </c:pt>
                <c:pt idx="9">
                  <c:v>0.69444444444444442</c:v>
                </c:pt>
                <c:pt idx="10">
                  <c:v>0.67960297766749378</c:v>
                </c:pt>
              </c:numCache>
            </c:numRef>
          </c:val>
          <c:extLst>
            <c:ext xmlns:c16="http://schemas.microsoft.com/office/drawing/2014/chart" uri="{C3380CC4-5D6E-409C-BE32-E72D297353CC}">
              <c16:uniqueId val="{00000002-CC57-4E96-BB28-26E9D09D2CCB}"/>
            </c:ext>
          </c:extLst>
        </c:ser>
        <c:ser>
          <c:idx val="1"/>
          <c:order val="1"/>
          <c:tx>
            <c:strRef>
              <c:f>'Pivot - fysiskt-digitalt'!$V$3</c:f>
              <c:strCache>
                <c:ptCount val="1"/>
                <c:pt idx="0">
                  <c:v>Enbart digital form</c:v>
                </c:pt>
              </c:strCache>
            </c:strRef>
          </c:tx>
          <c:spPr>
            <a:solidFill>
              <a:schemeClr val="accent2">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4-CC57-4E96-BB28-26E9D09D2CCB}"/>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E-23FE-4263-8296-FE2E1596A974}"/>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9-FE1C-41E3-B303-B18E883BB102}"/>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15-E300-409C-B612-C38C204776D6}"/>
              </c:ext>
            </c:extLst>
          </c:dPt>
          <c:dLbls>
            <c:dLbl>
              <c:idx val="0"/>
              <c:layout>
                <c:manualLayout>
                  <c:x val="-2.1670352475108316E-3"/>
                  <c:y val="2.822444444444450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C57-4E96-BB28-26E9D09D2CCB}"/>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fysiskt-digitalt'!$T$4:$T$15</c:f>
              <c:strCache>
                <c:ptCount val="11"/>
                <c:pt idx="0">
                  <c:v>Säters kommun</c:v>
                </c:pt>
                <c:pt idx="1">
                  <c:v>Orsa kommun</c:v>
                </c:pt>
                <c:pt idx="2">
                  <c:v>Mora kommun</c:v>
                </c:pt>
                <c:pt idx="3">
                  <c:v>Ludvika kommun</c:v>
                </c:pt>
                <c:pt idx="4">
                  <c:v>Hedemora kommun</c:v>
                </c:pt>
                <c:pt idx="5">
                  <c:v>Gagnefs kommun</c:v>
                </c:pt>
                <c:pt idx="6">
                  <c:v>Falu kommun</c:v>
                </c:pt>
                <c:pt idx="7">
                  <c:v>Borlänge kommun</c:v>
                </c:pt>
                <c:pt idx="8">
                  <c:v>Avesta kommun</c:v>
                </c:pt>
                <c:pt idx="9">
                  <c:v>Älvdalens kommun</c:v>
                </c:pt>
                <c:pt idx="10">
                  <c:v> Riket - genomsnitt alla kommuner</c:v>
                </c:pt>
              </c:strCache>
            </c:strRef>
          </c:cat>
          <c:val>
            <c:numRef>
              <c:f>'Pivot - fysiskt-digitalt'!$V$4:$V$15</c:f>
              <c:numCache>
                <c:formatCode>0%</c:formatCode>
                <c:ptCount val="11"/>
                <c:pt idx="0">
                  <c:v>2.1276595744680851E-2</c:v>
                </c:pt>
                <c:pt idx="1">
                  <c:v>0</c:v>
                </c:pt>
                <c:pt idx="2">
                  <c:v>0</c:v>
                </c:pt>
                <c:pt idx="3">
                  <c:v>5.7142857142857141E-2</c:v>
                </c:pt>
                <c:pt idx="4">
                  <c:v>6.0606060606060608E-2</c:v>
                </c:pt>
                <c:pt idx="5">
                  <c:v>0</c:v>
                </c:pt>
                <c:pt idx="6">
                  <c:v>0</c:v>
                </c:pt>
                <c:pt idx="7">
                  <c:v>2.3255813953488372E-2</c:v>
                </c:pt>
                <c:pt idx="8">
                  <c:v>0</c:v>
                </c:pt>
                <c:pt idx="9">
                  <c:v>0</c:v>
                </c:pt>
                <c:pt idx="10">
                  <c:v>3.2357320099255585E-2</c:v>
                </c:pt>
              </c:numCache>
            </c:numRef>
          </c:val>
          <c:extLst>
            <c:ext xmlns:c16="http://schemas.microsoft.com/office/drawing/2014/chart" uri="{C3380CC4-5D6E-409C-BE32-E72D297353CC}">
              <c16:uniqueId val="{00000005-CC57-4E96-BB28-26E9D09D2CCB}"/>
            </c:ext>
          </c:extLst>
        </c:ser>
        <c:ser>
          <c:idx val="2"/>
          <c:order val="2"/>
          <c:tx>
            <c:strRef>
              <c:f>'Pivot - fysiskt-digitalt'!$W$3</c:f>
              <c:strCache>
                <c:ptCount val="1"/>
                <c:pt idx="0">
                  <c:v>Både fysisk och digital form</c:v>
                </c:pt>
              </c:strCache>
            </c:strRef>
          </c:tx>
          <c:spPr>
            <a:solidFill>
              <a:schemeClr val="accent3">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7-CC57-4E96-BB28-26E9D09D2CCB}"/>
              </c:ext>
            </c:extLst>
          </c:dPt>
          <c:dPt>
            <c:idx val="5"/>
            <c:invertIfNegative val="0"/>
            <c:bubble3D val="0"/>
            <c:extLst>
              <c:ext xmlns:c16="http://schemas.microsoft.com/office/drawing/2014/chart" uri="{C3380CC4-5D6E-409C-BE32-E72D297353CC}">
                <c16:uniqueId val="{0000000F-23FE-4263-8296-FE2E1596A974}"/>
              </c:ext>
            </c:extLst>
          </c:dPt>
          <c:dPt>
            <c:idx val="6"/>
            <c:invertIfNegative val="0"/>
            <c:bubble3D val="0"/>
            <c:extLst>
              <c:ext xmlns:c16="http://schemas.microsoft.com/office/drawing/2014/chart" uri="{C3380CC4-5D6E-409C-BE32-E72D297353CC}">
                <c16:uniqueId val="{0000000A-FE1C-41E3-B303-B18E883BB102}"/>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14-E300-409C-B612-C38C204776D6}"/>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fysiskt-digitalt'!$T$4:$T$15</c:f>
              <c:strCache>
                <c:ptCount val="11"/>
                <c:pt idx="0">
                  <c:v>Säters kommun</c:v>
                </c:pt>
                <c:pt idx="1">
                  <c:v>Orsa kommun</c:v>
                </c:pt>
                <c:pt idx="2">
                  <c:v>Mora kommun</c:v>
                </c:pt>
                <c:pt idx="3">
                  <c:v>Ludvika kommun</c:v>
                </c:pt>
                <c:pt idx="4">
                  <c:v>Hedemora kommun</c:v>
                </c:pt>
                <c:pt idx="5">
                  <c:v>Gagnefs kommun</c:v>
                </c:pt>
                <c:pt idx="6">
                  <c:v>Falu kommun</c:v>
                </c:pt>
                <c:pt idx="7">
                  <c:v>Borlänge kommun</c:v>
                </c:pt>
                <c:pt idx="8">
                  <c:v>Avesta kommun</c:v>
                </c:pt>
                <c:pt idx="9">
                  <c:v>Älvdalens kommun</c:v>
                </c:pt>
                <c:pt idx="10">
                  <c:v> Riket - genomsnitt alla kommuner</c:v>
                </c:pt>
              </c:strCache>
            </c:strRef>
          </c:cat>
          <c:val>
            <c:numRef>
              <c:f>'Pivot - fysiskt-digitalt'!$W$4:$W$15</c:f>
              <c:numCache>
                <c:formatCode>0%</c:formatCode>
                <c:ptCount val="11"/>
                <c:pt idx="0">
                  <c:v>0.55319148936170215</c:v>
                </c:pt>
                <c:pt idx="1">
                  <c:v>0.17499999999999999</c:v>
                </c:pt>
                <c:pt idx="2">
                  <c:v>0.2558139534883721</c:v>
                </c:pt>
                <c:pt idx="3">
                  <c:v>0.2</c:v>
                </c:pt>
                <c:pt idx="4">
                  <c:v>0.15151515151515152</c:v>
                </c:pt>
                <c:pt idx="5">
                  <c:v>0.11538461538461539</c:v>
                </c:pt>
                <c:pt idx="6">
                  <c:v>0.18965517241379309</c:v>
                </c:pt>
                <c:pt idx="7">
                  <c:v>6.9767441860465115E-2</c:v>
                </c:pt>
                <c:pt idx="8">
                  <c:v>0.39534883720930231</c:v>
                </c:pt>
                <c:pt idx="9">
                  <c:v>0.27777777777777779</c:v>
                </c:pt>
                <c:pt idx="10">
                  <c:v>0.21657568238213398</c:v>
                </c:pt>
              </c:numCache>
            </c:numRef>
          </c:val>
          <c:extLst>
            <c:ext xmlns:c16="http://schemas.microsoft.com/office/drawing/2014/chart" uri="{C3380CC4-5D6E-409C-BE32-E72D297353CC}">
              <c16:uniqueId val="{00000008-CC57-4E96-BB28-26E9D09D2CCB}"/>
            </c:ext>
          </c:extLst>
        </c:ser>
        <c:ser>
          <c:idx val="3"/>
          <c:order val="3"/>
          <c:tx>
            <c:strRef>
              <c:f>'Pivot - fysiskt-digitalt'!$X$3</c:f>
              <c:strCache>
                <c:ptCount val="1"/>
                <c:pt idx="0">
                  <c:v>Vet ej om insats ges i fysisk/digital form</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fysiskt-digitalt'!$T$4:$T$15</c:f>
              <c:strCache>
                <c:ptCount val="11"/>
                <c:pt idx="0">
                  <c:v>Säters kommun</c:v>
                </c:pt>
                <c:pt idx="1">
                  <c:v>Orsa kommun</c:v>
                </c:pt>
                <c:pt idx="2">
                  <c:v>Mora kommun</c:v>
                </c:pt>
                <c:pt idx="3">
                  <c:v>Ludvika kommun</c:v>
                </c:pt>
                <c:pt idx="4">
                  <c:v>Hedemora kommun</c:v>
                </c:pt>
                <c:pt idx="5">
                  <c:v>Gagnefs kommun</c:v>
                </c:pt>
                <c:pt idx="6">
                  <c:v>Falu kommun</c:v>
                </c:pt>
                <c:pt idx="7">
                  <c:v>Borlänge kommun</c:v>
                </c:pt>
                <c:pt idx="8">
                  <c:v>Avesta kommun</c:v>
                </c:pt>
                <c:pt idx="9">
                  <c:v>Älvdalens kommun</c:v>
                </c:pt>
                <c:pt idx="10">
                  <c:v> Riket - genomsnitt alla kommuner</c:v>
                </c:pt>
              </c:strCache>
            </c:strRef>
          </c:cat>
          <c:val>
            <c:numRef>
              <c:f>'Pivot - fysiskt-digitalt'!$X$4:$X$15</c:f>
              <c:numCache>
                <c:formatCode>0%</c:formatCode>
                <c:ptCount val="11"/>
                <c:pt idx="0">
                  <c:v>0</c:v>
                </c:pt>
                <c:pt idx="1">
                  <c:v>0</c:v>
                </c:pt>
                <c:pt idx="2">
                  <c:v>0</c:v>
                </c:pt>
                <c:pt idx="3">
                  <c:v>0</c:v>
                </c:pt>
                <c:pt idx="4">
                  <c:v>3.0303030303030304E-2</c:v>
                </c:pt>
                <c:pt idx="5">
                  <c:v>0</c:v>
                </c:pt>
                <c:pt idx="6">
                  <c:v>0</c:v>
                </c:pt>
                <c:pt idx="7">
                  <c:v>2.3255813953488372E-2</c:v>
                </c:pt>
                <c:pt idx="8">
                  <c:v>0</c:v>
                </c:pt>
                <c:pt idx="9">
                  <c:v>2.7777777777777776E-2</c:v>
                </c:pt>
                <c:pt idx="10">
                  <c:v>7.1464019851116625E-2</c:v>
                </c:pt>
              </c:numCache>
            </c:numRef>
          </c:val>
          <c:extLst>
            <c:ext xmlns:c16="http://schemas.microsoft.com/office/drawing/2014/chart" uri="{C3380CC4-5D6E-409C-BE32-E72D297353CC}">
              <c16:uniqueId val="{00000009-CC57-4E96-BB28-26E9D09D2CCB}"/>
            </c:ext>
          </c:extLst>
        </c:ser>
        <c:ser>
          <c:idx val="4"/>
          <c:order val="4"/>
          <c:tx>
            <c:strRef>
              <c:f>'Pivot - fysiskt-digitalt'!$Y$3</c:f>
              <c:strCache>
                <c:ptCount val="1"/>
                <c:pt idx="0">
                  <c:v>Sum of Totalt - fysiskt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fysiskt-digitalt'!$T$4:$T$15</c:f>
              <c:strCache>
                <c:ptCount val="11"/>
                <c:pt idx="0">
                  <c:v>Säters kommun</c:v>
                </c:pt>
                <c:pt idx="1">
                  <c:v>Orsa kommun</c:v>
                </c:pt>
                <c:pt idx="2">
                  <c:v>Mora kommun</c:v>
                </c:pt>
                <c:pt idx="3">
                  <c:v>Ludvika kommun</c:v>
                </c:pt>
                <c:pt idx="4">
                  <c:v>Hedemora kommun</c:v>
                </c:pt>
                <c:pt idx="5">
                  <c:v>Gagnefs kommun</c:v>
                </c:pt>
                <c:pt idx="6">
                  <c:v>Falu kommun</c:v>
                </c:pt>
                <c:pt idx="7">
                  <c:v>Borlänge kommun</c:v>
                </c:pt>
                <c:pt idx="8">
                  <c:v>Avesta kommun</c:v>
                </c:pt>
                <c:pt idx="9">
                  <c:v>Älvdalens kommun</c:v>
                </c:pt>
                <c:pt idx="10">
                  <c:v> Riket - genomsnitt alla kommuner</c:v>
                </c:pt>
              </c:strCache>
            </c:strRef>
          </c:cat>
          <c:val>
            <c:numRef>
              <c:f>'Pivot - fysiskt-digitalt'!$Y$4:$Y$15</c:f>
              <c:numCache>
                <c:formatCode>0%</c:formatCode>
                <c:ptCount val="11"/>
                <c:pt idx="0">
                  <c:v>1</c:v>
                </c:pt>
                <c:pt idx="1">
                  <c:v>1</c:v>
                </c:pt>
                <c:pt idx="2">
                  <c:v>1</c:v>
                </c:pt>
                <c:pt idx="3">
                  <c:v>1</c:v>
                </c:pt>
                <c:pt idx="4">
                  <c:v>0.99999999999999989</c:v>
                </c:pt>
                <c:pt idx="5">
                  <c:v>1</c:v>
                </c:pt>
                <c:pt idx="6">
                  <c:v>1</c:v>
                </c:pt>
                <c:pt idx="7">
                  <c:v>1</c:v>
                </c:pt>
                <c:pt idx="8">
                  <c:v>1</c:v>
                </c:pt>
                <c:pt idx="9">
                  <c:v>1</c:v>
                </c:pt>
                <c:pt idx="10">
                  <c:v>1</c:v>
                </c:pt>
              </c:numCache>
            </c:numRef>
          </c:val>
          <c:extLst>
            <c:ext xmlns:c16="http://schemas.microsoft.com/office/drawing/2014/chart" uri="{C3380CC4-5D6E-409C-BE32-E72D297353CC}">
              <c16:uniqueId val="{00000007-FE1C-41E3-B303-B18E883BB102}"/>
            </c:ext>
          </c:extLst>
        </c:ser>
        <c:dLbls>
          <c:dLblPos val="ctr"/>
          <c:showLegendKey val="0"/>
          <c:showVal val="1"/>
          <c:showCatName val="0"/>
          <c:showSerName val="0"/>
          <c:showPercent val="0"/>
          <c:showBubbleSize val="0"/>
        </c:dLbls>
        <c:gapWidth val="150"/>
        <c:overlap val="100"/>
        <c:axId val="178005631"/>
        <c:axId val="178016447"/>
      </c:barChart>
      <c:catAx>
        <c:axId val="178005631"/>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78016447"/>
        <c:crosses val="autoZero"/>
        <c:auto val="1"/>
        <c:lblAlgn val="ctr"/>
        <c:lblOffset val="100"/>
        <c:noMultiLvlLbl val="0"/>
      </c:catAx>
      <c:valAx>
        <c:axId val="178016447"/>
        <c:scaling>
          <c:orientation val="minMax"/>
          <c:max val="0.5"/>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780056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a:solidFill>
            <a:sysClr val="windowText" lastClr="000000"/>
          </a:solidFill>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82467001102928E-2"/>
          <c:y val="0.11079704075935232"/>
          <c:w val="0.93969180275376241"/>
          <c:h val="0.7828378001116694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AB398"/>
              </a:solidFill>
              <a:ln>
                <a:noFill/>
              </a:ln>
              <a:effectLst/>
            </c:spPr>
            <c:extLst>
              <c:ext xmlns:c16="http://schemas.microsoft.com/office/drawing/2014/chart" uri="{C3380CC4-5D6E-409C-BE32-E72D297353CC}">
                <c16:uniqueId val="{00000001-DDE8-4CBF-989E-20ED4506FED2}"/>
              </c:ext>
            </c:extLst>
          </c:dPt>
          <c:dPt>
            <c:idx val="1"/>
            <c:invertIfNegative val="0"/>
            <c:bubble3D val="0"/>
            <c:spPr>
              <a:solidFill>
                <a:srgbClr val="FAD4A8"/>
              </a:solidFill>
              <a:ln>
                <a:noFill/>
              </a:ln>
              <a:effectLst/>
            </c:spPr>
            <c:extLst>
              <c:ext xmlns:c16="http://schemas.microsoft.com/office/drawing/2014/chart" uri="{C3380CC4-5D6E-409C-BE32-E72D297353CC}">
                <c16:uniqueId val="{00000003-DDE8-4CBF-989E-20ED4506FED2}"/>
              </c:ext>
            </c:extLst>
          </c:dPt>
          <c:dPt>
            <c:idx val="2"/>
            <c:invertIfNegative val="0"/>
            <c:bubble3D val="0"/>
            <c:spPr>
              <a:solidFill>
                <a:srgbClr val="FFE59D"/>
              </a:solidFill>
              <a:ln>
                <a:noFill/>
              </a:ln>
              <a:effectLst/>
            </c:spPr>
            <c:extLst>
              <c:ext xmlns:c16="http://schemas.microsoft.com/office/drawing/2014/chart" uri="{C3380CC4-5D6E-409C-BE32-E72D297353CC}">
                <c16:uniqueId val="{00000005-DDE8-4CBF-989E-20ED4506FED2}"/>
              </c:ext>
            </c:extLst>
          </c:dPt>
          <c:dPt>
            <c:idx val="3"/>
            <c:invertIfNegative val="0"/>
            <c:bubble3D val="0"/>
            <c:spPr>
              <a:solidFill>
                <a:srgbClr val="D7D1CA"/>
              </a:solidFill>
              <a:ln>
                <a:noFill/>
              </a:ln>
              <a:effectLst/>
            </c:spPr>
            <c:extLst>
              <c:ext xmlns:c16="http://schemas.microsoft.com/office/drawing/2014/chart" uri="{C3380CC4-5D6E-409C-BE32-E72D297353CC}">
                <c16:uniqueId val="{00000007-DDE8-4CBF-989E-20ED4506FED2}"/>
              </c:ext>
            </c:extLst>
          </c:dPt>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OUTPUT!$B$49:$E$49</c:f>
              <c:strCache>
                <c:ptCount val="4"/>
                <c:pt idx="0">
                  <c:v>Enbart fysiskt</c:v>
                </c:pt>
                <c:pt idx="1">
                  <c:v>Fysiskt och digitalt</c:v>
                </c:pt>
                <c:pt idx="2">
                  <c:v>Enbart digitalt</c:v>
                </c:pt>
                <c:pt idx="3">
                  <c:v>Vet ej</c:v>
                </c:pt>
              </c:strCache>
            </c:strRef>
          </c:cat>
          <c:val>
            <c:numRef>
              <c:f>OUTPUT!$B$50:$E$50</c:f>
              <c:numCache>
                <c:formatCode>0%</c:formatCode>
                <c:ptCount val="4"/>
                <c:pt idx="0">
                  <c:v>0.63157894736842102</c:v>
                </c:pt>
                <c:pt idx="1">
                  <c:v>0.31578947368421051</c:v>
                </c:pt>
                <c:pt idx="2">
                  <c:v>5.263157894736842E-3</c:v>
                </c:pt>
                <c:pt idx="3">
                  <c:v>4.736842105263158E-2</c:v>
                </c:pt>
              </c:numCache>
            </c:numRef>
          </c:val>
          <c:extLst>
            <c:ext xmlns:c16="http://schemas.microsoft.com/office/drawing/2014/chart" uri="{C3380CC4-5D6E-409C-BE32-E72D297353CC}">
              <c16:uniqueId val="{00000008-DDE8-4CBF-989E-20ED4506FED2}"/>
            </c:ext>
          </c:extLst>
        </c:ser>
        <c:dLbls>
          <c:showLegendKey val="0"/>
          <c:showVal val="0"/>
          <c:showCatName val="0"/>
          <c:showSerName val="0"/>
          <c:showPercent val="0"/>
          <c:showBubbleSize val="0"/>
        </c:dLbls>
        <c:gapWidth val="31"/>
        <c:overlap val="-27"/>
        <c:axId val="73894895"/>
        <c:axId val="73896559"/>
      </c:barChart>
      <c:catAx>
        <c:axId val="73894895"/>
        <c:scaling>
          <c:orientation val="minMax"/>
        </c:scaling>
        <c:delete val="1"/>
        <c:axPos val="b"/>
        <c:numFmt formatCode="General" sourceLinked="1"/>
        <c:majorTickMark val="none"/>
        <c:minorTickMark val="none"/>
        <c:tickLblPos val="nextTo"/>
        <c:crossAx val="73896559"/>
        <c:crosses val="autoZero"/>
        <c:auto val="1"/>
        <c:lblAlgn val="ctr"/>
        <c:lblOffset val="100"/>
        <c:noMultiLvlLbl val="0"/>
      </c:catAx>
      <c:valAx>
        <c:axId val="73896559"/>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7389489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[Analys_Socialpsykiatri_FB.xlsx]Pivot - fysiskt-digitalt!PivotTable7</c:name>
    <c:fmtId val="11"/>
  </c:pivotSource>
  <c:chart>
    <c:autoTitleDeleted val="0"/>
    <c:pivotFmts>
      <c:pivotFmt>
        <c:idx val="0"/>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pivotFmt>
      <c:pivotFmt>
        <c:idx val="5"/>
        <c:spPr>
          <a:solidFill>
            <a:schemeClr val="accent3"/>
          </a:solidFill>
          <a:ln>
            <a:noFill/>
          </a:ln>
          <a:effectLst/>
        </c:spPr>
      </c:pivotFmt>
      <c:pivotFmt>
        <c:idx val="6"/>
        <c:spPr>
          <a:solidFill>
            <a:schemeClr val="accent1"/>
          </a:solidFill>
          <a:ln>
            <a:noFill/>
          </a:ln>
          <a:effectLst/>
        </c:spPr>
      </c:pivotFmt>
      <c:pivotFmt>
        <c:idx val="7"/>
        <c:spPr>
          <a:solidFill>
            <a:schemeClr val="accent3"/>
          </a:solidFill>
          <a:ln>
            <a:noFill/>
          </a:ln>
          <a:effectLst/>
        </c:spPr>
      </c:pivotFmt>
      <c:pivotFmt>
        <c:idx val="8"/>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pivotFmt>
      <c:pivotFmt>
        <c:idx val="10"/>
        <c:spPr>
          <a:solidFill>
            <a:schemeClr val="accent2"/>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3"/>
          </a:solidFill>
          <a:ln>
            <a:noFill/>
          </a:ln>
          <a:effectLst/>
        </c:spPr>
      </c:pivotFmt>
      <c:pivotFmt>
        <c:idx val="13"/>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pivotFmt>
      <c:pivotFmt>
        <c:idx val="16"/>
        <c:spPr>
          <a:solidFill>
            <a:schemeClr val="accent2"/>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3"/>
          </a:solidFill>
          <a:ln>
            <a:noFill/>
          </a:ln>
          <a:effectLst/>
        </c:spPr>
      </c:pivotFmt>
      <c:pivotFmt>
        <c:idx val="19"/>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3"/>
          </a:solidFill>
          <a:ln>
            <a:noFill/>
          </a:ln>
          <a:effectLst/>
        </c:spPr>
      </c:pivotFmt>
      <c:pivotFmt>
        <c:idx val="22"/>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pivotFmt>
      <c:pivotFmt>
        <c:idx val="24"/>
        <c:spPr>
          <a:solidFill>
            <a:schemeClr val="accent2"/>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3"/>
          </a:solidFill>
          <a:ln>
            <a:noFill/>
          </a:ln>
          <a:effectLst/>
        </c:spPr>
      </c:pivotFmt>
      <c:pivotFmt>
        <c:idx val="27"/>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pivotFmt>
      <c:pivotFmt>
        <c:idx val="30"/>
        <c:spPr>
          <a:solidFill>
            <a:schemeClr val="accent2"/>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3"/>
          </a:solidFill>
          <a:ln>
            <a:noFill/>
          </a:ln>
          <a:effectLst/>
        </c:spPr>
      </c:pivotFmt>
      <c:pivotFmt>
        <c:idx val="33"/>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percentStacked"/>
        <c:varyColors val="0"/>
        <c:ser>
          <c:idx val="0"/>
          <c:order val="0"/>
          <c:tx>
            <c:strRef>
              <c:f>'Pivot - fysiskt-digitalt'!$U$3</c:f>
              <c:strCache>
                <c:ptCount val="1"/>
                <c:pt idx="0">
                  <c:v>Enbart fysisk form</c:v>
                </c:pt>
              </c:strCache>
            </c:strRef>
          </c:tx>
          <c:spPr>
            <a:solidFill>
              <a:schemeClr val="accent1">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1-52CF-4631-BE99-5C17F7788EE5}"/>
              </c:ext>
            </c:extLst>
          </c:dPt>
          <c:dPt>
            <c:idx val="2"/>
            <c:invertIfNegative val="0"/>
            <c:bubble3D val="0"/>
            <c:extLst>
              <c:ext xmlns:c16="http://schemas.microsoft.com/office/drawing/2014/chart" uri="{C3380CC4-5D6E-409C-BE32-E72D297353CC}">
                <c16:uniqueId val="{00000008-306F-4A00-A400-1833B4880820}"/>
              </c:ext>
            </c:extLst>
          </c:dPt>
          <c:dPt>
            <c:idx val="4"/>
            <c:invertIfNegative val="0"/>
            <c:bubble3D val="0"/>
            <c:extLst>
              <c:ext xmlns:c16="http://schemas.microsoft.com/office/drawing/2014/chart" uri="{C3380CC4-5D6E-409C-BE32-E72D297353CC}">
                <c16:uniqueId val="{00000006-42B7-461F-876E-D8CC9D7C9E76}"/>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E-177D-42C2-A4CC-1FF9DAEC8D23}"/>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fysiskt-digitalt'!$T$4:$T$15</c:f>
              <c:strCache>
                <c:ptCount val="11"/>
                <c:pt idx="0">
                  <c:v>Säters kommun</c:v>
                </c:pt>
                <c:pt idx="1">
                  <c:v>Orsa kommun</c:v>
                </c:pt>
                <c:pt idx="2">
                  <c:v>Mora kommun</c:v>
                </c:pt>
                <c:pt idx="3">
                  <c:v>Malung-Sälens kommun</c:v>
                </c:pt>
                <c:pt idx="4">
                  <c:v>Ludvika kommun</c:v>
                </c:pt>
                <c:pt idx="5">
                  <c:v>Hedemora kommun</c:v>
                </c:pt>
                <c:pt idx="6">
                  <c:v>Gagnefs kommun</c:v>
                </c:pt>
                <c:pt idx="7">
                  <c:v>Falu kommun</c:v>
                </c:pt>
                <c:pt idx="8">
                  <c:v>Borlänge kommun</c:v>
                </c:pt>
                <c:pt idx="9">
                  <c:v>Älvdalens kommun</c:v>
                </c:pt>
                <c:pt idx="10">
                  <c:v> Riket - genomsnitt alla kommuner</c:v>
                </c:pt>
              </c:strCache>
            </c:strRef>
          </c:cat>
          <c:val>
            <c:numRef>
              <c:f>'Pivot - fysiskt-digitalt'!$U$4:$U$15</c:f>
              <c:numCache>
                <c:formatCode>0%</c:formatCode>
                <c:ptCount val="11"/>
                <c:pt idx="0">
                  <c:v>0.44827586206896552</c:v>
                </c:pt>
                <c:pt idx="1">
                  <c:v>0.40909090909090912</c:v>
                </c:pt>
                <c:pt idx="2">
                  <c:v>0.39130434782608697</c:v>
                </c:pt>
                <c:pt idx="3">
                  <c:v>1</c:v>
                </c:pt>
                <c:pt idx="4">
                  <c:v>0.69565217391304346</c:v>
                </c:pt>
                <c:pt idx="5">
                  <c:v>0.93333333333333335</c:v>
                </c:pt>
                <c:pt idx="6">
                  <c:v>0.63636363636363635</c:v>
                </c:pt>
                <c:pt idx="7">
                  <c:v>1</c:v>
                </c:pt>
                <c:pt idx="8">
                  <c:v>0.66666666666666663</c:v>
                </c:pt>
                <c:pt idx="9">
                  <c:v>0.61538461538461542</c:v>
                </c:pt>
                <c:pt idx="10">
                  <c:v>0.5877073701387</c:v>
                </c:pt>
              </c:numCache>
            </c:numRef>
          </c:val>
          <c:extLst>
            <c:ext xmlns:c16="http://schemas.microsoft.com/office/drawing/2014/chart" uri="{C3380CC4-5D6E-409C-BE32-E72D297353CC}">
              <c16:uniqueId val="{00000002-52CF-4631-BE99-5C17F7788EE5}"/>
            </c:ext>
          </c:extLst>
        </c:ser>
        <c:ser>
          <c:idx val="1"/>
          <c:order val="1"/>
          <c:tx>
            <c:strRef>
              <c:f>'Pivot - fysiskt-digitalt'!$V$3</c:f>
              <c:strCache>
                <c:ptCount val="1"/>
                <c:pt idx="0">
                  <c:v>Enbart digital form</c:v>
                </c:pt>
              </c:strCache>
            </c:strRef>
          </c:tx>
          <c:spPr>
            <a:solidFill>
              <a:schemeClr val="accent2">
                <a:lumMod val="60000"/>
                <a:lumOff val="40000"/>
              </a:schemeClr>
            </a:solidFill>
            <a:ln>
              <a:noFill/>
            </a:ln>
            <a:effectLst/>
          </c:spPr>
          <c:invertIfNegative val="0"/>
          <c:dPt>
            <c:idx val="10"/>
            <c:invertIfNegative val="0"/>
            <c:bubble3D val="0"/>
            <c:spPr>
              <a:solidFill>
                <a:schemeClr val="accent2"/>
              </a:solidFill>
              <a:ln>
                <a:noFill/>
              </a:ln>
              <a:effectLst/>
            </c:spPr>
            <c:extLst>
              <c:ext xmlns:c16="http://schemas.microsoft.com/office/drawing/2014/chart" uri="{C3380CC4-5D6E-409C-BE32-E72D297353CC}">
                <c16:uniqueId val="{0000000D-177D-42C2-A4CC-1FF9DAEC8D23}"/>
              </c:ext>
            </c:extLst>
          </c:dPt>
          <c:dLbls>
            <c:dLbl>
              <c:idx val="10"/>
              <c:layout>
                <c:manualLayout>
                  <c:x val="-1.0853375258697833E-3"/>
                  <c:y val="2.732920056547825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77D-42C2-A4CC-1FF9DAEC8D23}"/>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fysiskt-digitalt'!$T$4:$T$15</c:f>
              <c:strCache>
                <c:ptCount val="11"/>
                <c:pt idx="0">
                  <c:v>Säters kommun</c:v>
                </c:pt>
                <c:pt idx="1">
                  <c:v>Orsa kommun</c:v>
                </c:pt>
                <c:pt idx="2">
                  <c:v>Mora kommun</c:v>
                </c:pt>
                <c:pt idx="3">
                  <c:v>Malung-Sälens kommun</c:v>
                </c:pt>
                <c:pt idx="4">
                  <c:v>Ludvika kommun</c:v>
                </c:pt>
                <c:pt idx="5">
                  <c:v>Hedemora kommun</c:v>
                </c:pt>
                <c:pt idx="6">
                  <c:v>Gagnefs kommun</c:v>
                </c:pt>
                <c:pt idx="7">
                  <c:v>Falu kommun</c:v>
                </c:pt>
                <c:pt idx="8">
                  <c:v>Borlänge kommun</c:v>
                </c:pt>
                <c:pt idx="9">
                  <c:v>Älvdalens kommun</c:v>
                </c:pt>
                <c:pt idx="10">
                  <c:v> Riket - genomsnitt alla kommuner</c:v>
                </c:pt>
              </c:strCache>
            </c:strRef>
          </c:cat>
          <c:val>
            <c:numRef>
              <c:f>'Pivot - fysiskt-digitalt'!$V$4:$V$15</c:f>
              <c:numCache>
                <c:formatCode>0%</c:formatCode>
                <c:ptCount val="11"/>
                <c:pt idx="0">
                  <c:v>3.4482758620689655E-2</c:v>
                </c:pt>
                <c:pt idx="1">
                  <c:v>0</c:v>
                </c:pt>
                <c:pt idx="2">
                  <c:v>0</c:v>
                </c:pt>
                <c:pt idx="3">
                  <c:v>0</c:v>
                </c:pt>
                <c:pt idx="4">
                  <c:v>0</c:v>
                </c:pt>
                <c:pt idx="5">
                  <c:v>0</c:v>
                </c:pt>
                <c:pt idx="6">
                  <c:v>0</c:v>
                </c:pt>
                <c:pt idx="7">
                  <c:v>0</c:v>
                </c:pt>
                <c:pt idx="8">
                  <c:v>0</c:v>
                </c:pt>
                <c:pt idx="9">
                  <c:v>0</c:v>
                </c:pt>
                <c:pt idx="10">
                  <c:v>8.9747076420995369E-3</c:v>
                </c:pt>
              </c:numCache>
            </c:numRef>
          </c:val>
          <c:extLst>
            <c:ext xmlns:c16="http://schemas.microsoft.com/office/drawing/2014/chart" uri="{C3380CC4-5D6E-409C-BE32-E72D297353CC}">
              <c16:uniqueId val="{00000003-52CF-4631-BE99-5C17F7788EE5}"/>
            </c:ext>
          </c:extLst>
        </c:ser>
        <c:ser>
          <c:idx val="2"/>
          <c:order val="2"/>
          <c:tx>
            <c:strRef>
              <c:f>'Pivot - fysiskt-digitalt'!$W$3</c:f>
              <c:strCache>
                <c:ptCount val="1"/>
                <c:pt idx="0">
                  <c:v>Både fysisk och digital form</c:v>
                </c:pt>
              </c:strCache>
            </c:strRef>
          </c:tx>
          <c:spPr>
            <a:solidFill>
              <a:schemeClr val="accent3">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5-52CF-4631-BE99-5C17F7788EE5}"/>
              </c:ext>
            </c:extLst>
          </c:dPt>
          <c:dPt>
            <c:idx val="2"/>
            <c:invertIfNegative val="0"/>
            <c:bubble3D val="0"/>
            <c:extLst>
              <c:ext xmlns:c16="http://schemas.microsoft.com/office/drawing/2014/chart" uri="{C3380CC4-5D6E-409C-BE32-E72D297353CC}">
                <c16:uniqueId val="{00000009-306F-4A00-A400-1833B4880820}"/>
              </c:ext>
            </c:extLst>
          </c:dPt>
          <c:dPt>
            <c:idx val="4"/>
            <c:invertIfNegative val="0"/>
            <c:bubble3D val="0"/>
            <c:extLst>
              <c:ext xmlns:c16="http://schemas.microsoft.com/office/drawing/2014/chart" uri="{C3380CC4-5D6E-409C-BE32-E72D297353CC}">
                <c16:uniqueId val="{00000007-42B7-461F-876E-D8CC9D7C9E7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0C-177D-42C2-A4CC-1FF9DAEC8D23}"/>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fysiskt-digitalt'!$T$4:$T$15</c:f>
              <c:strCache>
                <c:ptCount val="11"/>
                <c:pt idx="0">
                  <c:v>Säters kommun</c:v>
                </c:pt>
                <c:pt idx="1">
                  <c:v>Orsa kommun</c:v>
                </c:pt>
                <c:pt idx="2">
                  <c:v>Mora kommun</c:v>
                </c:pt>
                <c:pt idx="3">
                  <c:v>Malung-Sälens kommun</c:v>
                </c:pt>
                <c:pt idx="4">
                  <c:v>Ludvika kommun</c:v>
                </c:pt>
                <c:pt idx="5">
                  <c:v>Hedemora kommun</c:v>
                </c:pt>
                <c:pt idx="6">
                  <c:v>Gagnefs kommun</c:v>
                </c:pt>
                <c:pt idx="7">
                  <c:v>Falu kommun</c:v>
                </c:pt>
                <c:pt idx="8">
                  <c:v>Borlänge kommun</c:v>
                </c:pt>
                <c:pt idx="9">
                  <c:v>Älvdalens kommun</c:v>
                </c:pt>
                <c:pt idx="10">
                  <c:v> Riket - genomsnitt alla kommuner</c:v>
                </c:pt>
              </c:strCache>
            </c:strRef>
          </c:cat>
          <c:val>
            <c:numRef>
              <c:f>'Pivot - fysiskt-digitalt'!$W$4:$W$15</c:f>
              <c:numCache>
                <c:formatCode>0%</c:formatCode>
                <c:ptCount val="11"/>
                <c:pt idx="0">
                  <c:v>0.51724137931034486</c:v>
                </c:pt>
                <c:pt idx="1">
                  <c:v>0.59090909090909094</c:v>
                </c:pt>
                <c:pt idx="2">
                  <c:v>0.2608695652173913</c:v>
                </c:pt>
                <c:pt idx="3">
                  <c:v>0</c:v>
                </c:pt>
                <c:pt idx="4">
                  <c:v>0.30434782608695654</c:v>
                </c:pt>
                <c:pt idx="5">
                  <c:v>0</c:v>
                </c:pt>
                <c:pt idx="6">
                  <c:v>0.36363636363636365</c:v>
                </c:pt>
                <c:pt idx="7">
                  <c:v>0</c:v>
                </c:pt>
                <c:pt idx="8">
                  <c:v>0.33333333333333331</c:v>
                </c:pt>
                <c:pt idx="9">
                  <c:v>0.38461538461538464</c:v>
                </c:pt>
                <c:pt idx="10">
                  <c:v>0.35110144139243948</c:v>
                </c:pt>
              </c:numCache>
            </c:numRef>
          </c:val>
          <c:extLst>
            <c:ext xmlns:c16="http://schemas.microsoft.com/office/drawing/2014/chart" uri="{C3380CC4-5D6E-409C-BE32-E72D297353CC}">
              <c16:uniqueId val="{00000006-52CF-4631-BE99-5C17F7788EE5}"/>
            </c:ext>
          </c:extLst>
        </c:ser>
        <c:ser>
          <c:idx val="3"/>
          <c:order val="3"/>
          <c:tx>
            <c:strRef>
              <c:f>'Pivot - fysiskt-digitalt'!$X$3</c:f>
              <c:strCache>
                <c:ptCount val="1"/>
                <c:pt idx="0">
                  <c:v>Vet ej om insats ges i fysisk/digital form</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fysiskt-digitalt'!$T$4:$T$15</c:f>
              <c:strCache>
                <c:ptCount val="11"/>
                <c:pt idx="0">
                  <c:v>Säters kommun</c:v>
                </c:pt>
                <c:pt idx="1">
                  <c:v>Orsa kommun</c:v>
                </c:pt>
                <c:pt idx="2">
                  <c:v>Mora kommun</c:v>
                </c:pt>
                <c:pt idx="3">
                  <c:v>Malung-Sälens kommun</c:v>
                </c:pt>
                <c:pt idx="4">
                  <c:v>Ludvika kommun</c:v>
                </c:pt>
                <c:pt idx="5">
                  <c:v>Hedemora kommun</c:v>
                </c:pt>
                <c:pt idx="6">
                  <c:v>Gagnefs kommun</c:v>
                </c:pt>
                <c:pt idx="7">
                  <c:v>Falu kommun</c:v>
                </c:pt>
                <c:pt idx="8">
                  <c:v>Borlänge kommun</c:v>
                </c:pt>
                <c:pt idx="9">
                  <c:v>Älvdalens kommun</c:v>
                </c:pt>
                <c:pt idx="10">
                  <c:v> Riket - genomsnitt alla kommuner</c:v>
                </c:pt>
              </c:strCache>
            </c:strRef>
          </c:cat>
          <c:val>
            <c:numRef>
              <c:f>'Pivot - fysiskt-digitalt'!$X$4:$X$15</c:f>
              <c:numCache>
                <c:formatCode>0%</c:formatCode>
                <c:ptCount val="11"/>
                <c:pt idx="0">
                  <c:v>0</c:v>
                </c:pt>
                <c:pt idx="1">
                  <c:v>0</c:v>
                </c:pt>
                <c:pt idx="2">
                  <c:v>0.34782608695652173</c:v>
                </c:pt>
                <c:pt idx="3">
                  <c:v>0</c:v>
                </c:pt>
                <c:pt idx="4">
                  <c:v>0</c:v>
                </c:pt>
                <c:pt idx="5">
                  <c:v>6.6666666666666666E-2</c:v>
                </c:pt>
                <c:pt idx="6">
                  <c:v>0</c:v>
                </c:pt>
                <c:pt idx="7">
                  <c:v>0</c:v>
                </c:pt>
                <c:pt idx="8">
                  <c:v>0</c:v>
                </c:pt>
                <c:pt idx="9">
                  <c:v>0</c:v>
                </c:pt>
                <c:pt idx="10">
                  <c:v>5.2216480826760947E-2</c:v>
                </c:pt>
              </c:numCache>
            </c:numRef>
          </c:val>
          <c:extLst>
            <c:ext xmlns:c16="http://schemas.microsoft.com/office/drawing/2014/chart" uri="{C3380CC4-5D6E-409C-BE32-E72D297353CC}">
              <c16:uniqueId val="{00000007-52CF-4631-BE99-5C17F7788EE5}"/>
            </c:ext>
          </c:extLst>
        </c:ser>
        <c:ser>
          <c:idx val="4"/>
          <c:order val="4"/>
          <c:tx>
            <c:strRef>
              <c:f>'Pivot - fysiskt-digitalt'!$Y$3</c:f>
              <c:strCache>
                <c:ptCount val="1"/>
                <c:pt idx="0">
                  <c:v>Sum of Totalt - fysiskt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fysiskt-digitalt'!$T$4:$T$15</c:f>
              <c:strCache>
                <c:ptCount val="11"/>
                <c:pt idx="0">
                  <c:v>Säters kommun</c:v>
                </c:pt>
                <c:pt idx="1">
                  <c:v>Orsa kommun</c:v>
                </c:pt>
                <c:pt idx="2">
                  <c:v>Mora kommun</c:v>
                </c:pt>
                <c:pt idx="3">
                  <c:v>Malung-Sälens kommun</c:v>
                </c:pt>
                <c:pt idx="4">
                  <c:v>Ludvika kommun</c:v>
                </c:pt>
                <c:pt idx="5">
                  <c:v>Hedemora kommun</c:v>
                </c:pt>
                <c:pt idx="6">
                  <c:v>Gagnefs kommun</c:v>
                </c:pt>
                <c:pt idx="7">
                  <c:v>Falu kommun</c:v>
                </c:pt>
                <c:pt idx="8">
                  <c:v>Borlänge kommun</c:v>
                </c:pt>
                <c:pt idx="9">
                  <c:v>Älvdalens kommun</c:v>
                </c:pt>
                <c:pt idx="10">
                  <c:v> Riket - genomsnitt alla kommuner</c:v>
                </c:pt>
              </c:strCache>
            </c:strRef>
          </c:cat>
          <c:val>
            <c:numRef>
              <c:f>'Pivot - fysiskt-digitalt'!$Y$4:$Y$15</c:f>
              <c:numCache>
                <c:formatCode>0%</c:formatCode>
                <c:ptCount val="11"/>
                <c:pt idx="0">
                  <c:v>1</c:v>
                </c:pt>
                <c:pt idx="1">
                  <c:v>1</c:v>
                </c:pt>
                <c:pt idx="2">
                  <c:v>1</c:v>
                </c:pt>
                <c:pt idx="3">
                  <c:v>1</c:v>
                </c:pt>
                <c:pt idx="4">
                  <c:v>1</c:v>
                </c:pt>
                <c:pt idx="5">
                  <c:v>1</c:v>
                </c:pt>
                <c:pt idx="6">
                  <c:v>1</c:v>
                </c:pt>
                <c:pt idx="7">
                  <c:v>1</c:v>
                </c:pt>
                <c:pt idx="8">
                  <c:v>1</c:v>
                </c:pt>
                <c:pt idx="9">
                  <c:v>1</c:v>
                </c:pt>
                <c:pt idx="10">
                  <c:v>1</c:v>
                </c:pt>
              </c:numCache>
            </c:numRef>
          </c:val>
          <c:extLst>
            <c:ext xmlns:c16="http://schemas.microsoft.com/office/drawing/2014/chart" uri="{C3380CC4-5D6E-409C-BE32-E72D297353CC}">
              <c16:uniqueId val="{00000005-42B7-461F-876E-D8CC9D7C9E76}"/>
            </c:ext>
          </c:extLst>
        </c:ser>
        <c:dLbls>
          <c:dLblPos val="ctr"/>
          <c:showLegendKey val="0"/>
          <c:showVal val="1"/>
          <c:showCatName val="0"/>
          <c:showSerName val="0"/>
          <c:showPercent val="0"/>
          <c:showBubbleSize val="0"/>
        </c:dLbls>
        <c:gapWidth val="150"/>
        <c:overlap val="100"/>
        <c:axId val="862529744"/>
        <c:axId val="862530992"/>
      </c:barChart>
      <c:catAx>
        <c:axId val="8625297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862530992"/>
        <c:crosses val="autoZero"/>
        <c:auto val="1"/>
        <c:lblAlgn val="ctr"/>
        <c:lblOffset val="100"/>
        <c:noMultiLvlLbl val="0"/>
      </c:catAx>
      <c:valAx>
        <c:axId val="862530992"/>
        <c:scaling>
          <c:orientation val="minMax"/>
          <c:max val="0.5"/>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862529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a:solidFill>
            <a:sysClr val="windowText" lastClr="000000"/>
          </a:solidFill>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OUTPUT!$B$70</c:f>
              <c:strCache>
                <c:ptCount val="1"/>
                <c:pt idx="0">
                  <c:v>1-20 individer</c:v>
                </c:pt>
              </c:strCache>
            </c:strRef>
          </c:tx>
          <c:spPr>
            <a:solidFill>
              <a:srgbClr val="F88C6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OUTPUT!$C$70:$E$70</c:f>
              <c:numCache>
                <c:formatCode>0%</c:formatCode>
                <c:ptCount val="3"/>
                <c:pt idx="0">
                  <c:v>0.60833333333333328</c:v>
                </c:pt>
                <c:pt idx="1">
                  <c:v>0.23333333333333334</c:v>
                </c:pt>
                <c:pt idx="2">
                  <c:v>0</c:v>
                </c:pt>
              </c:numCache>
            </c:numRef>
          </c:val>
          <c:extLst>
            <c:ext xmlns:c16="http://schemas.microsoft.com/office/drawing/2014/chart" uri="{C3380CC4-5D6E-409C-BE32-E72D297353CC}">
              <c16:uniqueId val="{00000000-3A1A-4D63-9486-953543ECB018}"/>
            </c:ext>
          </c:extLst>
        </c:ser>
        <c:ser>
          <c:idx val="1"/>
          <c:order val="1"/>
          <c:tx>
            <c:strRef>
              <c:f>OUTPUT!$B$71</c:f>
              <c:strCache>
                <c:ptCount val="1"/>
                <c:pt idx="0">
                  <c:v>21-100 individer</c:v>
                </c:pt>
              </c:strCache>
            </c:strRef>
          </c:tx>
          <c:spPr>
            <a:solidFill>
              <a:srgbClr val="F8BE7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OUTPUT!$C$71:$E$71</c:f>
              <c:numCache>
                <c:formatCode>0%</c:formatCode>
                <c:ptCount val="3"/>
                <c:pt idx="0">
                  <c:v>0.29166666666666669</c:v>
                </c:pt>
                <c:pt idx="1">
                  <c:v>0.4</c:v>
                </c:pt>
                <c:pt idx="2">
                  <c:v>0</c:v>
                </c:pt>
              </c:numCache>
            </c:numRef>
          </c:val>
          <c:extLst>
            <c:ext xmlns:c16="http://schemas.microsoft.com/office/drawing/2014/chart" uri="{C3380CC4-5D6E-409C-BE32-E72D297353CC}">
              <c16:uniqueId val="{00000001-3A1A-4D63-9486-953543ECB018}"/>
            </c:ext>
          </c:extLst>
        </c:ser>
        <c:ser>
          <c:idx val="2"/>
          <c:order val="2"/>
          <c:tx>
            <c:strRef>
              <c:f>OUTPUT!$B$72</c:f>
              <c:strCache>
                <c:ptCount val="1"/>
                <c:pt idx="0">
                  <c:v>101-500 individer</c:v>
                </c:pt>
              </c:strCache>
            </c:strRef>
          </c:tx>
          <c:spPr>
            <a:solidFill>
              <a:srgbClr val="FFD86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OUTPUT!$C$72:$E$72</c:f>
              <c:numCache>
                <c:formatCode>0%</c:formatCode>
                <c:ptCount val="3"/>
                <c:pt idx="0">
                  <c:v>7.4999999999999997E-2</c:v>
                </c:pt>
                <c:pt idx="1">
                  <c:v>0.31666666666666665</c:v>
                </c:pt>
                <c:pt idx="2">
                  <c:v>0</c:v>
                </c:pt>
              </c:numCache>
            </c:numRef>
          </c:val>
          <c:extLst>
            <c:ext xmlns:c16="http://schemas.microsoft.com/office/drawing/2014/chart" uri="{C3380CC4-5D6E-409C-BE32-E72D297353CC}">
              <c16:uniqueId val="{00000002-3A1A-4D63-9486-953543ECB018}"/>
            </c:ext>
          </c:extLst>
        </c:ser>
        <c:ser>
          <c:idx val="3"/>
          <c:order val="3"/>
          <c:tx>
            <c:strRef>
              <c:f>OUTPUT!$B$73</c:f>
              <c:strCache>
                <c:ptCount val="1"/>
                <c:pt idx="0">
                  <c:v>&gt;500 individer</c:v>
                </c:pt>
              </c:strCache>
            </c:strRef>
          </c:tx>
          <c:spPr>
            <a:solidFill>
              <a:srgbClr val="FFE59D"/>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OUTPUT!$C$73:$E$73</c:f>
              <c:numCache>
                <c:formatCode>0%</c:formatCode>
                <c:ptCount val="3"/>
                <c:pt idx="0">
                  <c:v>0</c:v>
                </c:pt>
                <c:pt idx="1">
                  <c:v>0</c:v>
                </c:pt>
                <c:pt idx="2">
                  <c:v>0</c:v>
                </c:pt>
              </c:numCache>
            </c:numRef>
          </c:val>
          <c:extLst>
            <c:ext xmlns:c16="http://schemas.microsoft.com/office/drawing/2014/chart" uri="{C3380CC4-5D6E-409C-BE32-E72D297353CC}">
              <c16:uniqueId val="{00000003-3A1A-4D63-9486-953543ECB018}"/>
            </c:ext>
          </c:extLst>
        </c:ser>
        <c:ser>
          <c:idx val="4"/>
          <c:order val="4"/>
          <c:tx>
            <c:strRef>
              <c:f>OUTPUT!$B$74</c:f>
              <c:strCache>
                <c:ptCount val="1"/>
                <c:pt idx="0">
                  <c:v>Vet ej antal/uppgift saknas om antal individer</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OUTPUT!$C$74:$E$74</c:f>
              <c:numCache>
                <c:formatCode>0%</c:formatCode>
                <c:ptCount val="3"/>
                <c:pt idx="0">
                  <c:v>2.5000000000000001E-2</c:v>
                </c:pt>
                <c:pt idx="1">
                  <c:v>0.05</c:v>
                </c:pt>
                <c:pt idx="2">
                  <c:v>1</c:v>
                </c:pt>
              </c:numCache>
            </c:numRef>
          </c:val>
          <c:extLst>
            <c:ext xmlns:c16="http://schemas.microsoft.com/office/drawing/2014/chart" uri="{C3380CC4-5D6E-409C-BE32-E72D297353CC}">
              <c16:uniqueId val="{00000004-3A1A-4D63-9486-953543ECB018}"/>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1231"/>
        <c:crosses val="autoZero"/>
        <c:crossBetween val="between"/>
      </c:valAx>
      <c:spPr>
        <a:noFill/>
        <a:ln>
          <a:noFill/>
        </a:ln>
        <a:effectLst/>
      </c:spPr>
    </c:plotArea>
    <c:legend>
      <c:legendPos val="b"/>
      <c:layout>
        <c:manualLayout>
          <c:xMode val="edge"/>
          <c:yMode val="edge"/>
          <c:x val="1.6107611548556416E-2"/>
          <c:y val="0.90536155713754218"/>
          <c:w val="0.95111789151356096"/>
          <c:h val="6.6860460841420166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82467001102928E-2"/>
          <c:y val="0.11079704075935232"/>
          <c:w val="0.93969180275376241"/>
          <c:h val="0.7828378001116694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AB398"/>
              </a:solidFill>
              <a:ln>
                <a:noFill/>
              </a:ln>
              <a:effectLst/>
            </c:spPr>
            <c:extLst>
              <c:ext xmlns:c16="http://schemas.microsoft.com/office/drawing/2014/chart" uri="{C3380CC4-5D6E-409C-BE32-E72D297353CC}">
                <c16:uniqueId val="{00000001-B149-4381-A5A6-262AEBD6B1A8}"/>
              </c:ext>
            </c:extLst>
          </c:dPt>
          <c:dPt>
            <c:idx val="1"/>
            <c:invertIfNegative val="0"/>
            <c:bubble3D val="0"/>
            <c:spPr>
              <a:solidFill>
                <a:srgbClr val="FAD4A8"/>
              </a:solidFill>
              <a:ln>
                <a:noFill/>
              </a:ln>
              <a:effectLst/>
            </c:spPr>
            <c:extLst>
              <c:ext xmlns:c16="http://schemas.microsoft.com/office/drawing/2014/chart" uri="{C3380CC4-5D6E-409C-BE32-E72D297353CC}">
                <c16:uniqueId val="{00000003-B149-4381-A5A6-262AEBD6B1A8}"/>
              </c:ext>
            </c:extLst>
          </c:dPt>
          <c:dPt>
            <c:idx val="2"/>
            <c:invertIfNegative val="0"/>
            <c:bubble3D val="0"/>
            <c:spPr>
              <a:solidFill>
                <a:srgbClr val="FFE59D"/>
              </a:solidFill>
              <a:ln>
                <a:noFill/>
              </a:ln>
              <a:effectLst/>
            </c:spPr>
            <c:extLst>
              <c:ext xmlns:c16="http://schemas.microsoft.com/office/drawing/2014/chart" uri="{C3380CC4-5D6E-409C-BE32-E72D297353CC}">
                <c16:uniqueId val="{00000005-B149-4381-A5A6-262AEBD6B1A8}"/>
              </c:ext>
            </c:extLst>
          </c:dPt>
          <c:dPt>
            <c:idx val="3"/>
            <c:invertIfNegative val="0"/>
            <c:bubble3D val="0"/>
            <c:spPr>
              <a:solidFill>
                <a:srgbClr val="D7D1CA"/>
              </a:solidFill>
              <a:ln>
                <a:noFill/>
              </a:ln>
              <a:effectLst/>
            </c:spPr>
            <c:extLst>
              <c:ext xmlns:c16="http://schemas.microsoft.com/office/drawing/2014/chart" uri="{C3380CC4-5D6E-409C-BE32-E72D297353CC}">
                <c16:uniqueId val="{00000007-B149-4381-A5A6-262AEBD6B1A8}"/>
              </c:ext>
            </c:extLst>
          </c:dPt>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OUTPUT!$B$79:$E$79</c:f>
              <c:strCache>
                <c:ptCount val="4"/>
                <c:pt idx="0">
                  <c:v>Enbart kommunal regi</c:v>
                </c:pt>
                <c:pt idx="1">
                  <c:v>Både kommunal och enskild regi</c:v>
                </c:pt>
                <c:pt idx="2">
                  <c:v>Enbart enskild regi</c:v>
                </c:pt>
                <c:pt idx="3">
                  <c:v>Vet ej</c:v>
                </c:pt>
              </c:strCache>
            </c:strRef>
          </c:cat>
          <c:val>
            <c:numRef>
              <c:f>OUTPUT!$B$80:$E$80</c:f>
              <c:numCache>
                <c:formatCode>0%</c:formatCode>
                <c:ptCount val="4"/>
                <c:pt idx="0">
                  <c:v>0.82631578947368423</c:v>
                </c:pt>
                <c:pt idx="1">
                  <c:v>8.9473684210526316E-2</c:v>
                </c:pt>
                <c:pt idx="2">
                  <c:v>4.736842105263158E-2</c:v>
                </c:pt>
                <c:pt idx="3">
                  <c:v>3.6842105263157891E-2</c:v>
                </c:pt>
              </c:numCache>
            </c:numRef>
          </c:val>
          <c:extLst>
            <c:ext xmlns:c16="http://schemas.microsoft.com/office/drawing/2014/chart" uri="{C3380CC4-5D6E-409C-BE32-E72D297353CC}">
              <c16:uniqueId val="{00000008-B149-4381-A5A6-262AEBD6B1A8}"/>
            </c:ext>
          </c:extLst>
        </c:ser>
        <c:dLbls>
          <c:showLegendKey val="0"/>
          <c:showVal val="0"/>
          <c:showCatName val="0"/>
          <c:showSerName val="0"/>
          <c:showPercent val="0"/>
          <c:showBubbleSize val="0"/>
        </c:dLbls>
        <c:gapWidth val="31"/>
        <c:overlap val="-27"/>
        <c:axId val="73894895"/>
        <c:axId val="73896559"/>
      </c:barChart>
      <c:catAx>
        <c:axId val="73894895"/>
        <c:scaling>
          <c:orientation val="minMax"/>
        </c:scaling>
        <c:delete val="1"/>
        <c:axPos val="b"/>
        <c:numFmt formatCode="General" sourceLinked="1"/>
        <c:majorTickMark val="none"/>
        <c:minorTickMark val="none"/>
        <c:tickLblPos val="nextTo"/>
        <c:crossAx val="73896559"/>
        <c:crosses val="autoZero"/>
        <c:auto val="1"/>
        <c:lblAlgn val="ctr"/>
        <c:lblOffset val="100"/>
        <c:noMultiLvlLbl val="0"/>
      </c:catAx>
      <c:valAx>
        <c:axId val="73896559"/>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7389489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OUTPUT!$B$97</c:f>
              <c:strCache>
                <c:ptCount val="1"/>
                <c:pt idx="0">
                  <c:v>1-20 individer</c:v>
                </c:pt>
              </c:strCache>
            </c:strRef>
          </c:tx>
          <c:spPr>
            <a:solidFill>
              <a:srgbClr val="F88C6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OUTPUT!$C$97:$E$97</c:f>
              <c:numCache>
                <c:formatCode>0%</c:formatCode>
                <c:ptCount val="3"/>
                <c:pt idx="0">
                  <c:v>0.46496815286624205</c:v>
                </c:pt>
                <c:pt idx="1">
                  <c:v>0.41176470588235292</c:v>
                </c:pt>
                <c:pt idx="2">
                  <c:v>0.66666666666666663</c:v>
                </c:pt>
              </c:numCache>
            </c:numRef>
          </c:val>
          <c:extLst>
            <c:ext xmlns:c16="http://schemas.microsoft.com/office/drawing/2014/chart" uri="{C3380CC4-5D6E-409C-BE32-E72D297353CC}">
              <c16:uniqueId val="{00000000-8EC8-4D70-B7A6-AAE0602553EF}"/>
            </c:ext>
          </c:extLst>
        </c:ser>
        <c:ser>
          <c:idx val="1"/>
          <c:order val="1"/>
          <c:tx>
            <c:strRef>
              <c:f>OUTPUT!$B$98</c:f>
              <c:strCache>
                <c:ptCount val="1"/>
                <c:pt idx="0">
                  <c:v>21-100 individer</c:v>
                </c:pt>
              </c:strCache>
            </c:strRef>
          </c:tx>
          <c:spPr>
            <a:solidFill>
              <a:srgbClr val="F8BE7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OUTPUT!$C$98:$E$98</c:f>
              <c:numCache>
                <c:formatCode>0%</c:formatCode>
                <c:ptCount val="3"/>
                <c:pt idx="0">
                  <c:v>0.32484076433121017</c:v>
                </c:pt>
                <c:pt idx="1">
                  <c:v>0.47058823529411764</c:v>
                </c:pt>
                <c:pt idx="2">
                  <c:v>0.22222222222222221</c:v>
                </c:pt>
              </c:numCache>
            </c:numRef>
          </c:val>
          <c:extLst>
            <c:ext xmlns:c16="http://schemas.microsoft.com/office/drawing/2014/chart" uri="{C3380CC4-5D6E-409C-BE32-E72D297353CC}">
              <c16:uniqueId val="{00000001-8EC8-4D70-B7A6-AAE0602553EF}"/>
            </c:ext>
          </c:extLst>
        </c:ser>
        <c:ser>
          <c:idx val="2"/>
          <c:order val="2"/>
          <c:tx>
            <c:strRef>
              <c:f>OUTPUT!$B$99</c:f>
              <c:strCache>
                <c:ptCount val="1"/>
                <c:pt idx="0">
                  <c:v>101-500 individer</c:v>
                </c:pt>
              </c:strCache>
            </c:strRef>
          </c:tx>
          <c:spPr>
            <a:solidFill>
              <a:srgbClr val="FFD86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OUTPUT!$C$99:$E$99</c:f>
              <c:numCache>
                <c:formatCode>0%</c:formatCode>
                <c:ptCount val="3"/>
                <c:pt idx="0">
                  <c:v>0.16560509554140126</c:v>
                </c:pt>
                <c:pt idx="1">
                  <c:v>0.11764705882352941</c:v>
                </c:pt>
                <c:pt idx="2">
                  <c:v>0</c:v>
                </c:pt>
              </c:numCache>
            </c:numRef>
          </c:val>
          <c:extLst>
            <c:ext xmlns:c16="http://schemas.microsoft.com/office/drawing/2014/chart" uri="{C3380CC4-5D6E-409C-BE32-E72D297353CC}">
              <c16:uniqueId val="{00000002-8EC8-4D70-B7A6-AAE0602553EF}"/>
            </c:ext>
          </c:extLst>
        </c:ser>
        <c:ser>
          <c:idx val="3"/>
          <c:order val="3"/>
          <c:tx>
            <c:strRef>
              <c:f>OUTPUT!$B$100</c:f>
              <c:strCache>
                <c:ptCount val="1"/>
                <c:pt idx="0">
                  <c:v>&gt;500 individer</c:v>
                </c:pt>
              </c:strCache>
            </c:strRef>
          </c:tx>
          <c:spPr>
            <a:solidFill>
              <a:srgbClr val="FFE59D"/>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OUTPUT!$C$100:$E$100</c:f>
              <c:numCache>
                <c:formatCode>0%</c:formatCode>
                <c:ptCount val="3"/>
                <c:pt idx="0">
                  <c:v>0</c:v>
                </c:pt>
                <c:pt idx="1">
                  <c:v>0</c:v>
                </c:pt>
                <c:pt idx="2">
                  <c:v>0</c:v>
                </c:pt>
              </c:numCache>
            </c:numRef>
          </c:val>
          <c:extLst>
            <c:ext xmlns:c16="http://schemas.microsoft.com/office/drawing/2014/chart" uri="{C3380CC4-5D6E-409C-BE32-E72D297353CC}">
              <c16:uniqueId val="{00000003-8EC8-4D70-B7A6-AAE0602553EF}"/>
            </c:ext>
          </c:extLst>
        </c:ser>
        <c:ser>
          <c:idx val="4"/>
          <c:order val="4"/>
          <c:tx>
            <c:strRef>
              <c:f>OUTPUT!$B$101</c:f>
              <c:strCache>
                <c:ptCount val="1"/>
                <c:pt idx="0">
                  <c:v>Vet ej antal/uppgift saknas om antal individer</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OUTPUT!$C$101:$E$101</c:f>
              <c:numCache>
                <c:formatCode>0%</c:formatCode>
                <c:ptCount val="3"/>
                <c:pt idx="0">
                  <c:v>4.4585987261146494E-2</c:v>
                </c:pt>
                <c:pt idx="1">
                  <c:v>0</c:v>
                </c:pt>
                <c:pt idx="2">
                  <c:v>0.1111111111111111</c:v>
                </c:pt>
              </c:numCache>
            </c:numRef>
          </c:val>
          <c:extLst>
            <c:ext xmlns:c16="http://schemas.microsoft.com/office/drawing/2014/chart" uri="{C3380CC4-5D6E-409C-BE32-E72D297353CC}">
              <c16:uniqueId val="{00000004-8EC8-4D70-B7A6-AAE0602553EF}"/>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1231"/>
        <c:crosses val="autoZero"/>
        <c:crossBetween val="between"/>
      </c:valAx>
      <c:spPr>
        <a:noFill/>
        <a:ln>
          <a:noFill/>
        </a:ln>
        <a:effectLst/>
      </c:spPr>
    </c:plotArea>
    <c:legend>
      <c:legendPos val="b"/>
      <c:layout>
        <c:manualLayout>
          <c:xMode val="edge"/>
          <c:yMode val="edge"/>
          <c:x val="1.6107611548556416E-2"/>
          <c:y val="0.90536155713754218"/>
          <c:w val="0.95111789151356096"/>
          <c:h val="6.6860460841420166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[Analys_Socialpsykiatri_FB.xlsx]Pivot - regi!PivotTable11</c:name>
    <c:fmtId val="11"/>
  </c:pivotSource>
  <c:chart>
    <c:autoTitleDeleted val="0"/>
    <c:pivotFmts>
      <c:pivotFmt>
        <c:idx val="0"/>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pivotFmt>
      <c:pivotFmt>
        <c:idx val="5"/>
        <c:spPr>
          <a:solidFill>
            <a:schemeClr val="accent2"/>
          </a:solidFill>
          <a:ln>
            <a:noFill/>
          </a:ln>
          <a:effectLst/>
        </c:spPr>
      </c:pivotFmt>
      <c:pivotFmt>
        <c:idx val="6"/>
        <c:spPr>
          <a:solidFill>
            <a:schemeClr val="accent3"/>
          </a:solidFill>
          <a:ln>
            <a:noFill/>
          </a:ln>
          <a:effectLst/>
        </c:spPr>
      </c:pivotFmt>
      <c:pivotFmt>
        <c:idx val="7"/>
        <c:spPr>
          <a:solidFill>
            <a:schemeClr val="accent1"/>
          </a:solidFill>
          <a:ln>
            <a:noFill/>
          </a:ln>
          <a:effectLst/>
        </c:spPr>
      </c:pivotFmt>
      <c:pivotFmt>
        <c:idx val="8"/>
        <c:spPr>
          <a:solidFill>
            <a:schemeClr val="accent2"/>
          </a:solidFill>
          <a:ln>
            <a:noFill/>
          </a:ln>
          <a:effectLst/>
        </c:spPr>
      </c:pivotFmt>
      <c:pivotFmt>
        <c:idx val="9"/>
        <c:spPr>
          <a:solidFill>
            <a:schemeClr val="accent3"/>
          </a:solidFill>
          <a:ln>
            <a:noFill/>
          </a:ln>
          <a:effectLst/>
        </c:spPr>
      </c:pivotFmt>
      <c:pivotFmt>
        <c:idx val="10"/>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2"/>
          </a:solidFill>
          <a:ln>
            <a:noFill/>
          </a:ln>
          <a:effectLst/>
        </c:spPr>
      </c:pivotFmt>
      <c:pivotFmt>
        <c:idx val="14"/>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3"/>
          </a:solidFill>
          <a:ln>
            <a:noFill/>
          </a:ln>
          <a:effectLst/>
        </c:spPr>
      </c:pivotFmt>
      <c:pivotFmt>
        <c:idx val="16"/>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pivotFmt>
      <c:pivotFmt>
        <c:idx val="19"/>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2"/>
          </a:solidFill>
          <a:ln>
            <a:noFill/>
          </a:ln>
          <a:effectLst/>
        </c:spPr>
      </c:pivotFmt>
      <c:pivotFmt>
        <c:idx val="21"/>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3"/>
          </a:solidFill>
          <a:ln>
            <a:noFill/>
          </a:ln>
          <a:effectLst/>
        </c:spPr>
      </c:pivotFmt>
      <c:pivotFmt>
        <c:idx val="23"/>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pivotFmt>
      <c:pivotFmt>
        <c:idx val="25"/>
        <c:spPr>
          <a:solidFill>
            <a:schemeClr val="accent2"/>
          </a:solidFill>
          <a:ln>
            <a:noFill/>
          </a:ln>
          <a:effectLst/>
        </c:spPr>
      </c:pivotFmt>
      <c:pivotFmt>
        <c:idx val="26"/>
        <c:spPr>
          <a:solidFill>
            <a:schemeClr val="accent3"/>
          </a:solidFill>
          <a:ln>
            <a:noFill/>
          </a:ln>
          <a:effectLst/>
        </c:spPr>
      </c:pivotFmt>
      <c:pivotFmt>
        <c:idx val="27"/>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pivotFmt>
      <c:pivotFmt>
        <c:idx val="29"/>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2"/>
          </a:solidFill>
          <a:ln>
            <a:noFill/>
          </a:ln>
          <a:effectLst/>
        </c:spPr>
      </c:pivotFmt>
      <c:pivotFmt>
        <c:idx val="31"/>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3"/>
          </a:solidFill>
          <a:ln>
            <a:noFill/>
          </a:ln>
          <a:effectLst/>
        </c:spPr>
      </c:pivotFmt>
      <c:pivotFmt>
        <c:idx val="33"/>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pivotFmt>
      <c:pivotFmt>
        <c:idx val="36"/>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2"/>
          </a:solidFill>
          <a:ln>
            <a:noFill/>
          </a:ln>
          <a:effectLst/>
        </c:spPr>
      </c:pivotFmt>
      <c:pivotFmt>
        <c:idx val="38"/>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3"/>
          </a:solidFill>
          <a:ln>
            <a:noFill/>
          </a:ln>
          <a:effectLst/>
        </c:spPr>
      </c:pivotFmt>
      <c:pivotFmt>
        <c:idx val="40"/>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percentStacked"/>
        <c:varyColors val="0"/>
        <c:ser>
          <c:idx val="0"/>
          <c:order val="0"/>
          <c:tx>
            <c:strRef>
              <c:f>'Pivot - regi'!$U$3</c:f>
              <c:strCache>
                <c:ptCount val="1"/>
                <c:pt idx="0">
                  <c:v>Enbart kommunal regi</c:v>
                </c:pt>
              </c:strCache>
            </c:strRef>
          </c:tx>
          <c:spPr>
            <a:solidFill>
              <a:schemeClr val="accent1">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1-75F3-4953-A629-8B73B946D622}"/>
              </c:ext>
            </c:extLst>
          </c:dPt>
          <c:dPt>
            <c:idx val="2"/>
            <c:invertIfNegative val="0"/>
            <c:bubble3D val="0"/>
            <c:extLst>
              <c:ext xmlns:c16="http://schemas.microsoft.com/office/drawing/2014/chart" uri="{C3380CC4-5D6E-409C-BE32-E72D297353CC}">
                <c16:uniqueId val="{0000000A-F286-485D-9BC7-A8182028559A}"/>
              </c:ext>
            </c:extLst>
          </c:dPt>
          <c:dPt>
            <c:idx val="4"/>
            <c:invertIfNegative val="0"/>
            <c:bubble3D val="0"/>
            <c:extLst>
              <c:ext xmlns:c16="http://schemas.microsoft.com/office/drawing/2014/chart" uri="{C3380CC4-5D6E-409C-BE32-E72D297353CC}">
                <c16:uniqueId val="{00000008-A599-4E25-B3C6-70760BAF953F}"/>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12-1F8A-4570-9E1E-411A161C19D9}"/>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regi'!$T$4:$T$15</c:f>
              <c:strCache>
                <c:ptCount val="11"/>
                <c:pt idx="0">
                  <c:v>Säters kommun</c:v>
                </c:pt>
                <c:pt idx="1">
                  <c:v>Orsa kommun</c:v>
                </c:pt>
                <c:pt idx="2">
                  <c:v>Mora kommun</c:v>
                </c:pt>
                <c:pt idx="3">
                  <c:v>Malung-Sälens kommun</c:v>
                </c:pt>
                <c:pt idx="4">
                  <c:v>Ludvika kommun</c:v>
                </c:pt>
                <c:pt idx="5">
                  <c:v>Hedemora kommun</c:v>
                </c:pt>
                <c:pt idx="6">
                  <c:v>Gagnefs kommun</c:v>
                </c:pt>
                <c:pt idx="7">
                  <c:v>Falu kommun</c:v>
                </c:pt>
                <c:pt idx="8">
                  <c:v>Borlänge kommun</c:v>
                </c:pt>
                <c:pt idx="9">
                  <c:v>Älvdalens kommun</c:v>
                </c:pt>
                <c:pt idx="10">
                  <c:v> Riket - genomsnitt alla kommuner</c:v>
                </c:pt>
              </c:strCache>
            </c:strRef>
          </c:cat>
          <c:val>
            <c:numRef>
              <c:f>'Pivot - regi'!$U$4:$U$15</c:f>
              <c:numCache>
                <c:formatCode>0%</c:formatCode>
                <c:ptCount val="11"/>
                <c:pt idx="0">
                  <c:v>0.96551724137931039</c:v>
                </c:pt>
                <c:pt idx="1">
                  <c:v>0.90909090909090906</c:v>
                </c:pt>
                <c:pt idx="2">
                  <c:v>0.52173913043478259</c:v>
                </c:pt>
                <c:pt idx="3">
                  <c:v>0.81818181818181823</c:v>
                </c:pt>
                <c:pt idx="4">
                  <c:v>0.95652173913043481</c:v>
                </c:pt>
                <c:pt idx="5">
                  <c:v>0.93333333333333335</c:v>
                </c:pt>
                <c:pt idx="6">
                  <c:v>0.81818181818181823</c:v>
                </c:pt>
                <c:pt idx="7">
                  <c:v>0.92307692307692313</c:v>
                </c:pt>
                <c:pt idx="8">
                  <c:v>0.8</c:v>
                </c:pt>
                <c:pt idx="9">
                  <c:v>0.53846153846153844</c:v>
                </c:pt>
                <c:pt idx="10">
                  <c:v>0.78114023236962982</c:v>
                </c:pt>
              </c:numCache>
            </c:numRef>
          </c:val>
          <c:extLst>
            <c:ext xmlns:c16="http://schemas.microsoft.com/office/drawing/2014/chart" uri="{C3380CC4-5D6E-409C-BE32-E72D297353CC}">
              <c16:uniqueId val="{00000002-75F3-4953-A629-8B73B946D622}"/>
            </c:ext>
          </c:extLst>
        </c:ser>
        <c:ser>
          <c:idx val="1"/>
          <c:order val="1"/>
          <c:tx>
            <c:strRef>
              <c:f>'Pivot - regi'!$V$3</c:f>
              <c:strCache>
                <c:ptCount val="1"/>
                <c:pt idx="0">
                  <c:v>Enbart enskild regi</c:v>
                </c:pt>
              </c:strCache>
            </c:strRef>
          </c:tx>
          <c:spPr>
            <a:solidFill>
              <a:schemeClr val="accent2">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4-75F3-4953-A629-8B73B946D622}"/>
              </c:ext>
            </c:extLst>
          </c:dPt>
          <c:dPt>
            <c:idx val="2"/>
            <c:invertIfNegative val="0"/>
            <c:bubble3D val="0"/>
            <c:extLst>
              <c:ext xmlns:c16="http://schemas.microsoft.com/office/drawing/2014/chart" uri="{C3380CC4-5D6E-409C-BE32-E72D297353CC}">
                <c16:uniqueId val="{0000000B-F286-485D-9BC7-A8182028559A}"/>
              </c:ext>
            </c:extLst>
          </c:dPt>
          <c:dPt>
            <c:idx val="4"/>
            <c:invertIfNegative val="0"/>
            <c:bubble3D val="0"/>
            <c:extLst>
              <c:ext xmlns:c16="http://schemas.microsoft.com/office/drawing/2014/chart" uri="{C3380CC4-5D6E-409C-BE32-E72D297353CC}">
                <c16:uniqueId val="{00000009-A599-4E25-B3C6-70760BAF953F}"/>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11-1F8A-4570-9E1E-411A161C19D9}"/>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regi'!$T$4:$T$15</c:f>
              <c:strCache>
                <c:ptCount val="11"/>
                <c:pt idx="0">
                  <c:v>Säters kommun</c:v>
                </c:pt>
                <c:pt idx="1">
                  <c:v>Orsa kommun</c:v>
                </c:pt>
                <c:pt idx="2">
                  <c:v>Mora kommun</c:v>
                </c:pt>
                <c:pt idx="3">
                  <c:v>Malung-Sälens kommun</c:v>
                </c:pt>
                <c:pt idx="4">
                  <c:v>Ludvika kommun</c:v>
                </c:pt>
                <c:pt idx="5">
                  <c:v>Hedemora kommun</c:v>
                </c:pt>
                <c:pt idx="6">
                  <c:v>Gagnefs kommun</c:v>
                </c:pt>
                <c:pt idx="7">
                  <c:v>Falu kommun</c:v>
                </c:pt>
                <c:pt idx="8">
                  <c:v>Borlänge kommun</c:v>
                </c:pt>
                <c:pt idx="9">
                  <c:v>Älvdalens kommun</c:v>
                </c:pt>
                <c:pt idx="10">
                  <c:v> Riket - genomsnitt alla kommuner</c:v>
                </c:pt>
              </c:strCache>
            </c:strRef>
          </c:cat>
          <c:val>
            <c:numRef>
              <c:f>'Pivot - regi'!$V$4:$V$15</c:f>
              <c:numCache>
                <c:formatCode>0%</c:formatCode>
                <c:ptCount val="11"/>
                <c:pt idx="0">
                  <c:v>0</c:v>
                </c:pt>
                <c:pt idx="1">
                  <c:v>9.0909090909090912E-2</c:v>
                </c:pt>
                <c:pt idx="2">
                  <c:v>0</c:v>
                </c:pt>
                <c:pt idx="3">
                  <c:v>9.0909090909090912E-2</c:v>
                </c:pt>
                <c:pt idx="4">
                  <c:v>4.3478260869565216E-2</c:v>
                </c:pt>
                <c:pt idx="5">
                  <c:v>6.6666666666666666E-2</c:v>
                </c:pt>
                <c:pt idx="6">
                  <c:v>9.0909090909090912E-2</c:v>
                </c:pt>
                <c:pt idx="7">
                  <c:v>0</c:v>
                </c:pt>
                <c:pt idx="8">
                  <c:v>6.6666666666666666E-2</c:v>
                </c:pt>
                <c:pt idx="9">
                  <c:v>7.6923076923076927E-2</c:v>
                </c:pt>
                <c:pt idx="10">
                  <c:v>5.0797081869764928E-2</c:v>
                </c:pt>
              </c:numCache>
            </c:numRef>
          </c:val>
          <c:extLst>
            <c:ext xmlns:c16="http://schemas.microsoft.com/office/drawing/2014/chart" uri="{C3380CC4-5D6E-409C-BE32-E72D297353CC}">
              <c16:uniqueId val="{00000005-75F3-4953-A629-8B73B946D622}"/>
            </c:ext>
          </c:extLst>
        </c:ser>
        <c:ser>
          <c:idx val="2"/>
          <c:order val="2"/>
          <c:tx>
            <c:strRef>
              <c:f>'Pivot - regi'!$W$3</c:f>
              <c:strCache>
                <c:ptCount val="1"/>
                <c:pt idx="0">
                  <c:v>Både kommunal och enskild regi  </c:v>
                </c:pt>
              </c:strCache>
            </c:strRef>
          </c:tx>
          <c:spPr>
            <a:solidFill>
              <a:schemeClr val="accent3">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7-75F3-4953-A629-8B73B946D622}"/>
              </c:ext>
            </c:extLst>
          </c:dPt>
          <c:dPt>
            <c:idx val="2"/>
            <c:invertIfNegative val="0"/>
            <c:bubble3D val="0"/>
            <c:extLst>
              <c:ext xmlns:c16="http://schemas.microsoft.com/office/drawing/2014/chart" uri="{C3380CC4-5D6E-409C-BE32-E72D297353CC}">
                <c16:uniqueId val="{0000000C-F286-485D-9BC7-A8182028559A}"/>
              </c:ext>
            </c:extLst>
          </c:dPt>
          <c:dPt>
            <c:idx val="4"/>
            <c:invertIfNegative val="0"/>
            <c:bubble3D val="0"/>
            <c:extLst>
              <c:ext xmlns:c16="http://schemas.microsoft.com/office/drawing/2014/chart" uri="{C3380CC4-5D6E-409C-BE32-E72D297353CC}">
                <c16:uniqueId val="{0000000A-A599-4E25-B3C6-70760BAF953F}"/>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10-1F8A-4570-9E1E-411A161C19D9}"/>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regi'!$T$4:$T$15</c:f>
              <c:strCache>
                <c:ptCount val="11"/>
                <c:pt idx="0">
                  <c:v>Säters kommun</c:v>
                </c:pt>
                <c:pt idx="1">
                  <c:v>Orsa kommun</c:v>
                </c:pt>
                <c:pt idx="2">
                  <c:v>Mora kommun</c:v>
                </c:pt>
                <c:pt idx="3">
                  <c:v>Malung-Sälens kommun</c:v>
                </c:pt>
                <c:pt idx="4">
                  <c:v>Ludvika kommun</c:v>
                </c:pt>
                <c:pt idx="5">
                  <c:v>Hedemora kommun</c:v>
                </c:pt>
                <c:pt idx="6">
                  <c:v>Gagnefs kommun</c:v>
                </c:pt>
                <c:pt idx="7">
                  <c:v>Falu kommun</c:v>
                </c:pt>
                <c:pt idx="8">
                  <c:v>Borlänge kommun</c:v>
                </c:pt>
                <c:pt idx="9">
                  <c:v>Älvdalens kommun</c:v>
                </c:pt>
                <c:pt idx="10">
                  <c:v> Riket - genomsnitt alla kommuner</c:v>
                </c:pt>
              </c:strCache>
            </c:strRef>
          </c:cat>
          <c:val>
            <c:numRef>
              <c:f>'Pivot - regi'!$W$4:$W$15</c:f>
              <c:numCache>
                <c:formatCode>0%</c:formatCode>
                <c:ptCount val="11"/>
                <c:pt idx="0">
                  <c:v>3.4482758620689655E-2</c:v>
                </c:pt>
                <c:pt idx="1">
                  <c:v>0</c:v>
                </c:pt>
                <c:pt idx="2">
                  <c:v>0.21739130434782608</c:v>
                </c:pt>
                <c:pt idx="3">
                  <c:v>0</c:v>
                </c:pt>
                <c:pt idx="4">
                  <c:v>0</c:v>
                </c:pt>
                <c:pt idx="5">
                  <c:v>0</c:v>
                </c:pt>
                <c:pt idx="6">
                  <c:v>9.0909090909090912E-2</c:v>
                </c:pt>
                <c:pt idx="7">
                  <c:v>7.6923076923076927E-2</c:v>
                </c:pt>
                <c:pt idx="8">
                  <c:v>0.13333333333333333</c:v>
                </c:pt>
                <c:pt idx="9">
                  <c:v>0.38461538461538464</c:v>
                </c:pt>
                <c:pt idx="10">
                  <c:v>0.14914887868143745</c:v>
                </c:pt>
              </c:numCache>
            </c:numRef>
          </c:val>
          <c:extLst>
            <c:ext xmlns:c16="http://schemas.microsoft.com/office/drawing/2014/chart" uri="{C3380CC4-5D6E-409C-BE32-E72D297353CC}">
              <c16:uniqueId val="{00000008-75F3-4953-A629-8B73B946D622}"/>
            </c:ext>
          </c:extLst>
        </c:ser>
        <c:ser>
          <c:idx val="3"/>
          <c:order val="3"/>
          <c:tx>
            <c:strRef>
              <c:f>'Pivot - regi'!$X$3</c:f>
              <c:strCache>
                <c:ptCount val="1"/>
                <c:pt idx="0">
                  <c:v>Vet ej om insats ges i kommunal/enskild regi </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regi'!$T$4:$T$15</c:f>
              <c:strCache>
                <c:ptCount val="11"/>
                <c:pt idx="0">
                  <c:v>Säters kommun</c:v>
                </c:pt>
                <c:pt idx="1">
                  <c:v>Orsa kommun</c:v>
                </c:pt>
                <c:pt idx="2">
                  <c:v>Mora kommun</c:v>
                </c:pt>
                <c:pt idx="3">
                  <c:v>Malung-Sälens kommun</c:v>
                </c:pt>
                <c:pt idx="4">
                  <c:v>Ludvika kommun</c:v>
                </c:pt>
                <c:pt idx="5">
                  <c:v>Hedemora kommun</c:v>
                </c:pt>
                <c:pt idx="6">
                  <c:v>Gagnefs kommun</c:v>
                </c:pt>
                <c:pt idx="7">
                  <c:v>Falu kommun</c:v>
                </c:pt>
                <c:pt idx="8">
                  <c:v>Borlänge kommun</c:v>
                </c:pt>
                <c:pt idx="9">
                  <c:v>Älvdalens kommun</c:v>
                </c:pt>
                <c:pt idx="10">
                  <c:v> Riket - genomsnitt alla kommuner</c:v>
                </c:pt>
              </c:strCache>
            </c:strRef>
          </c:cat>
          <c:val>
            <c:numRef>
              <c:f>'Pivot - regi'!$X$4:$X$15</c:f>
              <c:numCache>
                <c:formatCode>0%</c:formatCode>
                <c:ptCount val="11"/>
                <c:pt idx="0">
                  <c:v>0</c:v>
                </c:pt>
                <c:pt idx="1">
                  <c:v>0</c:v>
                </c:pt>
                <c:pt idx="2">
                  <c:v>0.2608695652173913</c:v>
                </c:pt>
                <c:pt idx="3">
                  <c:v>9.0909090909090912E-2</c:v>
                </c:pt>
                <c:pt idx="4">
                  <c:v>0</c:v>
                </c:pt>
                <c:pt idx="5">
                  <c:v>0</c:v>
                </c:pt>
                <c:pt idx="6">
                  <c:v>0</c:v>
                </c:pt>
                <c:pt idx="7">
                  <c:v>0</c:v>
                </c:pt>
                <c:pt idx="8">
                  <c:v>0</c:v>
                </c:pt>
                <c:pt idx="9">
                  <c:v>0</c:v>
                </c:pt>
                <c:pt idx="10">
                  <c:v>1.8913807079167792E-2</c:v>
                </c:pt>
              </c:numCache>
            </c:numRef>
          </c:val>
          <c:extLst>
            <c:ext xmlns:c16="http://schemas.microsoft.com/office/drawing/2014/chart" uri="{C3380CC4-5D6E-409C-BE32-E72D297353CC}">
              <c16:uniqueId val="{00000009-75F3-4953-A629-8B73B946D622}"/>
            </c:ext>
          </c:extLst>
        </c:ser>
        <c:ser>
          <c:idx val="4"/>
          <c:order val="4"/>
          <c:tx>
            <c:strRef>
              <c:f>'Pivot - regi'!$Y$3</c:f>
              <c:strCache>
                <c:ptCount val="1"/>
                <c:pt idx="0">
                  <c:v>Sum of Totalt - regi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regi'!$T$4:$T$15</c:f>
              <c:strCache>
                <c:ptCount val="11"/>
                <c:pt idx="0">
                  <c:v>Säters kommun</c:v>
                </c:pt>
                <c:pt idx="1">
                  <c:v>Orsa kommun</c:v>
                </c:pt>
                <c:pt idx="2">
                  <c:v>Mora kommun</c:v>
                </c:pt>
                <c:pt idx="3">
                  <c:v>Malung-Sälens kommun</c:v>
                </c:pt>
                <c:pt idx="4">
                  <c:v>Ludvika kommun</c:v>
                </c:pt>
                <c:pt idx="5">
                  <c:v>Hedemora kommun</c:v>
                </c:pt>
                <c:pt idx="6">
                  <c:v>Gagnefs kommun</c:v>
                </c:pt>
                <c:pt idx="7">
                  <c:v>Falu kommun</c:v>
                </c:pt>
                <c:pt idx="8">
                  <c:v>Borlänge kommun</c:v>
                </c:pt>
                <c:pt idx="9">
                  <c:v>Älvdalens kommun</c:v>
                </c:pt>
                <c:pt idx="10">
                  <c:v> Riket - genomsnitt alla kommuner</c:v>
                </c:pt>
              </c:strCache>
            </c:strRef>
          </c:cat>
          <c:val>
            <c:numRef>
              <c:f>'Pivot - regi'!$Y$4:$Y$15</c:f>
              <c:numCache>
                <c:formatCode>0%</c:formatCode>
                <c:ptCount val="11"/>
                <c:pt idx="0">
                  <c:v>1</c:v>
                </c:pt>
                <c:pt idx="1">
                  <c:v>1</c:v>
                </c:pt>
                <c:pt idx="2">
                  <c:v>1</c:v>
                </c:pt>
                <c:pt idx="3">
                  <c:v>1</c:v>
                </c:pt>
                <c:pt idx="4">
                  <c:v>1</c:v>
                </c:pt>
                <c:pt idx="5">
                  <c:v>1</c:v>
                </c:pt>
                <c:pt idx="6">
                  <c:v>1</c:v>
                </c:pt>
                <c:pt idx="7">
                  <c:v>1</c:v>
                </c:pt>
                <c:pt idx="8">
                  <c:v>1</c:v>
                </c:pt>
                <c:pt idx="9">
                  <c:v>1</c:v>
                </c:pt>
                <c:pt idx="10">
                  <c:v>1</c:v>
                </c:pt>
              </c:numCache>
            </c:numRef>
          </c:val>
          <c:extLst>
            <c:ext xmlns:c16="http://schemas.microsoft.com/office/drawing/2014/chart" uri="{C3380CC4-5D6E-409C-BE32-E72D297353CC}">
              <c16:uniqueId val="{00000007-A599-4E25-B3C6-70760BAF953F}"/>
            </c:ext>
          </c:extLst>
        </c:ser>
        <c:dLbls>
          <c:dLblPos val="ctr"/>
          <c:showLegendKey val="0"/>
          <c:showVal val="1"/>
          <c:showCatName val="0"/>
          <c:showSerName val="0"/>
          <c:showPercent val="0"/>
          <c:showBubbleSize val="0"/>
        </c:dLbls>
        <c:gapWidth val="150"/>
        <c:overlap val="100"/>
        <c:axId val="932796736"/>
        <c:axId val="932783008"/>
      </c:barChart>
      <c:catAx>
        <c:axId val="93279673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932783008"/>
        <c:crosses val="autoZero"/>
        <c:auto val="1"/>
        <c:lblAlgn val="ctr"/>
        <c:lblOffset val="100"/>
        <c:noMultiLvlLbl val="0"/>
      </c:catAx>
      <c:valAx>
        <c:axId val="932783008"/>
        <c:scaling>
          <c:orientation val="minMax"/>
          <c:max val="0.5"/>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932796736"/>
        <c:crosses val="autoZero"/>
        <c:crossBetween val="between"/>
      </c:valAx>
      <c:spPr>
        <a:noFill/>
        <a:ln>
          <a:noFill/>
        </a:ln>
        <a:effectLst/>
      </c:spPr>
    </c:plotArea>
    <c:legend>
      <c:legendPos val="b"/>
      <c:layout>
        <c:manualLayout>
          <c:xMode val="edge"/>
          <c:yMode val="edge"/>
          <c:x val="0.10032637894055504"/>
          <c:y val="0.92708342338448213"/>
          <c:w val="0.78071114220323001"/>
          <c:h val="4.3777609682299545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a:solidFill>
            <a:sysClr val="windowText" lastClr="000000"/>
          </a:solidFill>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OUTPUT!$B$108</c:f>
              <c:strCache>
                <c:ptCount val="1"/>
                <c:pt idx="0">
                  <c:v>Enbart kommunal regi</c:v>
                </c:pt>
              </c:strCache>
            </c:strRef>
          </c:tx>
          <c:spPr>
            <a:solidFill>
              <a:srgbClr val="F88C64"/>
            </a:solidFill>
            <a:ln>
              <a:noFill/>
            </a:ln>
            <a:effectLst/>
          </c:spPr>
          <c:invertIfNegative val="0"/>
          <c:dPt>
            <c:idx val="3"/>
            <c:invertIfNegative val="0"/>
            <c:bubble3D val="0"/>
            <c:spPr>
              <a:solidFill>
                <a:srgbClr val="E6460A"/>
              </a:solidFill>
              <a:ln>
                <a:noFill/>
              </a:ln>
              <a:effectLst/>
            </c:spPr>
            <c:extLst>
              <c:ext xmlns:c16="http://schemas.microsoft.com/office/drawing/2014/chart" uri="{C3380CC4-5D6E-409C-BE32-E72D297353CC}">
                <c16:uniqueId val="{00000001-98A4-42C4-819B-9756C224F886}"/>
              </c:ext>
            </c:extLst>
          </c:dPt>
          <c:dPt>
            <c:idx val="4"/>
            <c:invertIfNegative val="0"/>
            <c:bubble3D val="0"/>
            <c:spPr>
              <a:solidFill>
                <a:srgbClr val="E6460A"/>
              </a:solidFill>
              <a:ln>
                <a:noFill/>
              </a:ln>
              <a:effectLst/>
            </c:spPr>
            <c:extLst>
              <c:ext xmlns:c16="http://schemas.microsoft.com/office/drawing/2014/chart" uri="{C3380CC4-5D6E-409C-BE32-E72D297353CC}">
                <c16:uniqueId val="{00000003-98A4-42C4-819B-9756C224F886}"/>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OUTPUT!$C$107:$F$107</c:f>
              <c:strCache>
                <c:ptCount val="4"/>
                <c:pt idx="0">
                  <c:v>Mindre städer/tätorter och landsbygdskommuner (7)</c:v>
                </c:pt>
                <c:pt idx="1">
                  <c:v>Större städer och kommuner nära större stad (3)</c:v>
                </c:pt>
                <c:pt idx="2">
                  <c:v>Storstäder och storstadsnära kommuner (0)</c:v>
                </c:pt>
                <c:pt idx="3">
                  <c:v>Riket - genomsnitt alla kommuner (216)</c:v>
                </c:pt>
              </c:strCache>
            </c:strRef>
          </c:cat>
          <c:val>
            <c:numRef>
              <c:f>OUTPUT!$C$108:$F$108</c:f>
              <c:numCache>
                <c:formatCode>0%</c:formatCode>
                <c:ptCount val="4"/>
                <c:pt idx="0">
                  <c:v>0.8</c:v>
                </c:pt>
                <c:pt idx="1">
                  <c:v>0.87142857142857144</c:v>
                </c:pt>
                <c:pt idx="2">
                  <c:v>0</c:v>
                </c:pt>
                <c:pt idx="3">
                  <c:v>0.78</c:v>
                </c:pt>
              </c:numCache>
            </c:numRef>
          </c:val>
          <c:extLst>
            <c:ext xmlns:c16="http://schemas.microsoft.com/office/drawing/2014/chart" uri="{C3380CC4-5D6E-409C-BE32-E72D297353CC}">
              <c16:uniqueId val="{00000004-98A4-42C4-819B-9756C224F886}"/>
            </c:ext>
          </c:extLst>
        </c:ser>
        <c:ser>
          <c:idx val="1"/>
          <c:order val="1"/>
          <c:tx>
            <c:strRef>
              <c:f>OUTPUT!$B$109</c:f>
              <c:strCache>
                <c:ptCount val="1"/>
                <c:pt idx="0">
                  <c:v>Enbart enskild regi</c:v>
                </c:pt>
              </c:strCache>
            </c:strRef>
          </c:tx>
          <c:spPr>
            <a:solidFill>
              <a:srgbClr val="FFD86C"/>
            </a:solidFill>
            <a:ln>
              <a:noFill/>
            </a:ln>
            <a:effectLst/>
          </c:spPr>
          <c:invertIfNegative val="0"/>
          <c:dPt>
            <c:idx val="3"/>
            <c:invertIfNegative val="0"/>
            <c:bubble3D val="0"/>
            <c:spPr>
              <a:solidFill>
                <a:srgbClr val="FFBE0A"/>
              </a:solidFill>
              <a:ln>
                <a:noFill/>
              </a:ln>
              <a:effectLst/>
            </c:spPr>
            <c:extLst>
              <c:ext xmlns:c16="http://schemas.microsoft.com/office/drawing/2014/chart" uri="{C3380CC4-5D6E-409C-BE32-E72D297353CC}">
                <c16:uniqueId val="{00000006-98A4-42C4-819B-9756C224F886}"/>
              </c:ext>
            </c:extLst>
          </c:dPt>
          <c:dPt>
            <c:idx val="4"/>
            <c:invertIfNegative val="0"/>
            <c:bubble3D val="0"/>
            <c:spPr>
              <a:solidFill>
                <a:srgbClr val="FFBE0A"/>
              </a:solidFill>
              <a:ln>
                <a:noFill/>
              </a:ln>
              <a:effectLst/>
            </c:spPr>
            <c:extLst>
              <c:ext xmlns:c16="http://schemas.microsoft.com/office/drawing/2014/chart" uri="{C3380CC4-5D6E-409C-BE32-E72D297353CC}">
                <c16:uniqueId val="{00000008-98A4-42C4-819B-9756C224F886}"/>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OUTPUT!$C$107:$F$107</c:f>
              <c:strCache>
                <c:ptCount val="4"/>
                <c:pt idx="0">
                  <c:v>Mindre städer/tätorter och landsbygdskommuner (7)</c:v>
                </c:pt>
                <c:pt idx="1">
                  <c:v>Större städer och kommuner nära större stad (3)</c:v>
                </c:pt>
                <c:pt idx="2">
                  <c:v>Storstäder och storstadsnära kommuner (0)</c:v>
                </c:pt>
                <c:pt idx="3">
                  <c:v>Riket - genomsnitt alla kommuner (216)</c:v>
                </c:pt>
              </c:strCache>
            </c:strRef>
          </c:cat>
          <c:val>
            <c:numRef>
              <c:f>OUTPUT!$C$109:$F$109</c:f>
              <c:numCache>
                <c:formatCode>0%</c:formatCode>
                <c:ptCount val="4"/>
                <c:pt idx="0">
                  <c:v>0.05</c:v>
                </c:pt>
                <c:pt idx="1">
                  <c:v>4.2857142857142858E-2</c:v>
                </c:pt>
                <c:pt idx="2">
                  <c:v>0</c:v>
                </c:pt>
                <c:pt idx="3">
                  <c:v>0.05</c:v>
                </c:pt>
              </c:numCache>
            </c:numRef>
          </c:val>
          <c:extLst>
            <c:ext xmlns:c16="http://schemas.microsoft.com/office/drawing/2014/chart" uri="{C3380CC4-5D6E-409C-BE32-E72D297353CC}">
              <c16:uniqueId val="{00000009-98A4-42C4-819B-9756C224F886}"/>
            </c:ext>
          </c:extLst>
        </c:ser>
        <c:ser>
          <c:idx val="2"/>
          <c:order val="2"/>
          <c:tx>
            <c:strRef>
              <c:f>OUTPUT!$B$110</c:f>
              <c:strCache>
                <c:ptCount val="1"/>
                <c:pt idx="0">
                  <c:v>Både kommunal och enskild regi</c:v>
                </c:pt>
              </c:strCache>
            </c:strRef>
          </c:tx>
          <c:spPr>
            <a:solidFill>
              <a:srgbClr val="F8BE7C"/>
            </a:solidFill>
            <a:ln>
              <a:noFill/>
            </a:ln>
            <a:effectLst/>
          </c:spPr>
          <c:invertIfNegative val="0"/>
          <c:dPt>
            <c:idx val="3"/>
            <c:invertIfNegative val="0"/>
            <c:bubble3D val="0"/>
            <c:spPr>
              <a:solidFill>
                <a:srgbClr val="F39325"/>
              </a:solidFill>
              <a:ln>
                <a:noFill/>
              </a:ln>
              <a:effectLst/>
            </c:spPr>
            <c:extLst>
              <c:ext xmlns:c16="http://schemas.microsoft.com/office/drawing/2014/chart" uri="{C3380CC4-5D6E-409C-BE32-E72D297353CC}">
                <c16:uniqueId val="{0000000B-98A4-42C4-819B-9756C224F886}"/>
              </c:ext>
            </c:extLst>
          </c:dPt>
          <c:dPt>
            <c:idx val="4"/>
            <c:invertIfNegative val="0"/>
            <c:bubble3D val="0"/>
            <c:spPr>
              <a:solidFill>
                <a:srgbClr val="F39325"/>
              </a:solidFill>
              <a:ln>
                <a:noFill/>
              </a:ln>
              <a:effectLst/>
            </c:spPr>
            <c:extLst>
              <c:ext xmlns:c16="http://schemas.microsoft.com/office/drawing/2014/chart" uri="{C3380CC4-5D6E-409C-BE32-E72D297353CC}">
                <c16:uniqueId val="{0000000D-98A4-42C4-819B-9756C224F886}"/>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OUTPUT!$C$107:$F$107</c:f>
              <c:strCache>
                <c:ptCount val="4"/>
                <c:pt idx="0">
                  <c:v>Mindre städer/tätorter och landsbygdskommuner (7)</c:v>
                </c:pt>
                <c:pt idx="1">
                  <c:v>Större städer och kommuner nära större stad (3)</c:v>
                </c:pt>
                <c:pt idx="2">
                  <c:v>Storstäder och storstadsnära kommuner (0)</c:v>
                </c:pt>
                <c:pt idx="3">
                  <c:v>Riket - genomsnitt alla kommuner (216)</c:v>
                </c:pt>
              </c:strCache>
            </c:strRef>
          </c:cat>
          <c:val>
            <c:numRef>
              <c:f>OUTPUT!$C$110:$F$110</c:f>
              <c:numCache>
                <c:formatCode>0%</c:formatCode>
                <c:ptCount val="4"/>
                <c:pt idx="0">
                  <c:v>9.166666666666666E-2</c:v>
                </c:pt>
                <c:pt idx="1">
                  <c:v>8.5714285714285715E-2</c:v>
                </c:pt>
                <c:pt idx="2">
                  <c:v>0</c:v>
                </c:pt>
                <c:pt idx="3">
                  <c:v>0.15</c:v>
                </c:pt>
              </c:numCache>
            </c:numRef>
          </c:val>
          <c:extLst>
            <c:ext xmlns:c16="http://schemas.microsoft.com/office/drawing/2014/chart" uri="{C3380CC4-5D6E-409C-BE32-E72D297353CC}">
              <c16:uniqueId val="{0000000E-98A4-42C4-819B-9756C224F886}"/>
            </c:ext>
          </c:extLst>
        </c:ser>
        <c:ser>
          <c:idx val="3"/>
          <c:order val="3"/>
          <c:tx>
            <c:strRef>
              <c:f>OUTPUT!$B$111</c:f>
              <c:strCache>
                <c:ptCount val="1"/>
                <c:pt idx="0">
                  <c:v>Vet ej om insats ges i kommunal/enskild regi</c:v>
                </c:pt>
              </c:strCache>
            </c:strRef>
          </c:tx>
          <c:spPr>
            <a:solidFill>
              <a:srgbClr val="D7D1CA"/>
            </a:solidFill>
            <a:ln>
              <a:noFill/>
            </a:ln>
            <a:effectLst/>
          </c:spPr>
          <c:invertIfNegative val="0"/>
          <c:dLbls>
            <c:dLbl>
              <c:idx val="4"/>
              <c:layout>
                <c:manualLayout>
                  <c:x val="-2.2117372717349992E-3"/>
                  <c:y val="3.628378564700520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8A4-42C4-819B-9756C224F886}"/>
                </c:ext>
              </c:extLst>
            </c:dLbl>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OUTPUT!$C$107:$F$107</c:f>
              <c:strCache>
                <c:ptCount val="4"/>
                <c:pt idx="0">
                  <c:v>Mindre städer/tätorter och landsbygdskommuner (7)</c:v>
                </c:pt>
                <c:pt idx="1">
                  <c:v>Större städer och kommuner nära större stad (3)</c:v>
                </c:pt>
                <c:pt idx="2">
                  <c:v>Storstäder och storstadsnära kommuner (0)</c:v>
                </c:pt>
                <c:pt idx="3">
                  <c:v>Riket - genomsnitt alla kommuner (216)</c:v>
                </c:pt>
              </c:strCache>
            </c:strRef>
          </c:cat>
          <c:val>
            <c:numRef>
              <c:f>OUTPUT!$C$111:$F$111</c:f>
              <c:numCache>
                <c:formatCode>0%</c:formatCode>
                <c:ptCount val="4"/>
                <c:pt idx="0">
                  <c:v>5.8333333333333334E-2</c:v>
                </c:pt>
                <c:pt idx="1">
                  <c:v>0</c:v>
                </c:pt>
                <c:pt idx="2">
                  <c:v>0</c:v>
                </c:pt>
                <c:pt idx="3">
                  <c:v>0.02</c:v>
                </c:pt>
              </c:numCache>
            </c:numRef>
          </c:val>
          <c:extLst>
            <c:ext xmlns:c16="http://schemas.microsoft.com/office/drawing/2014/chart" uri="{C3380CC4-5D6E-409C-BE32-E72D297353CC}">
              <c16:uniqueId val="{00000010-98A4-42C4-819B-9756C224F886}"/>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38641231"/>
        <c:crosses val="autoZero"/>
        <c:crossBetween val="between"/>
      </c:valAx>
      <c:spPr>
        <a:noFill/>
        <a:ln>
          <a:noFill/>
        </a:ln>
        <a:effectLst/>
      </c:spPr>
    </c:plotArea>
    <c:legend>
      <c:legendPos val="b"/>
      <c:layout>
        <c:manualLayout>
          <c:xMode val="edge"/>
          <c:yMode val="edge"/>
          <c:x val="1.6107611548556416E-2"/>
          <c:y val="0.90536155713754218"/>
          <c:w val="0.98032571822570336"/>
          <c:h val="9.1267744231162254E-2"/>
        </c:manualLayout>
      </c:layout>
      <c:overlay val="0"/>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33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82467001102928E-2"/>
          <c:y val="0.11079704075935232"/>
          <c:w val="0.93969180275376241"/>
          <c:h val="0.7828378001116694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AB398"/>
              </a:solidFill>
              <a:ln>
                <a:noFill/>
              </a:ln>
              <a:effectLst/>
            </c:spPr>
            <c:extLst>
              <c:ext xmlns:c16="http://schemas.microsoft.com/office/drawing/2014/chart" uri="{C3380CC4-5D6E-409C-BE32-E72D297353CC}">
                <c16:uniqueId val="{00000001-B8D7-4CDA-BDB4-43A39DAF90E4}"/>
              </c:ext>
            </c:extLst>
          </c:dPt>
          <c:dPt>
            <c:idx val="1"/>
            <c:invertIfNegative val="0"/>
            <c:bubble3D val="0"/>
            <c:spPr>
              <a:solidFill>
                <a:srgbClr val="FAD4A8"/>
              </a:solidFill>
              <a:ln>
                <a:noFill/>
              </a:ln>
              <a:effectLst/>
            </c:spPr>
            <c:extLst>
              <c:ext xmlns:c16="http://schemas.microsoft.com/office/drawing/2014/chart" uri="{C3380CC4-5D6E-409C-BE32-E72D297353CC}">
                <c16:uniqueId val="{00000003-B8D7-4CDA-BDB4-43A39DAF90E4}"/>
              </c:ext>
            </c:extLst>
          </c:dPt>
          <c:dPt>
            <c:idx val="2"/>
            <c:invertIfNegative val="0"/>
            <c:bubble3D val="0"/>
            <c:spPr>
              <a:solidFill>
                <a:srgbClr val="FFE59D"/>
              </a:solidFill>
              <a:ln>
                <a:noFill/>
              </a:ln>
              <a:effectLst/>
            </c:spPr>
            <c:extLst>
              <c:ext xmlns:c16="http://schemas.microsoft.com/office/drawing/2014/chart" uri="{C3380CC4-5D6E-409C-BE32-E72D297353CC}">
                <c16:uniqueId val="{00000005-B8D7-4CDA-BDB4-43A39DAF90E4}"/>
              </c:ext>
            </c:extLst>
          </c:dPt>
          <c:dPt>
            <c:idx val="3"/>
            <c:invertIfNegative val="0"/>
            <c:bubble3D val="0"/>
            <c:spPr>
              <a:solidFill>
                <a:srgbClr val="D7D1CA"/>
              </a:solidFill>
              <a:ln>
                <a:noFill/>
              </a:ln>
              <a:effectLst/>
            </c:spPr>
            <c:extLst>
              <c:ext xmlns:c16="http://schemas.microsoft.com/office/drawing/2014/chart" uri="{C3380CC4-5D6E-409C-BE32-E72D297353CC}">
                <c16:uniqueId val="{00000007-B8D7-4CDA-BDB4-43A39DAF90E4}"/>
              </c:ext>
            </c:extLst>
          </c:dPt>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OUTPUT!$B$114:$E$114</c:f>
              <c:strCache>
                <c:ptCount val="4"/>
                <c:pt idx="0">
                  <c:v>Enbart med</c:v>
                </c:pt>
                <c:pt idx="1">
                  <c:v>Både med/utan</c:v>
                </c:pt>
                <c:pt idx="2">
                  <c:v>Enbart utan</c:v>
                </c:pt>
                <c:pt idx="3">
                  <c:v>Vet ej</c:v>
                </c:pt>
              </c:strCache>
            </c:strRef>
          </c:cat>
          <c:val>
            <c:numRef>
              <c:f>OUTPUT!$B$115:$E$115</c:f>
              <c:numCache>
                <c:formatCode>0%</c:formatCode>
                <c:ptCount val="4"/>
                <c:pt idx="0">
                  <c:v>0.62051282051282053</c:v>
                </c:pt>
                <c:pt idx="1">
                  <c:v>9.2307692307692313E-2</c:v>
                </c:pt>
                <c:pt idx="2">
                  <c:v>0.23589743589743589</c:v>
                </c:pt>
                <c:pt idx="3">
                  <c:v>5.128205128205128E-2</c:v>
                </c:pt>
              </c:numCache>
            </c:numRef>
          </c:val>
          <c:extLst>
            <c:ext xmlns:c16="http://schemas.microsoft.com/office/drawing/2014/chart" uri="{C3380CC4-5D6E-409C-BE32-E72D297353CC}">
              <c16:uniqueId val="{00000008-B8D7-4CDA-BDB4-43A39DAF90E4}"/>
            </c:ext>
          </c:extLst>
        </c:ser>
        <c:dLbls>
          <c:showLegendKey val="0"/>
          <c:showVal val="0"/>
          <c:showCatName val="0"/>
          <c:showSerName val="0"/>
          <c:showPercent val="0"/>
          <c:showBubbleSize val="0"/>
        </c:dLbls>
        <c:gapWidth val="31"/>
        <c:overlap val="-27"/>
        <c:axId val="73894895"/>
        <c:axId val="73896559"/>
      </c:barChart>
      <c:catAx>
        <c:axId val="73894895"/>
        <c:scaling>
          <c:orientation val="minMax"/>
        </c:scaling>
        <c:delete val="1"/>
        <c:axPos val="b"/>
        <c:numFmt formatCode="General" sourceLinked="1"/>
        <c:majorTickMark val="none"/>
        <c:minorTickMark val="none"/>
        <c:tickLblPos val="nextTo"/>
        <c:crossAx val="73896559"/>
        <c:crosses val="autoZero"/>
        <c:auto val="1"/>
        <c:lblAlgn val="ctr"/>
        <c:lblOffset val="100"/>
        <c:noMultiLvlLbl val="0"/>
      </c:catAx>
      <c:valAx>
        <c:axId val="73896559"/>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7389489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OUTPUT!$B$132</c:f>
              <c:strCache>
                <c:ptCount val="1"/>
                <c:pt idx="0">
                  <c:v>1-20 individer</c:v>
                </c:pt>
              </c:strCache>
            </c:strRef>
          </c:tx>
          <c:spPr>
            <a:solidFill>
              <a:srgbClr val="F88C6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OUTPUT!$C$132:$E$132</c:f>
              <c:numCache>
                <c:formatCode>0%</c:formatCode>
                <c:ptCount val="3"/>
                <c:pt idx="0">
                  <c:v>0.55371900826446285</c:v>
                </c:pt>
                <c:pt idx="1">
                  <c:v>0.16666666666666666</c:v>
                </c:pt>
                <c:pt idx="2">
                  <c:v>0.36956521739130432</c:v>
                </c:pt>
              </c:numCache>
            </c:numRef>
          </c:val>
          <c:extLst>
            <c:ext xmlns:c16="http://schemas.microsoft.com/office/drawing/2014/chart" uri="{C3380CC4-5D6E-409C-BE32-E72D297353CC}">
              <c16:uniqueId val="{00000000-747C-4F03-B7D5-9222E9783003}"/>
            </c:ext>
          </c:extLst>
        </c:ser>
        <c:ser>
          <c:idx val="1"/>
          <c:order val="1"/>
          <c:tx>
            <c:strRef>
              <c:f>OUTPUT!$B$133</c:f>
              <c:strCache>
                <c:ptCount val="1"/>
                <c:pt idx="0">
                  <c:v>21-100 individer</c:v>
                </c:pt>
              </c:strCache>
            </c:strRef>
          </c:tx>
          <c:spPr>
            <a:solidFill>
              <a:srgbClr val="F8BE7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OUTPUT!$C$133:$E$133</c:f>
              <c:numCache>
                <c:formatCode>0%</c:formatCode>
                <c:ptCount val="3"/>
                <c:pt idx="0">
                  <c:v>0.34710743801652894</c:v>
                </c:pt>
                <c:pt idx="1">
                  <c:v>0.3888888888888889</c:v>
                </c:pt>
                <c:pt idx="2">
                  <c:v>0.2608695652173913</c:v>
                </c:pt>
              </c:numCache>
            </c:numRef>
          </c:val>
          <c:extLst>
            <c:ext xmlns:c16="http://schemas.microsoft.com/office/drawing/2014/chart" uri="{C3380CC4-5D6E-409C-BE32-E72D297353CC}">
              <c16:uniqueId val="{00000001-747C-4F03-B7D5-9222E9783003}"/>
            </c:ext>
          </c:extLst>
        </c:ser>
        <c:ser>
          <c:idx val="2"/>
          <c:order val="2"/>
          <c:tx>
            <c:strRef>
              <c:f>OUTPUT!$B$134</c:f>
              <c:strCache>
                <c:ptCount val="1"/>
                <c:pt idx="0">
                  <c:v>101-500 individer</c:v>
                </c:pt>
              </c:strCache>
            </c:strRef>
          </c:tx>
          <c:spPr>
            <a:solidFill>
              <a:srgbClr val="FFD86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OUTPUT!$C$134:$E$134</c:f>
              <c:numCache>
                <c:formatCode>0%</c:formatCode>
                <c:ptCount val="3"/>
                <c:pt idx="0">
                  <c:v>6.6115702479338845E-2</c:v>
                </c:pt>
                <c:pt idx="1">
                  <c:v>0.33333333333333331</c:v>
                </c:pt>
                <c:pt idx="2">
                  <c:v>0.30434782608695654</c:v>
                </c:pt>
              </c:numCache>
            </c:numRef>
          </c:val>
          <c:extLst>
            <c:ext xmlns:c16="http://schemas.microsoft.com/office/drawing/2014/chart" uri="{C3380CC4-5D6E-409C-BE32-E72D297353CC}">
              <c16:uniqueId val="{00000002-747C-4F03-B7D5-9222E9783003}"/>
            </c:ext>
          </c:extLst>
        </c:ser>
        <c:ser>
          <c:idx val="3"/>
          <c:order val="3"/>
          <c:tx>
            <c:strRef>
              <c:f>OUTPUT!$B$135</c:f>
              <c:strCache>
                <c:ptCount val="1"/>
                <c:pt idx="0">
                  <c:v>&gt;500 individer</c:v>
                </c:pt>
              </c:strCache>
            </c:strRef>
          </c:tx>
          <c:spPr>
            <a:solidFill>
              <a:srgbClr val="FFE59D"/>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OUTPUT!$C$135:$E$135</c:f>
              <c:numCache>
                <c:formatCode>0%</c:formatCode>
                <c:ptCount val="3"/>
                <c:pt idx="0">
                  <c:v>0</c:v>
                </c:pt>
                <c:pt idx="1">
                  <c:v>0</c:v>
                </c:pt>
                <c:pt idx="2">
                  <c:v>0</c:v>
                </c:pt>
              </c:numCache>
            </c:numRef>
          </c:val>
          <c:extLst>
            <c:ext xmlns:c16="http://schemas.microsoft.com/office/drawing/2014/chart" uri="{C3380CC4-5D6E-409C-BE32-E72D297353CC}">
              <c16:uniqueId val="{00000003-747C-4F03-B7D5-9222E9783003}"/>
            </c:ext>
          </c:extLst>
        </c:ser>
        <c:ser>
          <c:idx val="4"/>
          <c:order val="4"/>
          <c:tx>
            <c:strRef>
              <c:f>OUTPUT!$B$136</c:f>
              <c:strCache>
                <c:ptCount val="1"/>
                <c:pt idx="0">
                  <c:v>Vet ej antal/uppgift saknas om antal individer</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OUTPUT!$C$136:$E$136</c:f>
              <c:numCache>
                <c:formatCode>0%</c:formatCode>
                <c:ptCount val="3"/>
                <c:pt idx="0">
                  <c:v>3.3057851239669422E-2</c:v>
                </c:pt>
                <c:pt idx="1">
                  <c:v>0.1111111111111111</c:v>
                </c:pt>
                <c:pt idx="2">
                  <c:v>6.5217391304347824E-2</c:v>
                </c:pt>
              </c:numCache>
            </c:numRef>
          </c:val>
          <c:extLst>
            <c:ext xmlns:c16="http://schemas.microsoft.com/office/drawing/2014/chart" uri="{C3380CC4-5D6E-409C-BE32-E72D297353CC}">
              <c16:uniqueId val="{00000004-747C-4F03-B7D5-9222E9783003}"/>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1231"/>
        <c:crosses val="autoZero"/>
        <c:crossBetween val="between"/>
      </c:valAx>
      <c:spPr>
        <a:noFill/>
        <a:ln>
          <a:noFill/>
        </a:ln>
        <a:effectLst/>
      </c:spPr>
    </c:plotArea>
    <c:legend>
      <c:legendPos val="b"/>
      <c:layout>
        <c:manualLayout>
          <c:xMode val="edge"/>
          <c:yMode val="edge"/>
          <c:x val="1.6107611548556416E-2"/>
          <c:y val="0.90536155713754218"/>
          <c:w val="0.95111789151356096"/>
          <c:h val="6.6860460841420166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[Analys_Socialpsykiatri_FB.xlsx]Pivot - bistånd!PivotTable15</c:name>
    <c:fmtId val="15"/>
  </c:pivotSource>
  <c:chart>
    <c:autoTitleDeleted val="0"/>
    <c:pivotFmts>
      <c:pivotFmt>
        <c:idx val="0"/>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pivotFmt>
      <c:pivotFmt>
        <c:idx val="5"/>
        <c:spPr>
          <a:solidFill>
            <a:schemeClr val="accent2"/>
          </a:solidFill>
          <a:ln>
            <a:noFill/>
          </a:ln>
          <a:effectLst/>
        </c:spPr>
      </c:pivotFmt>
      <c:pivotFmt>
        <c:idx val="6"/>
        <c:spPr>
          <a:solidFill>
            <a:schemeClr val="accent3"/>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pivotFmt>
      <c:pivotFmt>
        <c:idx val="8"/>
        <c:spPr>
          <a:solidFill>
            <a:schemeClr val="accent2"/>
          </a:solidFill>
          <a:ln>
            <a:noFill/>
          </a:ln>
          <a:effectLst/>
        </c:spPr>
      </c:pivotFmt>
      <c:pivotFmt>
        <c:idx val="9"/>
        <c:spPr>
          <a:solidFill>
            <a:schemeClr val="accent3"/>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2"/>
          </a:solidFill>
          <a:ln>
            <a:noFill/>
          </a:ln>
          <a:effectLst/>
        </c:spPr>
      </c:pivotFmt>
      <c:pivotFmt>
        <c:idx val="14"/>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3"/>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pivotFmt>
      <c:pivotFmt>
        <c:idx val="19"/>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2"/>
          </a:solidFill>
          <a:ln>
            <a:noFill/>
          </a:ln>
          <a:effectLst/>
        </c:spPr>
      </c:pivotFmt>
      <c:pivotFmt>
        <c:idx val="21"/>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3"/>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pivotFmt>
      <c:pivotFmt>
        <c:idx val="25"/>
        <c:spPr>
          <a:solidFill>
            <a:schemeClr val="accent2"/>
          </a:solidFill>
          <a:ln>
            <a:noFill/>
          </a:ln>
          <a:effectLst/>
        </c:spPr>
      </c:pivotFmt>
      <c:pivotFmt>
        <c:idx val="26"/>
        <c:spPr>
          <a:solidFill>
            <a:schemeClr val="accent3"/>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pivotFmt>
      <c:pivotFmt>
        <c:idx val="29"/>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2"/>
          </a:solidFill>
          <a:ln>
            <a:noFill/>
          </a:ln>
          <a:effectLst/>
        </c:spPr>
      </c:pivotFmt>
      <c:pivotFmt>
        <c:idx val="31"/>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3"/>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pivotFmt>
      <c:pivotFmt>
        <c:idx val="36"/>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2"/>
          </a:solidFill>
          <a:ln>
            <a:noFill/>
          </a:ln>
          <a:effectLst/>
        </c:spPr>
      </c:pivotFmt>
      <c:pivotFmt>
        <c:idx val="38"/>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3"/>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percentStacked"/>
        <c:varyColors val="0"/>
        <c:ser>
          <c:idx val="0"/>
          <c:order val="0"/>
          <c:tx>
            <c:strRef>
              <c:f>'Pivot - bistånd'!$U$3</c:f>
              <c:strCache>
                <c:ptCount val="1"/>
                <c:pt idx="0">
                  <c:v>Enbart med biståndsbeslut </c:v>
                </c:pt>
              </c:strCache>
            </c:strRef>
          </c:tx>
          <c:spPr>
            <a:solidFill>
              <a:schemeClr val="accent1">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1-24FB-428D-891D-5AC99428F93C}"/>
              </c:ext>
            </c:extLst>
          </c:dPt>
          <c:dPt>
            <c:idx val="2"/>
            <c:invertIfNegative val="0"/>
            <c:bubble3D val="0"/>
            <c:extLst>
              <c:ext xmlns:c16="http://schemas.microsoft.com/office/drawing/2014/chart" uri="{C3380CC4-5D6E-409C-BE32-E72D297353CC}">
                <c16:uniqueId val="{0000000A-1183-4B64-8E15-DE3183C9B81B}"/>
              </c:ext>
            </c:extLst>
          </c:dPt>
          <c:dPt>
            <c:idx val="4"/>
            <c:invertIfNegative val="0"/>
            <c:bubble3D val="0"/>
            <c:extLst>
              <c:ext xmlns:c16="http://schemas.microsoft.com/office/drawing/2014/chart" uri="{C3380CC4-5D6E-409C-BE32-E72D297353CC}">
                <c16:uniqueId val="{00000008-5EC9-46ED-96C9-A6DEEA2062F9}"/>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10-7023-473F-B1CF-F9080749B5EA}"/>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bistånd'!$T$4:$T$15</c:f>
              <c:strCache>
                <c:ptCount val="11"/>
                <c:pt idx="0">
                  <c:v>Säters kommun</c:v>
                </c:pt>
                <c:pt idx="1">
                  <c:v>Orsa kommun</c:v>
                </c:pt>
                <c:pt idx="2">
                  <c:v>Mora kommun</c:v>
                </c:pt>
                <c:pt idx="3">
                  <c:v>Malung-Sälens kommun</c:v>
                </c:pt>
                <c:pt idx="4">
                  <c:v>Ludvika kommun</c:v>
                </c:pt>
                <c:pt idx="5">
                  <c:v>Hedemora kommun</c:v>
                </c:pt>
                <c:pt idx="6">
                  <c:v>Gagnefs kommun</c:v>
                </c:pt>
                <c:pt idx="7">
                  <c:v>Falu kommun</c:v>
                </c:pt>
                <c:pt idx="8">
                  <c:v>Borlänge kommun</c:v>
                </c:pt>
                <c:pt idx="9">
                  <c:v>Älvdalens kommun</c:v>
                </c:pt>
                <c:pt idx="10">
                  <c:v> Riket - genomsnitt alla kommuner</c:v>
                </c:pt>
              </c:strCache>
            </c:strRef>
          </c:cat>
          <c:val>
            <c:numRef>
              <c:f>'Pivot - bistånd'!$U$4:$U$15</c:f>
              <c:numCache>
                <c:formatCode>0%</c:formatCode>
                <c:ptCount val="11"/>
                <c:pt idx="0">
                  <c:v>0.34482758620689657</c:v>
                </c:pt>
                <c:pt idx="1">
                  <c:v>0.76923076923076927</c:v>
                </c:pt>
                <c:pt idx="2">
                  <c:v>0.65217391304347827</c:v>
                </c:pt>
                <c:pt idx="3">
                  <c:v>0.81818181818181823</c:v>
                </c:pt>
                <c:pt idx="4">
                  <c:v>0.56521739130434778</c:v>
                </c:pt>
                <c:pt idx="5">
                  <c:v>0.8</c:v>
                </c:pt>
                <c:pt idx="6">
                  <c:v>0.81818181818181823</c:v>
                </c:pt>
                <c:pt idx="7">
                  <c:v>0.69230769230769229</c:v>
                </c:pt>
                <c:pt idx="8">
                  <c:v>0.5</c:v>
                </c:pt>
                <c:pt idx="9">
                  <c:v>0.6428571428571429</c:v>
                </c:pt>
                <c:pt idx="10">
                  <c:v>0.59560792715586497</c:v>
                </c:pt>
              </c:numCache>
            </c:numRef>
          </c:val>
          <c:extLst>
            <c:ext xmlns:c16="http://schemas.microsoft.com/office/drawing/2014/chart" uri="{C3380CC4-5D6E-409C-BE32-E72D297353CC}">
              <c16:uniqueId val="{00000002-24FB-428D-891D-5AC99428F93C}"/>
            </c:ext>
          </c:extLst>
        </c:ser>
        <c:ser>
          <c:idx val="1"/>
          <c:order val="1"/>
          <c:tx>
            <c:strRef>
              <c:f>'Pivot - bistånd'!$V$3</c:f>
              <c:strCache>
                <c:ptCount val="1"/>
                <c:pt idx="0">
                  <c:v>Enbart utan biståndsbeslut </c:v>
                </c:pt>
              </c:strCache>
            </c:strRef>
          </c:tx>
          <c:spPr>
            <a:solidFill>
              <a:schemeClr val="accent2">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4-24FB-428D-891D-5AC99428F93C}"/>
              </c:ext>
            </c:extLst>
          </c:dPt>
          <c:dPt>
            <c:idx val="2"/>
            <c:invertIfNegative val="0"/>
            <c:bubble3D val="0"/>
            <c:extLst>
              <c:ext xmlns:c16="http://schemas.microsoft.com/office/drawing/2014/chart" uri="{C3380CC4-5D6E-409C-BE32-E72D297353CC}">
                <c16:uniqueId val="{0000000B-1183-4B64-8E15-DE3183C9B81B}"/>
              </c:ext>
            </c:extLst>
          </c:dPt>
          <c:dPt>
            <c:idx val="4"/>
            <c:invertIfNegative val="0"/>
            <c:bubble3D val="0"/>
            <c:extLst>
              <c:ext xmlns:c16="http://schemas.microsoft.com/office/drawing/2014/chart" uri="{C3380CC4-5D6E-409C-BE32-E72D297353CC}">
                <c16:uniqueId val="{00000009-5EC9-46ED-96C9-A6DEEA2062F9}"/>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11-7023-473F-B1CF-F9080749B5EA}"/>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bistånd'!$T$4:$T$15</c:f>
              <c:strCache>
                <c:ptCount val="11"/>
                <c:pt idx="0">
                  <c:v>Säters kommun</c:v>
                </c:pt>
                <c:pt idx="1">
                  <c:v>Orsa kommun</c:v>
                </c:pt>
                <c:pt idx="2">
                  <c:v>Mora kommun</c:v>
                </c:pt>
                <c:pt idx="3">
                  <c:v>Malung-Sälens kommun</c:v>
                </c:pt>
                <c:pt idx="4">
                  <c:v>Ludvika kommun</c:v>
                </c:pt>
                <c:pt idx="5">
                  <c:v>Hedemora kommun</c:v>
                </c:pt>
                <c:pt idx="6">
                  <c:v>Gagnefs kommun</c:v>
                </c:pt>
                <c:pt idx="7">
                  <c:v>Falu kommun</c:v>
                </c:pt>
                <c:pt idx="8">
                  <c:v>Borlänge kommun</c:v>
                </c:pt>
                <c:pt idx="9">
                  <c:v>Älvdalens kommun</c:v>
                </c:pt>
                <c:pt idx="10">
                  <c:v> Riket - genomsnitt alla kommuner</c:v>
                </c:pt>
              </c:strCache>
            </c:strRef>
          </c:cat>
          <c:val>
            <c:numRef>
              <c:f>'Pivot - bistånd'!$V$4:$V$15</c:f>
              <c:numCache>
                <c:formatCode>0%</c:formatCode>
                <c:ptCount val="11"/>
                <c:pt idx="0">
                  <c:v>0.51724137931034486</c:v>
                </c:pt>
                <c:pt idx="1">
                  <c:v>0</c:v>
                </c:pt>
                <c:pt idx="2">
                  <c:v>0</c:v>
                </c:pt>
                <c:pt idx="3">
                  <c:v>0.18181818181818182</c:v>
                </c:pt>
                <c:pt idx="4">
                  <c:v>0.43478260869565216</c:v>
                </c:pt>
                <c:pt idx="5">
                  <c:v>0.13333333333333333</c:v>
                </c:pt>
                <c:pt idx="6">
                  <c:v>9.0909090909090912E-2</c:v>
                </c:pt>
                <c:pt idx="7">
                  <c:v>0.23076923076923078</c:v>
                </c:pt>
                <c:pt idx="8">
                  <c:v>0.43333333333333335</c:v>
                </c:pt>
                <c:pt idx="9">
                  <c:v>0</c:v>
                </c:pt>
                <c:pt idx="10">
                  <c:v>0.2704874129619711</c:v>
                </c:pt>
              </c:numCache>
            </c:numRef>
          </c:val>
          <c:extLst>
            <c:ext xmlns:c16="http://schemas.microsoft.com/office/drawing/2014/chart" uri="{C3380CC4-5D6E-409C-BE32-E72D297353CC}">
              <c16:uniqueId val="{00000005-24FB-428D-891D-5AC99428F93C}"/>
            </c:ext>
          </c:extLst>
        </c:ser>
        <c:ser>
          <c:idx val="2"/>
          <c:order val="2"/>
          <c:tx>
            <c:strRef>
              <c:f>'Pivot - bistånd'!$W$3</c:f>
              <c:strCache>
                <c:ptCount val="1"/>
                <c:pt idx="0">
                  <c:v>Både med och utan biståndsbeslut </c:v>
                </c:pt>
              </c:strCache>
            </c:strRef>
          </c:tx>
          <c:spPr>
            <a:solidFill>
              <a:schemeClr val="accent3">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7-24FB-428D-891D-5AC99428F93C}"/>
              </c:ext>
            </c:extLst>
          </c:dPt>
          <c:dPt>
            <c:idx val="2"/>
            <c:invertIfNegative val="0"/>
            <c:bubble3D val="0"/>
            <c:extLst>
              <c:ext xmlns:c16="http://schemas.microsoft.com/office/drawing/2014/chart" uri="{C3380CC4-5D6E-409C-BE32-E72D297353CC}">
                <c16:uniqueId val="{0000000C-1183-4B64-8E15-DE3183C9B81B}"/>
              </c:ext>
            </c:extLst>
          </c:dPt>
          <c:dPt>
            <c:idx val="4"/>
            <c:invertIfNegative val="0"/>
            <c:bubble3D val="0"/>
            <c:extLst>
              <c:ext xmlns:c16="http://schemas.microsoft.com/office/drawing/2014/chart" uri="{C3380CC4-5D6E-409C-BE32-E72D297353CC}">
                <c16:uniqueId val="{0000000A-5EC9-46ED-96C9-A6DEEA2062F9}"/>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12-7023-473F-B1CF-F9080749B5E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bistånd'!$T$4:$T$15</c:f>
              <c:strCache>
                <c:ptCount val="11"/>
                <c:pt idx="0">
                  <c:v>Säters kommun</c:v>
                </c:pt>
                <c:pt idx="1">
                  <c:v>Orsa kommun</c:v>
                </c:pt>
                <c:pt idx="2">
                  <c:v>Mora kommun</c:v>
                </c:pt>
                <c:pt idx="3">
                  <c:v>Malung-Sälens kommun</c:v>
                </c:pt>
                <c:pt idx="4">
                  <c:v>Ludvika kommun</c:v>
                </c:pt>
                <c:pt idx="5">
                  <c:v>Hedemora kommun</c:v>
                </c:pt>
                <c:pt idx="6">
                  <c:v>Gagnefs kommun</c:v>
                </c:pt>
                <c:pt idx="7">
                  <c:v>Falu kommun</c:v>
                </c:pt>
                <c:pt idx="8">
                  <c:v>Borlänge kommun</c:v>
                </c:pt>
                <c:pt idx="9">
                  <c:v>Älvdalens kommun</c:v>
                </c:pt>
                <c:pt idx="10">
                  <c:v> Riket - genomsnitt alla kommuner</c:v>
                </c:pt>
              </c:strCache>
            </c:strRef>
          </c:cat>
          <c:val>
            <c:numRef>
              <c:f>'Pivot - bistånd'!$W$4:$W$15</c:f>
              <c:numCache>
                <c:formatCode>0%</c:formatCode>
                <c:ptCount val="11"/>
                <c:pt idx="0">
                  <c:v>0.13793103448275862</c:v>
                </c:pt>
                <c:pt idx="1">
                  <c:v>7.6923076923076927E-2</c:v>
                </c:pt>
                <c:pt idx="2">
                  <c:v>8.6956521739130432E-2</c:v>
                </c:pt>
                <c:pt idx="3">
                  <c:v>0</c:v>
                </c:pt>
                <c:pt idx="4">
                  <c:v>0</c:v>
                </c:pt>
                <c:pt idx="5">
                  <c:v>6.6666666666666666E-2</c:v>
                </c:pt>
                <c:pt idx="6">
                  <c:v>9.0909090909090912E-2</c:v>
                </c:pt>
                <c:pt idx="7">
                  <c:v>7.6923076923076927E-2</c:v>
                </c:pt>
                <c:pt idx="8">
                  <c:v>6.6666666666666666E-2</c:v>
                </c:pt>
                <c:pt idx="9">
                  <c:v>0.35714285714285715</c:v>
                </c:pt>
                <c:pt idx="10">
                  <c:v>0.10417782538832351</c:v>
                </c:pt>
              </c:numCache>
            </c:numRef>
          </c:val>
          <c:extLst>
            <c:ext xmlns:c16="http://schemas.microsoft.com/office/drawing/2014/chart" uri="{C3380CC4-5D6E-409C-BE32-E72D297353CC}">
              <c16:uniqueId val="{00000008-24FB-428D-891D-5AC99428F93C}"/>
            </c:ext>
          </c:extLst>
        </c:ser>
        <c:ser>
          <c:idx val="3"/>
          <c:order val="3"/>
          <c:tx>
            <c:strRef>
              <c:f>'Pivot - bistånd'!$X$3</c:f>
              <c:strCache>
                <c:ptCount val="1"/>
                <c:pt idx="0">
                  <c:v>Vet ej om insats ges med/utan biståndsbeslut </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bistånd'!$T$4:$T$15</c:f>
              <c:strCache>
                <c:ptCount val="11"/>
                <c:pt idx="0">
                  <c:v>Säters kommun</c:v>
                </c:pt>
                <c:pt idx="1">
                  <c:v>Orsa kommun</c:v>
                </c:pt>
                <c:pt idx="2">
                  <c:v>Mora kommun</c:v>
                </c:pt>
                <c:pt idx="3">
                  <c:v>Malung-Sälens kommun</c:v>
                </c:pt>
                <c:pt idx="4">
                  <c:v>Ludvika kommun</c:v>
                </c:pt>
                <c:pt idx="5">
                  <c:v>Hedemora kommun</c:v>
                </c:pt>
                <c:pt idx="6">
                  <c:v>Gagnefs kommun</c:v>
                </c:pt>
                <c:pt idx="7">
                  <c:v>Falu kommun</c:v>
                </c:pt>
                <c:pt idx="8">
                  <c:v>Borlänge kommun</c:v>
                </c:pt>
                <c:pt idx="9">
                  <c:v>Älvdalens kommun</c:v>
                </c:pt>
                <c:pt idx="10">
                  <c:v> Riket - genomsnitt alla kommuner</c:v>
                </c:pt>
              </c:strCache>
            </c:strRef>
          </c:cat>
          <c:val>
            <c:numRef>
              <c:f>'Pivot - bistånd'!$X$4:$X$15</c:f>
              <c:numCache>
                <c:formatCode>0%</c:formatCode>
                <c:ptCount val="11"/>
                <c:pt idx="0">
                  <c:v>0</c:v>
                </c:pt>
                <c:pt idx="1">
                  <c:v>0.15384615384615385</c:v>
                </c:pt>
                <c:pt idx="2">
                  <c:v>0.2608695652173913</c:v>
                </c:pt>
                <c:pt idx="3">
                  <c:v>0</c:v>
                </c:pt>
                <c:pt idx="4">
                  <c:v>0</c:v>
                </c:pt>
                <c:pt idx="5">
                  <c:v>0</c:v>
                </c:pt>
                <c:pt idx="6">
                  <c:v>0</c:v>
                </c:pt>
                <c:pt idx="7">
                  <c:v>0</c:v>
                </c:pt>
                <c:pt idx="8">
                  <c:v>0</c:v>
                </c:pt>
                <c:pt idx="9">
                  <c:v>0</c:v>
                </c:pt>
                <c:pt idx="10">
                  <c:v>2.9726834493840386E-2</c:v>
                </c:pt>
              </c:numCache>
            </c:numRef>
          </c:val>
          <c:extLst>
            <c:ext xmlns:c16="http://schemas.microsoft.com/office/drawing/2014/chart" uri="{C3380CC4-5D6E-409C-BE32-E72D297353CC}">
              <c16:uniqueId val="{00000009-24FB-428D-891D-5AC99428F93C}"/>
            </c:ext>
          </c:extLst>
        </c:ser>
        <c:ser>
          <c:idx val="4"/>
          <c:order val="4"/>
          <c:tx>
            <c:strRef>
              <c:f>'Pivot - bistånd'!$Y$3</c:f>
              <c:strCache>
                <c:ptCount val="1"/>
                <c:pt idx="0">
                  <c:v>Sum of Totalt - bistånd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bistånd'!$T$4:$T$15</c:f>
              <c:strCache>
                <c:ptCount val="11"/>
                <c:pt idx="0">
                  <c:v>Säters kommun</c:v>
                </c:pt>
                <c:pt idx="1">
                  <c:v>Orsa kommun</c:v>
                </c:pt>
                <c:pt idx="2">
                  <c:v>Mora kommun</c:v>
                </c:pt>
                <c:pt idx="3">
                  <c:v>Malung-Sälens kommun</c:v>
                </c:pt>
                <c:pt idx="4">
                  <c:v>Ludvika kommun</c:v>
                </c:pt>
                <c:pt idx="5">
                  <c:v>Hedemora kommun</c:v>
                </c:pt>
                <c:pt idx="6">
                  <c:v>Gagnefs kommun</c:v>
                </c:pt>
                <c:pt idx="7">
                  <c:v>Falu kommun</c:v>
                </c:pt>
                <c:pt idx="8">
                  <c:v>Borlänge kommun</c:v>
                </c:pt>
                <c:pt idx="9">
                  <c:v>Älvdalens kommun</c:v>
                </c:pt>
                <c:pt idx="10">
                  <c:v> Riket - genomsnitt alla kommuner</c:v>
                </c:pt>
              </c:strCache>
            </c:strRef>
          </c:cat>
          <c:val>
            <c:numRef>
              <c:f>'Pivot - bistånd'!$Y$4:$Y$15</c:f>
              <c:numCache>
                <c:formatCode>0%</c:formatCode>
                <c:ptCount val="11"/>
                <c:pt idx="0">
                  <c:v>1</c:v>
                </c:pt>
                <c:pt idx="1">
                  <c:v>1</c:v>
                </c:pt>
                <c:pt idx="2">
                  <c:v>1</c:v>
                </c:pt>
                <c:pt idx="3">
                  <c:v>1</c:v>
                </c:pt>
                <c:pt idx="4">
                  <c:v>1</c:v>
                </c:pt>
                <c:pt idx="5">
                  <c:v>1</c:v>
                </c:pt>
                <c:pt idx="6">
                  <c:v>1</c:v>
                </c:pt>
                <c:pt idx="7">
                  <c:v>1</c:v>
                </c:pt>
                <c:pt idx="8">
                  <c:v>1</c:v>
                </c:pt>
                <c:pt idx="9">
                  <c:v>1</c:v>
                </c:pt>
                <c:pt idx="10">
                  <c:v>1</c:v>
                </c:pt>
              </c:numCache>
            </c:numRef>
          </c:val>
          <c:extLst>
            <c:ext xmlns:c16="http://schemas.microsoft.com/office/drawing/2014/chart" uri="{C3380CC4-5D6E-409C-BE32-E72D297353CC}">
              <c16:uniqueId val="{00000007-5EC9-46ED-96C9-A6DEEA2062F9}"/>
            </c:ext>
          </c:extLst>
        </c:ser>
        <c:dLbls>
          <c:dLblPos val="ctr"/>
          <c:showLegendKey val="0"/>
          <c:showVal val="1"/>
          <c:showCatName val="0"/>
          <c:showSerName val="0"/>
          <c:showPercent val="0"/>
          <c:showBubbleSize val="0"/>
        </c:dLbls>
        <c:gapWidth val="150"/>
        <c:overlap val="100"/>
        <c:axId val="967426560"/>
        <c:axId val="967424480"/>
      </c:barChart>
      <c:catAx>
        <c:axId val="96742656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967424480"/>
        <c:crosses val="autoZero"/>
        <c:auto val="1"/>
        <c:lblAlgn val="ctr"/>
        <c:lblOffset val="100"/>
        <c:noMultiLvlLbl val="0"/>
      </c:catAx>
      <c:valAx>
        <c:axId val="967424480"/>
        <c:scaling>
          <c:orientation val="minMax"/>
          <c:max val="0.5"/>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967426560"/>
        <c:crosses val="autoZero"/>
        <c:crossBetween val="between"/>
      </c:valAx>
      <c:spPr>
        <a:noFill/>
        <a:ln>
          <a:noFill/>
        </a:ln>
        <a:effectLst/>
      </c:spPr>
    </c:plotArea>
    <c:legend>
      <c:legendPos val="b"/>
      <c:layout>
        <c:manualLayout>
          <c:xMode val="edge"/>
          <c:yMode val="edge"/>
          <c:x val="4.2118445533447242E-2"/>
          <c:y val="0.90318265373989948"/>
          <c:w val="0.88310667013404942"/>
          <c:h val="4.358534246271741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a:solidFill>
            <a:sysClr val="windowText" lastClr="000000"/>
          </a:solidFill>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OUTPUT!$B$70</c:f>
              <c:strCache>
                <c:ptCount val="1"/>
                <c:pt idx="0">
                  <c:v>1-20 individer</c:v>
                </c:pt>
              </c:strCache>
            </c:strRef>
          </c:tx>
          <c:spPr>
            <a:solidFill>
              <a:srgbClr val="F88C6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OUTPUT!$C$70:$E$70</c:f>
              <c:numCache>
                <c:formatCode>0%</c:formatCode>
                <c:ptCount val="3"/>
                <c:pt idx="0">
                  <c:v>9.8305084745762716E-2</c:v>
                </c:pt>
                <c:pt idx="1">
                  <c:v>0.1</c:v>
                </c:pt>
                <c:pt idx="2">
                  <c:v>0.33333333333333331</c:v>
                </c:pt>
              </c:numCache>
            </c:numRef>
          </c:val>
          <c:extLst>
            <c:ext xmlns:c16="http://schemas.microsoft.com/office/drawing/2014/chart" uri="{C3380CC4-5D6E-409C-BE32-E72D297353CC}">
              <c16:uniqueId val="{00000000-27F0-4A2A-AFE1-08039F34CAF6}"/>
            </c:ext>
          </c:extLst>
        </c:ser>
        <c:ser>
          <c:idx val="1"/>
          <c:order val="1"/>
          <c:tx>
            <c:strRef>
              <c:f>OUTPUT!$B$71</c:f>
              <c:strCache>
                <c:ptCount val="1"/>
                <c:pt idx="0">
                  <c:v>21-100 individer</c:v>
                </c:pt>
              </c:strCache>
            </c:strRef>
          </c:tx>
          <c:spPr>
            <a:solidFill>
              <a:srgbClr val="F8BE7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OUTPUT!$C$71:$E$71</c:f>
              <c:numCache>
                <c:formatCode>0%</c:formatCode>
                <c:ptCount val="3"/>
                <c:pt idx="0">
                  <c:v>0.29152542372881357</c:v>
                </c:pt>
                <c:pt idx="1">
                  <c:v>0.28999999999999998</c:v>
                </c:pt>
                <c:pt idx="2">
                  <c:v>0.5</c:v>
                </c:pt>
              </c:numCache>
            </c:numRef>
          </c:val>
          <c:extLst>
            <c:ext xmlns:c16="http://schemas.microsoft.com/office/drawing/2014/chart" uri="{C3380CC4-5D6E-409C-BE32-E72D297353CC}">
              <c16:uniqueId val="{00000001-27F0-4A2A-AFE1-08039F34CAF6}"/>
            </c:ext>
          </c:extLst>
        </c:ser>
        <c:ser>
          <c:idx val="2"/>
          <c:order val="2"/>
          <c:tx>
            <c:strRef>
              <c:f>OUTPUT!$B$72</c:f>
              <c:strCache>
                <c:ptCount val="1"/>
                <c:pt idx="0">
                  <c:v>101-500 individer</c:v>
                </c:pt>
              </c:strCache>
            </c:strRef>
          </c:tx>
          <c:spPr>
            <a:solidFill>
              <a:srgbClr val="FFD86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OUTPUT!$C$72:$E$72</c:f>
              <c:numCache>
                <c:formatCode>0%</c:formatCode>
                <c:ptCount val="3"/>
                <c:pt idx="0">
                  <c:v>0.20338983050847459</c:v>
                </c:pt>
                <c:pt idx="1">
                  <c:v>0.18</c:v>
                </c:pt>
                <c:pt idx="2">
                  <c:v>0</c:v>
                </c:pt>
              </c:numCache>
            </c:numRef>
          </c:val>
          <c:extLst>
            <c:ext xmlns:c16="http://schemas.microsoft.com/office/drawing/2014/chart" uri="{C3380CC4-5D6E-409C-BE32-E72D297353CC}">
              <c16:uniqueId val="{00000002-27F0-4A2A-AFE1-08039F34CAF6}"/>
            </c:ext>
          </c:extLst>
        </c:ser>
        <c:ser>
          <c:idx val="3"/>
          <c:order val="3"/>
          <c:tx>
            <c:strRef>
              <c:f>OUTPUT!$B$73</c:f>
              <c:strCache>
                <c:ptCount val="1"/>
                <c:pt idx="0">
                  <c:v>&gt;500 individer</c:v>
                </c:pt>
              </c:strCache>
            </c:strRef>
          </c:tx>
          <c:spPr>
            <a:solidFill>
              <a:srgbClr val="FFE59D"/>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OUTPUT!$C$73:$E$73</c:f>
              <c:numCache>
                <c:formatCode>0%</c:formatCode>
                <c:ptCount val="3"/>
                <c:pt idx="0">
                  <c:v>0.14915254237288136</c:v>
                </c:pt>
                <c:pt idx="1">
                  <c:v>7.0000000000000007E-2</c:v>
                </c:pt>
                <c:pt idx="2">
                  <c:v>0.16666666666666666</c:v>
                </c:pt>
              </c:numCache>
            </c:numRef>
          </c:val>
          <c:extLst>
            <c:ext xmlns:c16="http://schemas.microsoft.com/office/drawing/2014/chart" uri="{C3380CC4-5D6E-409C-BE32-E72D297353CC}">
              <c16:uniqueId val="{00000003-27F0-4A2A-AFE1-08039F34CAF6}"/>
            </c:ext>
          </c:extLst>
        </c:ser>
        <c:ser>
          <c:idx val="4"/>
          <c:order val="4"/>
          <c:tx>
            <c:strRef>
              <c:f>OUTPUT!$B$74</c:f>
              <c:strCache>
                <c:ptCount val="1"/>
                <c:pt idx="0">
                  <c:v>Vet ej antal/uppgift saknas om antal individer</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OUTPUT!$C$74:$E$74</c:f>
              <c:numCache>
                <c:formatCode>0%</c:formatCode>
                <c:ptCount val="3"/>
                <c:pt idx="0">
                  <c:v>0.25762711864406779</c:v>
                </c:pt>
                <c:pt idx="1">
                  <c:v>0.36</c:v>
                </c:pt>
                <c:pt idx="2">
                  <c:v>0</c:v>
                </c:pt>
              </c:numCache>
            </c:numRef>
          </c:val>
          <c:extLst>
            <c:ext xmlns:c16="http://schemas.microsoft.com/office/drawing/2014/chart" uri="{C3380CC4-5D6E-409C-BE32-E72D297353CC}">
              <c16:uniqueId val="{00000004-27F0-4A2A-AFE1-08039F34CAF6}"/>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1231"/>
        <c:crosses val="autoZero"/>
        <c:crossBetween val="between"/>
      </c:valAx>
      <c:spPr>
        <a:noFill/>
        <a:ln>
          <a:noFill/>
        </a:ln>
        <a:effectLst/>
      </c:spPr>
    </c:plotArea>
    <c:legend>
      <c:legendPos val="b"/>
      <c:layout>
        <c:manualLayout>
          <c:xMode val="edge"/>
          <c:yMode val="edge"/>
          <c:x val="1.6107611548556416E-2"/>
          <c:y val="0.90536155713754218"/>
          <c:w val="0.95111789151356096"/>
          <c:h val="6.6860460841420166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OUTPUT!$B$144</c:f>
              <c:strCache>
                <c:ptCount val="1"/>
                <c:pt idx="0">
                  <c:v>Enbart med biståndsbeslut</c:v>
                </c:pt>
              </c:strCache>
            </c:strRef>
          </c:tx>
          <c:spPr>
            <a:solidFill>
              <a:srgbClr val="F88C64"/>
            </a:solidFill>
            <a:ln>
              <a:noFill/>
            </a:ln>
            <a:effectLst/>
          </c:spPr>
          <c:invertIfNegative val="0"/>
          <c:dPt>
            <c:idx val="3"/>
            <c:invertIfNegative val="0"/>
            <c:bubble3D val="0"/>
            <c:spPr>
              <a:solidFill>
                <a:srgbClr val="E6460A"/>
              </a:solidFill>
              <a:ln>
                <a:noFill/>
              </a:ln>
              <a:effectLst/>
            </c:spPr>
            <c:extLst>
              <c:ext xmlns:c16="http://schemas.microsoft.com/office/drawing/2014/chart" uri="{C3380CC4-5D6E-409C-BE32-E72D297353CC}">
                <c16:uniqueId val="{00000001-44AE-4AA2-B4A7-1E9EB187720D}"/>
              </c:ext>
            </c:extLst>
          </c:dPt>
          <c:dPt>
            <c:idx val="4"/>
            <c:invertIfNegative val="0"/>
            <c:bubble3D val="0"/>
            <c:spPr>
              <a:solidFill>
                <a:srgbClr val="E6460A"/>
              </a:solidFill>
              <a:ln>
                <a:noFill/>
              </a:ln>
              <a:effectLst/>
            </c:spPr>
            <c:extLst>
              <c:ext xmlns:c16="http://schemas.microsoft.com/office/drawing/2014/chart" uri="{C3380CC4-5D6E-409C-BE32-E72D297353CC}">
                <c16:uniqueId val="{00000003-44AE-4AA2-B4A7-1E9EB187720D}"/>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OUTPUT!$C$143:$F$143</c:f>
              <c:strCache>
                <c:ptCount val="4"/>
                <c:pt idx="0">
                  <c:v>Mindre städer/tätorter och landsbygdskommuner (7)</c:v>
                </c:pt>
                <c:pt idx="1">
                  <c:v>Större städer och kommuner nära större stad (3)</c:v>
                </c:pt>
                <c:pt idx="2">
                  <c:v>Storstäder och storstadsnära kommuner (0)</c:v>
                </c:pt>
                <c:pt idx="3">
                  <c:v>Riket - genomsnitt alla kommuner (216)</c:v>
                </c:pt>
              </c:strCache>
            </c:strRef>
          </c:cat>
          <c:val>
            <c:numRef>
              <c:f>OUTPUT!$C$144:$F$144</c:f>
              <c:numCache>
                <c:formatCode>0%</c:formatCode>
                <c:ptCount val="4"/>
                <c:pt idx="0">
                  <c:v>0.69599999999999995</c:v>
                </c:pt>
                <c:pt idx="1">
                  <c:v>0.48571428571428571</c:v>
                </c:pt>
                <c:pt idx="2">
                  <c:v>0</c:v>
                </c:pt>
                <c:pt idx="3">
                  <c:v>0.6</c:v>
                </c:pt>
              </c:numCache>
            </c:numRef>
          </c:val>
          <c:extLst>
            <c:ext xmlns:c16="http://schemas.microsoft.com/office/drawing/2014/chart" uri="{C3380CC4-5D6E-409C-BE32-E72D297353CC}">
              <c16:uniqueId val="{00000004-44AE-4AA2-B4A7-1E9EB187720D}"/>
            </c:ext>
          </c:extLst>
        </c:ser>
        <c:ser>
          <c:idx val="1"/>
          <c:order val="1"/>
          <c:tx>
            <c:strRef>
              <c:f>OUTPUT!$B$145</c:f>
              <c:strCache>
                <c:ptCount val="1"/>
                <c:pt idx="0">
                  <c:v>Enbart utan biståndsbeslut</c:v>
                </c:pt>
              </c:strCache>
            </c:strRef>
          </c:tx>
          <c:spPr>
            <a:solidFill>
              <a:srgbClr val="FFD86C"/>
            </a:solidFill>
            <a:ln>
              <a:noFill/>
            </a:ln>
            <a:effectLst/>
          </c:spPr>
          <c:invertIfNegative val="0"/>
          <c:dPt>
            <c:idx val="3"/>
            <c:invertIfNegative val="0"/>
            <c:bubble3D val="0"/>
            <c:spPr>
              <a:solidFill>
                <a:srgbClr val="FFBE0A"/>
              </a:solidFill>
              <a:ln>
                <a:noFill/>
              </a:ln>
              <a:effectLst/>
            </c:spPr>
            <c:extLst>
              <c:ext xmlns:c16="http://schemas.microsoft.com/office/drawing/2014/chart" uri="{C3380CC4-5D6E-409C-BE32-E72D297353CC}">
                <c16:uniqueId val="{00000006-44AE-4AA2-B4A7-1E9EB187720D}"/>
              </c:ext>
            </c:extLst>
          </c:dPt>
          <c:dPt>
            <c:idx val="4"/>
            <c:invertIfNegative val="0"/>
            <c:bubble3D val="0"/>
            <c:spPr>
              <a:solidFill>
                <a:srgbClr val="FFBE0A"/>
              </a:solidFill>
              <a:ln>
                <a:noFill/>
              </a:ln>
              <a:effectLst/>
            </c:spPr>
            <c:extLst>
              <c:ext xmlns:c16="http://schemas.microsoft.com/office/drawing/2014/chart" uri="{C3380CC4-5D6E-409C-BE32-E72D297353CC}">
                <c16:uniqueId val="{00000008-44AE-4AA2-B4A7-1E9EB187720D}"/>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OUTPUT!$C$143:$F$143</c:f>
              <c:strCache>
                <c:ptCount val="4"/>
                <c:pt idx="0">
                  <c:v>Mindre städer/tätorter och landsbygdskommuner (7)</c:v>
                </c:pt>
                <c:pt idx="1">
                  <c:v>Större städer och kommuner nära större stad (3)</c:v>
                </c:pt>
                <c:pt idx="2">
                  <c:v>Storstäder och storstadsnära kommuner (0)</c:v>
                </c:pt>
                <c:pt idx="3">
                  <c:v>Riket - genomsnitt alla kommuner (216)</c:v>
                </c:pt>
              </c:strCache>
            </c:strRef>
          </c:cat>
          <c:val>
            <c:numRef>
              <c:f>OUTPUT!$C$145:$F$145</c:f>
              <c:numCache>
                <c:formatCode>0%</c:formatCode>
                <c:ptCount val="4"/>
                <c:pt idx="0">
                  <c:v>0.13600000000000001</c:v>
                </c:pt>
                <c:pt idx="1">
                  <c:v>0.41428571428571431</c:v>
                </c:pt>
                <c:pt idx="2">
                  <c:v>0</c:v>
                </c:pt>
                <c:pt idx="3">
                  <c:v>0.27</c:v>
                </c:pt>
              </c:numCache>
            </c:numRef>
          </c:val>
          <c:extLst>
            <c:ext xmlns:c16="http://schemas.microsoft.com/office/drawing/2014/chart" uri="{C3380CC4-5D6E-409C-BE32-E72D297353CC}">
              <c16:uniqueId val="{00000009-44AE-4AA2-B4A7-1E9EB187720D}"/>
            </c:ext>
          </c:extLst>
        </c:ser>
        <c:ser>
          <c:idx val="2"/>
          <c:order val="2"/>
          <c:tx>
            <c:strRef>
              <c:f>OUTPUT!$B$146</c:f>
              <c:strCache>
                <c:ptCount val="1"/>
                <c:pt idx="0">
                  <c:v>Både med och utan biståndsbeslut</c:v>
                </c:pt>
              </c:strCache>
            </c:strRef>
          </c:tx>
          <c:spPr>
            <a:solidFill>
              <a:srgbClr val="F8BE7C"/>
            </a:solidFill>
            <a:ln>
              <a:noFill/>
            </a:ln>
            <a:effectLst/>
          </c:spPr>
          <c:invertIfNegative val="0"/>
          <c:dPt>
            <c:idx val="3"/>
            <c:invertIfNegative val="0"/>
            <c:bubble3D val="0"/>
            <c:spPr>
              <a:solidFill>
                <a:srgbClr val="F39325"/>
              </a:solidFill>
              <a:ln>
                <a:noFill/>
              </a:ln>
              <a:effectLst/>
            </c:spPr>
            <c:extLst>
              <c:ext xmlns:c16="http://schemas.microsoft.com/office/drawing/2014/chart" uri="{C3380CC4-5D6E-409C-BE32-E72D297353CC}">
                <c16:uniqueId val="{0000000B-44AE-4AA2-B4A7-1E9EB187720D}"/>
              </c:ext>
            </c:extLst>
          </c:dPt>
          <c:dPt>
            <c:idx val="4"/>
            <c:invertIfNegative val="0"/>
            <c:bubble3D val="0"/>
            <c:spPr>
              <a:solidFill>
                <a:srgbClr val="F39325"/>
              </a:solidFill>
              <a:ln>
                <a:noFill/>
              </a:ln>
              <a:effectLst/>
            </c:spPr>
            <c:extLst>
              <c:ext xmlns:c16="http://schemas.microsoft.com/office/drawing/2014/chart" uri="{C3380CC4-5D6E-409C-BE32-E72D297353CC}">
                <c16:uniqueId val="{0000000D-44AE-4AA2-B4A7-1E9EB187720D}"/>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OUTPUT!$C$143:$F$143</c:f>
              <c:strCache>
                <c:ptCount val="4"/>
                <c:pt idx="0">
                  <c:v>Mindre städer/tätorter och landsbygdskommuner (7)</c:v>
                </c:pt>
                <c:pt idx="1">
                  <c:v>Större städer och kommuner nära större stad (3)</c:v>
                </c:pt>
                <c:pt idx="2">
                  <c:v>Storstäder och storstadsnära kommuner (0)</c:v>
                </c:pt>
                <c:pt idx="3">
                  <c:v>Riket - genomsnitt alla kommuner (216)</c:v>
                </c:pt>
              </c:strCache>
            </c:strRef>
          </c:cat>
          <c:val>
            <c:numRef>
              <c:f>OUTPUT!$C$146:$F$146</c:f>
              <c:numCache>
                <c:formatCode>0%</c:formatCode>
                <c:ptCount val="4"/>
                <c:pt idx="0">
                  <c:v>8.7999999999999995E-2</c:v>
                </c:pt>
                <c:pt idx="1">
                  <c:v>0.1</c:v>
                </c:pt>
                <c:pt idx="2">
                  <c:v>0</c:v>
                </c:pt>
                <c:pt idx="3">
                  <c:v>0.1</c:v>
                </c:pt>
              </c:numCache>
            </c:numRef>
          </c:val>
          <c:extLst>
            <c:ext xmlns:c16="http://schemas.microsoft.com/office/drawing/2014/chart" uri="{C3380CC4-5D6E-409C-BE32-E72D297353CC}">
              <c16:uniqueId val="{0000000E-44AE-4AA2-B4A7-1E9EB187720D}"/>
            </c:ext>
          </c:extLst>
        </c:ser>
        <c:ser>
          <c:idx val="3"/>
          <c:order val="3"/>
          <c:tx>
            <c:strRef>
              <c:f>OUTPUT!$B$147</c:f>
              <c:strCache>
                <c:ptCount val="1"/>
                <c:pt idx="0">
                  <c:v>Vet ej om insats ges med/utan biståndsbeslut</c:v>
                </c:pt>
              </c:strCache>
            </c:strRef>
          </c:tx>
          <c:spPr>
            <a:solidFill>
              <a:srgbClr val="D7D1CA"/>
            </a:solidFill>
            <a:ln>
              <a:noFill/>
            </a:ln>
            <a:effectLst/>
          </c:spPr>
          <c:invertIfNegative val="0"/>
          <c:dLbls>
            <c:dLbl>
              <c:idx val="4"/>
              <c:layout>
                <c:manualLayout>
                  <c:x val="-2.2117372717349992E-3"/>
                  <c:y val="3.628378564700520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4AE-4AA2-B4A7-1E9EB187720D}"/>
                </c:ext>
              </c:extLst>
            </c:dLbl>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OUTPUT!$C$143:$F$143</c:f>
              <c:strCache>
                <c:ptCount val="4"/>
                <c:pt idx="0">
                  <c:v>Mindre städer/tätorter och landsbygdskommuner (7)</c:v>
                </c:pt>
                <c:pt idx="1">
                  <c:v>Större städer och kommuner nära större stad (3)</c:v>
                </c:pt>
                <c:pt idx="2">
                  <c:v>Storstäder och storstadsnära kommuner (0)</c:v>
                </c:pt>
                <c:pt idx="3">
                  <c:v>Riket - genomsnitt alla kommuner (216)</c:v>
                </c:pt>
              </c:strCache>
            </c:strRef>
          </c:cat>
          <c:val>
            <c:numRef>
              <c:f>OUTPUT!$C$147:$F$147</c:f>
              <c:numCache>
                <c:formatCode>0%</c:formatCode>
                <c:ptCount val="4"/>
                <c:pt idx="0">
                  <c:v>0.08</c:v>
                </c:pt>
                <c:pt idx="1">
                  <c:v>0</c:v>
                </c:pt>
                <c:pt idx="2">
                  <c:v>0</c:v>
                </c:pt>
                <c:pt idx="3">
                  <c:v>0.03</c:v>
                </c:pt>
              </c:numCache>
            </c:numRef>
          </c:val>
          <c:extLst>
            <c:ext xmlns:c16="http://schemas.microsoft.com/office/drawing/2014/chart" uri="{C3380CC4-5D6E-409C-BE32-E72D297353CC}">
              <c16:uniqueId val="{00000010-44AE-4AA2-B4A7-1E9EB187720D}"/>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38641231"/>
        <c:crosses val="autoZero"/>
        <c:crossBetween val="between"/>
      </c:valAx>
      <c:spPr>
        <a:noFill/>
        <a:ln>
          <a:noFill/>
        </a:ln>
        <a:effectLst/>
      </c:spPr>
    </c:plotArea>
    <c:legend>
      <c:legendPos val="b"/>
      <c:layout>
        <c:manualLayout>
          <c:xMode val="edge"/>
          <c:yMode val="edge"/>
          <c:x val="1.6107611548556416E-2"/>
          <c:y val="0.82476548206599021"/>
          <c:w val="0.98389241475685774"/>
          <c:h val="0.17186359677660798"/>
        </c:manualLayout>
      </c:layout>
      <c:overlay val="0"/>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33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933281412253375E-2"/>
          <c:y val="7.5297520661157011E-2"/>
          <c:w val="0.34028444098303906"/>
          <c:h val="0.90273806244260779"/>
        </c:manualLayout>
      </c:layout>
      <c:pieChart>
        <c:varyColors val="1"/>
        <c:ser>
          <c:idx val="0"/>
          <c:order val="0"/>
          <c:dPt>
            <c:idx val="0"/>
            <c:bubble3D val="0"/>
            <c:spPr>
              <a:solidFill>
                <a:srgbClr val="F88C64"/>
              </a:solidFill>
              <a:ln w="19050">
                <a:solidFill>
                  <a:schemeClr val="lt1"/>
                </a:solidFill>
              </a:ln>
              <a:effectLst/>
            </c:spPr>
            <c:extLst>
              <c:ext xmlns:c16="http://schemas.microsoft.com/office/drawing/2014/chart" uri="{C3380CC4-5D6E-409C-BE32-E72D297353CC}">
                <c16:uniqueId val="{00000001-391F-4236-BC5D-B0D2A3044C75}"/>
              </c:ext>
            </c:extLst>
          </c:dPt>
          <c:dPt>
            <c:idx val="1"/>
            <c:bubble3D val="0"/>
            <c:spPr>
              <a:solidFill>
                <a:srgbClr val="FFD86C"/>
              </a:solidFill>
              <a:ln w="19050">
                <a:solidFill>
                  <a:schemeClr val="lt1"/>
                </a:solidFill>
              </a:ln>
              <a:effectLst/>
            </c:spPr>
            <c:extLst>
              <c:ext xmlns:c16="http://schemas.microsoft.com/office/drawing/2014/chart" uri="{C3380CC4-5D6E-409C-BE32-E72D297353CC}">
                <c16:uniqueId val="{00000003-391F-4236-BC5D-B0D2A3044C75}"/>
              </c:ext>
            </c:extLst>
          </c:dPt>
          <c:dPt>
            <c:idx val="2"/>
            <c:bubble3D val="0"/>
            <c:spPr>
              <a:solidFill>
                <a:srgbClr val="BFBFBF"/>
              </a:solidFill>
              <a:ln w="19050">
                <a:solidFill>
                  <a:schemeClr val="lt1"/>
                </a:solidFill>
              </a:ln>
              <a:effectLst/>
            </c:spPr>
            <c:extLst>
              <c:ext xmlns:c16="http://schemas.microsoft.com/office/drawing/2014/chart" uri="{C3380CC4-5D6E-409C-BE32-E72D297353CC}">
                <c16:uniqueId val="{00000005-391F-4236-BC5D-B0D2A3044C75}"/>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OUTPUT!$B$150:$B$152</c:f>
              <c:strCache>
                <c:ptCount val="3"/>
                <c:pt idx="0">
                  <c:v>Ja</c:v>
                </c:pt>
                <c:pt idx="1">
                  <c:v>Nej</c:v>
                </c:pt>
                <c:pt idx="2">
                  <c:v>Vet ej</c:v>
                </c:pt>
              </c:strCache>
            </c:strRef>
          </c:cat>
          <c:val>
            <c:numRef>
              <c:f>OUTPUT!$C$150:$C$152</c:f>
              <c:numCache>
                <c:formatCode>0%</c:formatCode>
                <c:ptCount val="3"/>
                <c:pt idx="0">
                  <c:v>0.4</c:v>
                </c:pt>
                <c:pt idx="1">
                  <c:v>0.1</c:v>
                </c:pt>
                <c:pt idx="2">
                  <c:v>0.5</c:v>
                </c:pt>
              </c:numCache>
            </c:numRef>
          </c:val>
          <c:extLst>
            <c:ext xmlns:c16="http://schemas.microsoft.com/office/drawing/2014/chart" uri="{C3380CC4-5D6E-409C-BE32-E72D297353CC}">
              <c16:uniqueId val="{00000006-391F-4236-BC5D-B0D2A3044C75}"/>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37811137071651091"/>
          <c:y val="0.30456404958677685"/>
          <c:w val="0.28252153695545767"/>
          <c:h val="0.38730803373280065"/>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62971838554603"/>
          <c:y val="7.9892503011769062E-2"/>
          <c:w val="0.73945197255989825"/>
          <c:h val="0.8877425632471504"/>
        </c:manualLayout>
      </c:layout>
      <c:barChart>
        <c:barDir val="bar"/>
        <c:grouping val="clustered"/>
        <c:varyColors val="0"/>
        <c:ser>
          <c:idx val="0"/>
          <c:order val="0"/>
          <c:spPr>
            <a:solidFill>
              <a:srgbClr val="FFD86C"/>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OUTPUT!$B$155:$B$159</c:f>
              <c:strCache>
                <c:ptCount val="5"/>
                <c:pt idx="0">
                  <c:v>Boendeinsatser</c:v>
                </c:pt>
                <c:pt idx="1">
                  <c:v>Individ- och/eller gruppinsatser: 
riktade till personer med behov av socialpsykiatriskt stöd</c:v>
                </c:pt>
                <c:pt idx="2">
                  <c:v>Individ- och/eller gruppinsatser: 
riktade till anhöriga</c:v>
                </c:pt>
                <c:pt idx="3">
                  <c:v>Övriga insatser: 
riktade till personer med behov av socialpsykiatriskt stöd</c:v>
                </c:pt>
                <c:pt idx="4">
                  <c:v>Övriga insatser: 
riktade till anhöriga</c:v>
                </c:pt>
              </c:strCache>
            </c:strRef>
          </c:cat>
          <c:val>
            <c:numRef>
              <c:f>OUTPUT!$C$155:$C$159</c:f>
              <c:numCache>
                <c:formatCode>General</c:formatCode>
                <c:ptCount val="5"/>
                <c:pt idx="0">
                  <c:v>1</c:v>
                </c:pt>
                <c:pt idx="1">
                  <c:v>4</c:v>
                </c:pt>
                <c:pt idx="2">
                  <c:v>2</c:v>
                </c:pt>
                <c:pt idx="3">
                  <c:v>3</c:v>
                </c:pt>
                <c:pt idx="4">
                  <c:v>1</c:v>
                </c:pt>
              </c:numCache>
            </c:numRef>
          </c:val>
          <c:extLst>
            <c:ext xmlns:c16="http://schemas.microsoft.com/office/drawing/2014/chart" uri="{C3380CC4-5D6E-409C-BE32-E72D297353CC}">
              <c16:uniqueId val="{00000000-4E94-4490-B916-B9CABC761F78}"/>
            </c:ext>
          </c:extLst>
        </c:ser>
        <c:dLbls>
          <c:showLegendKey val="0"/>
          <c:showVal val="0"/>
          <c:showCatName val="0"/>
          <c:showSerName val="0"/>
          <c:showPercent val="0"/>
          <c:showBubbleSize val="0"/>
        </c:dLbls>
        <c:gapWidth val="182"/>
        <c:axId val="1853916687"/>
        <c:axId val="1853918767"/>
      </c:barChart>
      <c:catAx>
        <c:axId val="18539166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853918767"/>
        <c:crosses val="autoZero"/>
        <c:auto val="1"/>
        <c:lblAlgn val="ctr"/>
        <c:lblOffset val="100"/>
        <c:noMultiLvlLbl val="0"/>
      </c:catAx>
      <c:valAx>
        <c:axId val="1853918767"/>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853916687"/>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sv" sz="1600"/>
              <a:t>Fördelning av inkomna svar inom verksamhetsområde </a:t>
            </a:r>
            <a:r>
              <a:rPr lang="sv-SE" sz="1600"/>
              <a:t>våld i nära relationer</a:t>
            </a:r>
          </a:p>
        </c:rich>
      </c:tx>
      <c:overlay val="0"/>
      <c:spPr>
        <a:noFill/>
        <a:ln>
          <a:noFill/>
        </a:ln>
        <a:effectLst/>
      </c:spPr>
      <c:txPr>
        <a:bodyPr rot="0" spcFirstLastPara="1" vertOverflow="ellipsis" vert="horz" wrap="square" anchor="ctr" anchorCtr="1"/>
        <a:lstStyle/>
        <a:p>
          <a:pPr>
            <a:defRPr sz="192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sv-SE"/>
        </a:p>
      </c:txPr>
    </c:title>
    <c:autoTitleDeleted val="0"/>
    <c:plotArea>
      <c:layout/>
      <c:pieChart>
        <c:varyColors val="1"/>
        <c:ser>
          <c:idx val="0"/>
          <c:order val="0"/>
          <c:dPt>
            <c:idx val="0"/>
            <c:bubble3D val="0"/>
            <c:spPr>
              <a:solidFill>
                <a:srgbClr val="E6460A"/>
              </a:solidFill>
              <a:ln w="19050">
                <a:solidFill>
                  <a:schemeClr val="lt1"/>
                </a:solidFill>
              </a:ln>
              <a:effectLst/>
            </c:spPr>
            <c:extLst>
              <c:ext xmlns:c16="http://schemas.microsoft.com/office/drawing/2014/chart" uri="{C3380CC4-5D6E-409C-BE32-E72D297353CC}">
                <c16:uniqueId val="{00000001-5484-41DD-AB4D-961260E0AB8A}"/>
              </c:ext>
            </c:extLst>
          </c:dPt>
          <c:dPt>
            <c:idx val="1"/>
            <c:bubble3D val="0"/>
            <c:spPr>
              <a:solidFill>
                <a:srgbClr val="FFBE0A"/>
              </a:solidFill>
              <a:ln w="19050">
                <a:solidFill>
                  <a:schemeClr val="lt1"/>
                </a:solidFill>
              </a:ln>
              <a:effectLst/>
            </c:spPr>
            <c:extLst>
              <c:ext xmlns:c16="http://schemas.microsoft.com/office/drawing/2014/chart" uri="{C3380CC4-5D6E-409C-BE32-E72D297353CC}">
                <c16:uniqueId val="{00000003-5484-41DD-AB4D-961260E0AB8A}"/>
              </c:ext>
            </c:extLst>
          </c:dPt>
          <c:dPt>
            <c:idx val="2"/>
            <c:bubble3D val="0"/>
            <c:spPr>
              <a:solidFill>
                <a:srgbClr val="F39325"/>
              </a:solidFill>
              <a:ln w="19050">
                <a:solidFill>
                  <a:schemeClr val="lt1"/>
                </a:solidFill>
              </a:ln>
              <a:effectLst/>
            </c:spPr>
            <c:extLst>
              <c:ext xmlns:c16="http://schemas.microsoft.com/office/drawing/2014/chart" uri="{C3380CC4-5D6E-409C-BE32-E72D297353CC}">
                <c16:uniqueId val="{00000005-5484-41DD-AB4D-961260E0AB8A}"/>
              </c:ext>
            </c:extLst>
          </c:dPt>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OUTPUT!$B$4:$B$6</c:f>
              <c:strCache>
                <c:ptCount val="3"/>
                <c:pt idx="0">
                  <c:v>Slutförd</c:v>
                </c:pt>
                <c:pt idx="1">
                  <c:v>Påbörjad</c:v>
                </c:pt>
                <c:pt idx="2">
                  <c:v>Ej påbörjad</c:v>
                </c:pt>
              </c:strCache>
            </c:strRef>
          </c:cat>
          <c:val>
            <c:numRef>
              <c:f>OUTPUT!$C$4:$C$6</c:f>
              <c:numCache>
                <c:formatCode>0%</c:formatCode>
                <c:ptCount val="3"/>
                <c:pt idx="0">
                  <c:v>6.6666666666666666E-2</c:v>
                </c:pt>
                <c:pt idx="1">
                  <c:v>0.8</c:v>
                </c:pt>
                <c:pt idx="2">
                  <c:v>0.13333333333333333</c:v>
                </c:pt>
              </c:numCache>
            </c:numRef>
          </c:val>
          <c:extLst>
            <c:ext xmlns:c16="http://schemas.microsoft.com/office/drawing/2014/chart" uri="{C3380CC4-5D6E-409C-BE32-E72D297353CC}">
              <c16:uniqueId val="{00000006-5484-41DD-AB4D-961260E0AB8A}"/>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9572124326970142"/>
          <c:y val="0.3016485426838289"/>
          <c:w val="0.28252153695545767"/>
          <c:h val="0.38730803373280065"/>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6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[Analys_Våld_i_nära_relationer_FB.xlsx]Pivot - intro!PivotTable9</c:name>
    <c:fmtId val="17"/>
  </c:pivotSource>
  <c:chart>
    <c:autoTitleDeleted val="1"/>
    <c:pivotFmts>
      <c:pivotFmt>
        <c:idx val="0"/>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pivotFmt>
      <c:pivotFmt>
        <c:idx val="2"/>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2"/>
          </a:solidFill>
          <a:ln>
            <a:noFill/>
          </a:ln>
          <a:effectLst/>
        </c:spPr>
      </c:pivotFmt>
      <c:pivotFmt>
        <c:idx val="4"/>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pivotFmt>
      <c:pivotFmt>
        <c:idx val="6"/>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2"/>
          </a:solidFill>
          <a:ln>
            <a:noFill/>
          </a:ln>
          <a:effectLst/>
        </c:spPr>
      </c:pivotFmt>
      <c:pivotFmt>
        <c:idx val="8"/>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2"/>
          </a:solidFill>
          <a:ln>
            <a:noFill/>
          </a:ln>
          <a:effectLst/>
        </c:spPr>
      </c:pivotFmt>
    </c:pivotFmts>
    <c:plotArea>
      <c:layout/>
      <c:barChart>
        <c:barDir val="bar"/>
        <c:grouping val="clustered"/>
        <c:varyColors val="0"/>
        <c:ser>
          <c:idx val="0"/>
          <c:order val="0"/>
          <c:tx>
            <c:strRef>
              <c:f>'Pivot - intro'!$N$3</c:f>
              <c:strCache>
                <c:ptCount val="1"/>
                <c:pt idx="0">
                  <c:v>Total</c:v>
                </c:pt>
              </c:strCache>
            </c:strRef>
          </c:tx>
          <c:spPr>
            <a:solidFill>
              <a:schemeClr val="accent2">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1-156B-47A5-8EA1-99E89FAA81EB}"/>
              </c:ext>
            </c:extLst>
          </c:dPt>
          <c:dPt>
            <c:idx val="5"/>
            <c:invertIfNegative val="0"/>
            <c:bubble3D val="0"/>
            <c:extLst>
              <c:ext xmlns:c16="http://schemas.microsoft.com/office/drawing/2014/chart" uri="{C3380CC4-5D6E-409C-BE32-E72D297353CC}">
                <c16:uniqueId val="{00000003-A010-4BA6-BDB1-ACD8EEB46A7B}"/>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4-B063-4707-9884-9C5C59BAE3AD}"/>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intro'!$M$4:$M$17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intro'!$N$4:$N$17</c:f>
              <c:numCache>
                <c:formatCode>General</c:formatCode>
                <c:ptCount val="13"/>
                <c:pt idx="0">
                  <c:v>10</c:v>
                </c:pt>
                <c:pt idx="1">
                  <c:v>16</c:v>
                </c:pt>
                <c:pt idx="2">
                  <c:v>12</c:v>
                </c:pt>
                <c:pt idx="3">
                  <c:v>30</c:v>
                </c:pt>
                <c:pt idx="4">
                  <c:v>12</c:v>
                </c:pt>
                <c:pt idx="5">
                  <c:v>27</c:v>
                </c:pt>
                <c:pt idx="6">
                  <c:v>12</c:v>
                </c:pt>
                <c:pt idx="7">
                  <c:v>14</c:v>
                </c:pt>
                <c:pt idx="8">
                  <c:v>16</c:v>
                </c:pt>
                <c:pt idx="9">
                  <c:v>20</c:v>
                </c:pt>
                <c:pt idx="10">
                  <c:v>14</c:v>
                </c:pt>
                <c:pt idx="11">
                  <c:v>14</c:v>
                </c:pt>
                <c:pt idx="12">
                  <c:v>18</c:v>
                </c:pt>
              </c:numCache>
            </c:numRef>
          </c:val>
          <c:extLst>
            <c:ext xmlns:c16="http://schemas.microsoft.com/office/drawing/2014/chart" uri="{C3380CC4-5D6E-409C-BE32-E72D297353CC}">
              <c16:uniqueId val="{00000002-156B-47A5-8EA1-99E89FAA81EB}"/>
            </c:ext>
          </c:extLst>
        </c:ser>
        <c:dLbls>
          <c:dLblPos val="outEnd"/>
          <c:showLegendKey val="0"/>
          <c:showVal val="1"/>
          <c:showCatName val="0"/>
          <c:showSerName val="0"/>
          <c:showPercent val="0"/>
          <c:showBubbleSize val="0"/>
        </c:dLbls>
        <c:gapWidth val="182"/>
        <c:axId val="1892857600"/>
        <c:axId val="1892858432"/>
      </c:barChart>
      <c:catAx>
        <c:axId val="1892857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892858432"/>
        <c:crosses val="autoZero"/>
        <c:auto val="1"/>
        <c:lblAlgn val="ctr"/>
        <c:lblOffset val="100"/>
        <c:noMultiLvlLbl val="0"/>
      </c:catAx>
      <c:valAx>
        <c:axId val="1892858432"/>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sv" sz="900" b="0" i="0" baseline="0" dirty="0">
                    <a:effectLst/>
                  </a:rPr>
                  <a:t>Antal insatser per kommun</a:t>
                </a:r>
                <a:endParaRPr lang="en-SE" sz="900" dirty="0">
                  <a:effectLst/>
                </a:endParaRPr>
              </a:p>
            </c:rich>
          </c:tx>
          <c:layout>
            <c:manualLayout>
              <c:xMode val="edge"/>
              <c:yMode val="edge"/>
              <c:x val="0.87163784722222226"/>
              <c:y val="1.4111111111111111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title>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8928576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a:solidFill>
            <a:sysClr val="windowText" lastClr="000000"/>
          </a:solidFill>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97820973716408"/>
          <c:y val="7.6342602158370076E-2"/>
          <c:w val="0.59641866441143021"/>
          <c:h val="0.88957838380580867"/>
        </c:manualLayout>
      </c:layout>
      <c:barChart>
        <c:barDir val="bar"/>
        <c:grouping val="clustered"/>
        <c:varyColors val="0"/>
        <c:ser>
          <c:idx val="0"/>
          <c:order val="0"/>
          <c:spPr>
            <a:solidFill>
              <a:srgbClr val="FFD86C"/>
            </a:solidFill>
            <a:ln>
              <a:noFill/>
            </a:ln>
            <a:effectLst/>
          </c:spPr>
          <c:invertIfNegative val="0"/>
          <c:dPt>
            <c:idx val="3"/>
            <c:invertIfNegative val="0"/>
            <c:bubble3D val="0"/>
            <c:spPr>
              <a:solidFill>
                <a:srgbClr val="F8BE7C"/>
              </a:solidFill>
              <a:ln>
                <a:noFill/>
              </a:ln>
              <a:effectLst/>
            </c:spPr>
            <c:extLst>
              <c:ext xmlns:c16="http://schemas.microsoft.com/office/drawing/2014/chart" uri="{C3380CC4-5D6E-409C-BE32-E72D297353CC}">
                <c16:uniqueId val="{00000001-E91F-4CDB-8715-8C32965063C6}"/>
              </c:ext>
            </c:extLst>
          </c:dPt>
          <c:dPt>
            <c:idx val="4"/>
            <c:invertIfNegative val="0"/>
            <c:bubble3D val="0"/>
            <c:spPr>
              <a:solidFill>
                <a:srgbClr val="F8BE7C"/>
              </a:solidFill>
              <a:ln>
                <a:noFill/>
              </a:ln>
              <a:effectLst/>
            </c:spPr>
            <c:extLst>
              <c:ext xmlns:c16="http://schemas.microsoft.com/office/drawing/2014/chart" uri="{C3380CC4-5D6E-409C-BE32-E72D297353CC}">
                <c16:uniqueId val="{00000003-E91F-4CDB-8715-8C32965063C6}"/>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OUTPUT!$B$18:$B$21</c:f>
              <c:strCache>
                <c:ptCount val="4"/>
                <c:pt idx="0">
                  <c:v>Mindre städer/tätorter och landsbygdskommuner (9)</c:v>
                </c:pt>
                <c:pt idx="1">
                  <c:v>Större städer och kommuner nära större stad (3)</c:v>
                </c:pt>
                <c:pt idx="2">
                  <c:v>Storstäder och storstadsnära kommuner (0)</c:v>
                </c:pt>
                <c:pt idx="3">
                  <c:v>Riket - genomsnitt alla kommuner (240)</c:v>
                </c:pt>
              </c:strCache>
            </c:strRef>
          </c:cat>
          <c:val>
            <c:numRef>
              <c:f>OUTPUT!$C$18:$C$21</c:f>
              <c:numCache>
                <c:formatCode>0</c:formatCode>
                <c:ptCount val="4"/>
                <c:pt idx="0">
                  <c:v>16.333333333333332</c:v>
                </c:pt>
                <c:pt idx="1">
                  <c:v>16.666666666666668</c:v>
                </c:pt>
                <c:pt idx="2">
                  <c:v>0</c:v>
                </c:pt>
                <c:pt idx="3">
                  <c:v>18</c:v>
                </c:pt>
              </c:numCache>
            </c:numRef>
          </c:val>
          <c:extLst>
            <c:ext xmlns:c16="http://schemas.microsoft.com/office/drawing/2014/chart" uri="{C3380CC4-5D6E-409C-BE32-E72D297353CC}">
              <c16:uniqueId val="{00000004-E91F-4CDB-8715-8C32965063C6}"/>
            </c:ext>
          </c:extLst>
        </c:ser>
        <c:dLbls>
          <c:showLegendKey val="0"/>
          <c:showVal val="0"/>
          <c:showCatName val="0"/>
          <c:showSerName val="0"/>
          <c:showPercent val="0"/>
          <c:showBubbleSize val="0"/>
        </c:dLbls>
        <c:gapWidth val="182"/>
        <c:axId val="2085363648"/>
        <c:axId val="2085355328"/>
      </c:barChart>
      <c:catAx>
        <c:axId val="2085363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2085355328"/>
        <c:crossesAt val="0"/>
        <c:auto val="1"/>
        <c:lblAlgn val="ctr"/>
        <c:lblOffset val="100"/>
        <c:noMultiLvlLbl val="0"/>
      </c:catAx>
      <c:valAx>
        <c:axId val="2085355328"/>
        <c:scaling>
          <c:orientation val="minMax"/>
          <c:min val="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sv-SE"/>
                  <a:t>Genomsnittligt</a:t>
                </a:r>
                <a:r>
                  <a:rPr lang="sv-SE" baseline="0"/>
                  <a:t> antal </a:t>
                </a:r>
                <a:br>
                  <a:rPr lang="sv-SE" baseline="0"/>
                </a:br>
                <a:r>
                  <a:rPr lang="sv-SE" baseline="0"/>
                  <a:t>insatser per kommun</a:t>
                </a:r>
                <a:endParaRPr lang="sv-SE"/>
              </a:p>
            </c:rich>
          </c:tx>
          <c:layout>
            <c:manualLayout>
              <c:xMode val="edge"/>
              <c:yMode val="edge"/>
              <c:x val="0.88655783424849077"/>
              <c:y val="1.8588553110447961E-2"/>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low"/>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208536364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82467001102928E-2"/>
          <c:y val="0.11079704075935232"/>
          <c:w val="0.93969180275376241"/>
          <c:h val="0.7828378001116694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AB398"/>
              </a:solidFill>
              <a:ln>
                <a:noFill/>
              </a:ln>
              <a:effectLst/>
            </c:spPr>
            <c:extLst>
              <c:ext xmlns:c16="http://schemas.microsoft.com/office/drawing/2014/chart" uri="{C3380CC4-5D6E-409C-BE32-E72D297353CC}">
                <c16:uniqueId val="{00000001-D531-4022-ADB4-69FB8BB0F1A7}"/>
              </c:ext>
            </c:extLst>
          </c:dPt>
          <c:dPt>
            <c:idx val="1"/>
            <c:invertIfNegative val="0"/>
            <c:bubble3D val="0"/>
            <c:spPr>
              <a:solidFill>
                <a:srgbClr val="FAD4A8"/>
              </a:solidFill>
              <a:ln>
                <a:noFill/>
              </a:ln>
              <a:effectLst/>
            </c:spPr>
            <c:extLst>
              <c:ext xmlns:c16="http://schemas.microsoft.com/office/drawing/2014/chart" uri="{C3380CC4-5D6E-409C-BE32-E72D297353CC}">
                <c16:uniqueId val="{00000003-D531-4022-ADB4-69FB8BB0F1A7}"/>
              </c:ext>
            </c:extLst>
          </c:dPt>
          <c:dPt>
            <c:idx val="2"/>
            <c:invertIfNegative val="0"/>
            <c:bubble3D val="0"/>
            <c:spPr>
              <a:solidFill>
                <a:srgbClr val="FFE59D"/>
              </a:solidFill>
              <a:ln>
                <a:noFill/>
              </a:ln>
              <a:effectLst/>
            </c:spPr>
            <c:extLst>
              <c:ext xmlns:c16="http://schemas.microsoft.com/office/drawing/2014/chart" uri="{C3380CC4-5D6E-409C-BE32-E72D297353CC}">
                <c16:uniqueId val="{00000005-D531-4022-ADB4-69FB8BB0F1A7}"/>
              </c:ext>
            </c:extLst>
          </c:dPt>
          <c:dPt>
            <c:idx val="3"/>
            <c:invertIfNegative val="0"/>
            <c:bubble3D val="0"/>
            <c:spPr>
              <a:solidFill>
                <a:srgbClr val="D7D1CA"/>
              </a:solidFill>
              <a:ln>
                <a:noFill/>
              </a:ln>
              <a:effectLst/>
            </c:spPr>
            <c:extLst>
              <c:ext xmlns:c16="http://schemas.microsoft.com/office/drawing/2014/chart" uri="{C3380CC4-5D6E-409C-BE32-E72D297353CC}">
                <c16:uniqueId val="{00000007-D531-4022-ADB4-69FB8BB0F1A7}"/>
              </c:ext>
            </c:extLst>
          </c:dPt>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OUTPUT!$B$49:$E$49</c:f>
              <c:strCache>
                <c:ptCount val="4"/>
                <c:pt idx="0">
                  <c:v>Enbart fysiskt</c:v>
                </c:pt>
                <c:pt idx="1">
                  <c:v>Fysiskt och digitalt</c:v>
                </c:pt>
                <c:pt idx="2">
                  <c:v>Enbart digitalt</c:v>
                </c:pt>
                <c:pt idx="3">
                  <c:v>Vet ej</c:v>
                </c:pt>
              </c:strCache>
            </c:strRef>
          </c:cat>
          <c:val>
            <c:numRef>
              <c:f>OUTPUT!$B$50:$E$50</c:f>
              <c:numCache>
                <c:formatCode>0%</c:formatCode>
                <c:ptCount val="4"/>
                <c:pt idx="0">
                  <c:v>0.5</c:v>
                </c:pt>
                <c:pt idx="1">
                  <c:v>0.46354166666666669</c:v>
                </c:pt>
                <c:pt idx="2">
                  <c:v>0</c:v>
                </c:pt>
                <c:pt idx="3">
                  <c:v>3.6458333333333336E-2</c:v>
                </c:pt>
              </c:numCache>
            </c:numRef>
          </c:val>
          <c:extLst>
            <c:ext xmlns:c16="http://schemas.microsoft.com/office/drawing/2014/chart" uri="{C3380CC4-5D6E-409C-BE32-E72D297353CC}">
              <c16:uniqueId val="{00000008-D531-4022-ADB4-69FB8BB0F1A7}"/>
            </c:ext>
          </c:extLst>
        </c:ser>
        <c:dLbls>
          <c:showLegendKey val="0"/>
          <c:showVal val="0"/>
          <c:showCatName val="0"/>
          <c:showSerName val="0"/>
          <c:showPercent val="0"/>
          <c:showBubbleSize val="0"/>
        </c:dLbls>
        <c:gapWidth val="31"/>
        <c:overlap val="-27"/>
        <c:axId val="73894895"/>
        <c:axId val="73896559"/>
      </c:barChart>
      <c:catAx>
        <c:axId val="73894895"/>
        <c:scaling>
          <c:orientation val="minMax"/>
        </c:scaling>
        <c:delete val="1"/>
        <c:axPos val="b"/>
        <c:numFmt formatCode="General" sourceLinked="1"/>
        <c:majorTickMark val="none"/>
        <c:minorTickMark val="none"/>
        <c:tickLblPos val="nextTo"/>
        <c:crossAx val="73896559"/>
        <c:crosses val="autoZero"/>
        <c:auto val="1"/>
        <c:lblAlgn val="ctr"/>
        <c:lblOffset val="100"/>
        <c:noMultiLvlLbl val="0"/>
      </c:catAx>
      <c:valAx>
        <c:axId val="73896559"/>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7389489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[Analys_Våld_i_nära_relationer_FB.xlsx]Pivot - fysiskt-digitalt!PivotTable13</c:name>
    <c:fmtId val="11"/>
  </c:pivotSource>
  <c:chart>
    <c:autoTitleDeleted val="0"/>
    <c:pivotFmts>
      <c:pivotFmt>
        <c:idx val="0"/>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pivotFmt>
      <c:pivotFmt>
        <c:idx val="5"/>
        <c:spPr>
          <a:solidFill>
            <a:schemeClr val="accent2"/>
          </a:solidFill>
          <a:ln>
            <a:noFill/>
          </a:ln>
          <a:effectLst/>
        </c:spPr>
      </c:pivotFmt>
      <c:pivotFmt>
        <c:idx val="6"/>
        <c:spPr>
          <a:solidFill>
            <a:schemeClr val="accent3"/>
          </a:solidFill>
          <a:ln>
            <a:noFill/>
          </a:ln>
          <a:effectLst/>
        </c:spPr>
      </c:pivotFmt>
      <c:pivotFmt>
        <c:idx val="7"/>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pivotFmt>
      <c:pivotFmt>
        <c:idx val="9"/>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2"/>
          </a:solidFill>
          <a:ln>
            <a:noFill/>
          </a:ln>
          <a:effectLst/>
        </c:spPr>
      </c:pivotFmt>
      <c:pivotFmt>
        <c:idx val="11"/>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3"/>
          </a:solidFill>
          <a:ln>
            <a:noFill/>
          </a:ln>
          <a:effectLst/>
        </c:spPr>
      </c:pivotFmt>
      <c:pivotFmt>
        <c:idx val="13"/>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pivotFmt>
      <c:pivotFmt>
        <c:idx val="16"/>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2"/>
          </a:solidFill>
          <a:ln>
            <a:noFill/>
          </a:ln>
          <a:effectLst/>
        </c:spPr>
      </c:pivotFmt>
      <c:pivotFmt>
        <c:idx val="18"/>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3"/>
          </a:solidFill>
          <a:ln>
            <a:noFill/>
          </a:ln>
          <a:effectLst/>
        </c:spPr>
      </c:pivotFmt>
      <c:pivotFmt>
        <c:idx val="20"/>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pivotFmt>
      <c:pivotFmt>
        <c:idx val="22"/>
        <c:spPr>
          <a:solidFill>
            <a:schemeClr val="accent2"/>
          </a:solidFill>
          <a:ln>
            <a:noFill/>
          </a:ln>
          <a:effectLst/>
        </c:spPr>
      </c:pivotFmt>
      <c:pivotFmt>
        <c:idx val="23"/>
        <c:spPr>
          <a:solidFill>
            <a:schemeClr val="accent3"/>
          </a:solidFill>
          <a:ln>
            <a:noFill/>
          </a:ln>
          <a:effectLst/>
        </c:spPr>
      </c:pivotFmt>
      <c:pivotFmt>
        <c:idx val="24"/>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pivotFmt>
      <c:pivotFmt>
        <c:idx val="26"/>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2"/>
          </a:solidFill>
          <a:ln>
            <a:noFill/>
          </a:ln>
          <a:effectLst/>
        </c:spPr>
      </c:pivotFmt>
      <c:pivotFmt>
        <c:idx val="28"/>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3"/>
          </a:solidFill>
          <a:ln>
            <a:noFill/>
          </a:ln>
          <a:effectLst/>
        </c:spPr>
      </c:pivotFmt>
      <c:pivotFmt>
        <c:idx val="30"/>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pivotFmt>
      <c:pivotFmt>
        <c:idx val="33"/>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2"/>
          </a:solidFill>
          <a:ln>
            <a:noFill/>
          </a:ln>
          <a:effectLst/>
        </c:spPr>
      </c:pivotFmt>
      <c:pivotFmt>
        <c:idx val="35"/>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3"/>
          </a:solidFill>
          <a:ln>
            <a:noFill/>
          </a:ln>
          <a:effectLst/>
        </c:spPr>
      </c:pivotFmt>
      <c:pivotFmt>
        <c:idx val="37"/>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percentStacked"/>
        <c:varyColors val="0"/>
        <c:ser>
          <c:idx val="0"/>
          <c:order val="0"/>
          <c:tx>
            <c:strRef>
              <c:f>'Pivot - fysiskt-digitalt'!$U$3</c:f>
              <c:strCache>
                <c:ptCount val="1"/>
                <c:pt idx="0">
                  <c:v>Enbart fysisk form</c:v>
                </c:pt>
              </c:strCache>
            </c:strRef>
          </c:tx>
          <c:spPr>
            <a:solidFill>
              <a:schemeClr val="accent1">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1-77E1-44A9-99CA-9FBF29AED49A}"/>
              </c:ext>
            </c:extLst>
          </c:dPt>
          <c:dPt>
            <c:idx val="5"/>
            <c:invertIfNegative val="0"/>
            <c:bubble3D val="0"/>
            <c:extLst>
              <c:ext xmlns:c16="http://schemas.microsoft.com/office/drawing/2014/chart" uri="{C3380CC4-5D6E-409C-BE32-E72D297353CC}">
                <c16:uniqueId val="{00000008-DFDB-490A-AB76-14197F45F496}"/>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0A-FB87-4549-8F89-D00D9F63A965}"/>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fysiskt-digitalt'!$U$4:$U$17</c:f>
              <c:numCache>
                <c:formatCode>0%</c:formatCode>
                <c:ptCount val="13"/>
                <c:pt idx="0">
                  <c:v>0.4</c:v>
                </c:pt>
                <c:pt idx="1">
                  <c:v>0</c:v>
                </c:pt>
                <c:pt idx="2">
                  <c:v>1</c:v>
                </c:pt>
                <c:pt idx="3">
                  <c:v>0.5</c:v>
                </c:pt>
                <c:pt idx="4">
                  <c:v>0.66666666666666663</c:v>
                </c:pt>
                <c:pt idx="5">
                  <c:v>0.37037037037037035</c:v>
                </c:pt>
                <c:pt idx="6">
                  <c:v>0.8</c:v>
                </c:pt>
                <c:pt idx="7">
                  <c:v>0.21428571428571427</c:v>
                </c:pt>
                <c:pt idx="8">
                  <c:v>0.75</c:v>
                </c:pt>
                <c:pt idx="9">
                  <c:v>0.45</c:v>
                </c:pt>
                <c:pt idx="10">
                  <c:v>0.6428571428571429</c:v>
                </c:pt>
                <c:pt idx="11">
                  <c:v>0.5714285714285714</c:v>
                </c:pt>
                <c:pt idx="12">
                  <c:v>0.44630071599045346</c:v>
                </c:pt>
              </c:numCache>
            </c:numRef>
          </c:val>
          <c:extLst>
            <c:ext xmlns:c16="http://schemas.microsoft.com/office/drawing/2014/chart" uri="{C3380CC4-5D6E-409C-BE32-E72D297353CC}">
              <c16:uniqueId val="{00000002-77E1-44A9-99CA-9FBF29AED49A}"/>
            </c:ext>
          </c:extLst>
        </c:ser>
        <c:ser>
          <c:idx val="1"/>
          <c:order val="1"/>
          <c:tx>
            <c:strRef>
              <c:f>'Pivot - fysiskt-digitalt'!$V$3</c:f>
              <c:strCache>
                <c:ptCount val="1"/>
                <c:pt idx="0">
                  <c:v>Enbart digital form</c:v>
                </c:pt>
              </c:strCache>
            </c:strRef>
          </c:tx>
          <c:spPr>
            <a:solidFill>
              <a:schemeClr val="accent2">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4-77E1-44A9-99CA-9FBF29AED49A}"/>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9-DFDB-490A-AB76-14197F45F496}"/>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C-FB87-4549-8F89-D00D9F63A965}"/>
              </c:ext>
            </c:extLst>
          </c:dPt>
          <c:dLbls>
            <c:dLbl>
              <c:idx val="12"/>
              <c:layout>
                <c:manualLayout>
                  <c:x val="2.2048611111110303E-3"/>
                  <c:y val="2.822444444444444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B87-4549-8F89-D00D9F63A965}"/>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fysiskt-digitalt'!$V$4:$V$17</c:f>
              <c:numCache>
                <c:formatCode>0%</c:formatCode>
                <c:ptCount val="13"/>
                <c:pt idx="0">
                  <c:v>0</c:v>
                </c:pt>
                <c:pt idx="1">
                  <c:v>0</c:v>
                </c:pt>
                <c:pt idx="2">
                  <c:v>0</c:v>
                </c:pt>
                <c:pt idx="3">
                  <c:v>0</c:v>
                </c:pt>
                <c:pt idx="4">
                  <c:v>0</c:v>
                </c:pt>
                <c:pt idx="5">
                  <c:v>0</c:v>
                </c:pt>
                <c:pt idx="6">
                  <c:v>0</c:v>
                </c:pt>
                <c:pt idx="7">
                  <c:v>0</c:v>
                </c:pt>
                <c:pt idx="8">
                  <c:v>0</c:v>
                </c:pt>
                <c:pt idx="9">
                  <c:v>0</c:v>
                </c:pt>
                <c:pt idx="10">
                  <c:v>0</c:v>
                </c:pt>
                <c:pt idx="11">
                  <c:v>0</c:v>
                </c:pt>
                <c:pt idx="12">
                  <c:v>6.205250596658711E-3</c:v>
                </c:pt>
              </c:numCache>
            </c:numRef>
          </c:val>
          <c:extLst>
            <c:ext xmlns:c16="http://schemas.microsoft.com/office/drawing/2014/chart" uri="{C3380CC4-5D6E-409C-BE32-E72D297353CC}">
              <c16:uniqueId val="{00000005-77E1-44A9-99CA-9FBF29AED49A}"/>
            </c:ext>
          </c:extLst>
        </c:ser>
        <c:ser>
          <c:idx val="2"/>
          <c:order val="2"/>
          <c:tx>
            <c:strRef>
              <c:f>'Pivot - fysiskt-digitalt'!$W$3</c:f>
              <c:strCache>
                <c:ptCount val="1"/>
                <c:pt idx="0">
                  <c:v>Både fysisk och digital form</c:v>
                </c:pt>
              </c:strCache>
            </c:strRef>
          </c:tx>
          <c:spPr>
            <a:solidFill>
              <a:schemeClr val="accent3">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7-77E1-44A9-99CA-9FBF29AED49A}"/>
              </c:ext>
            </c:extLst>
          </c:dPt>
          <c:dPt>
            <c:idx val="5"/>
            <c:invertIfNegative val="0"/>
            <c:bubble3D val="0"/>
            <c:extLst>
              <c:ext xmlns:c16="http://schemas.microsoft.com/office/drawing/2014/chart" uri="{C3380CC4-5D6E-409C-BE32-E72D297353CC}">
                <c16:uniqueId val="{0000000A-DFDB-490A-AB76-14197F45F4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0B-FB87-4549-8F89-D00D9F63A965}"/>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fysiskt-digitalt'!$W$4:$W$17</c:f>
              <c:numCache>
                <c:formatCode>0%</c:formatCode>
                <c:ptCount val="13"/>
                <c:pt idx="0">
                  <c:v>0.5</c:v>
                </c:pt>
                <c:pt idx="1">
                  <c:v>1</c:v>
                </c:pt>
                <c:pt idx="2">
                  <c:v>0</c:v>
                </c:pt>
                <c:pt idx="3">
                  <c:v>0.5</c:v>
                </c:pt>
                <c:pt idx="4">
                  <c:v>0.33333333333333331</c:v>
                </c:pt>
                <c:pt idx="5">
                  <c:v>0.48148148148148145</c:v>
                </c:pt>
                <c:pt idx="6">
                  <c:v>0.2</c:v>
                </c:pt>
                <c:pt idx="7">
                  <c:v>0.7857142857142857</c:v>
                </c:pt>
                <c:pt idx="8">
                  <c:v>0.1875</c:v>
                </c:pt>
                <c:pt idx="9">
                  <c:v>0.55000000000000004</c:v>
                </c:pt>
                <c:pt idx="10">
                  <c:v>0.2857142857142857</c:v>
                </c:pt>
                <c:pt idx="11">
                  <c:v>0.42857142857142855</c:v>
                </c:pt>
                <c:pt idx="12">
                  <c:v>0.50190930787589494</c:v>
                </c:pt>
              </c:numCache>
            </c:numRef>
          </c:val>
          <c:extLst>
            <c:ext xmlns:c16="http://schemas.microsoft.com/office/drawing/2014/chart" uri="{C3380CC4-5D6E-409C-BE32-E72D297353CC}">
              <c16:uniqueId val="{00000008-77E1-44A9-99CA-9FBF29AED49A}"/>
            </c:ext>
          </c:extLst>
        </c:ser>
        <c:ser>
          <c:idx val="3"/>
          <c:order val="3"/>
          <c:tx>
            <c:strRef>
              <c:f>'Pivot - fysiskt-digitalt'!$X$3</c:f>
              <c:strCache>
                <c:ptCount val="1"/>
                <c:pt idx="0">
                  <c:v>Vet ej om insats ges i fysisk/digital form</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fysiskt-digitalt'!$X$4:$X$17</c:f>
              <c:numCache>
                <c:formatCode>0%</c:formatCode>
                <c:ptCount val="13"/>
                <c:pt idx="0">
                  <c:v>0.1</c:v>
                </c:pt>
                <c:pt idx="1">
                  <c:v>0</c:v>
                </c:pt>
                <c:pt idx="2">
                  <c:v>0</c:v>
                </c:pt>
                <c:pt idx="3">
                  <c:v>0</c:v>
                </c:pt>
                <c:pt idx="4">
                  <c:v>0</c:v>
                </c:pt>
                <c:pt idx="5">
                  <c:v>0.14814814814814814</c:v>
                </c:pt>
                <c:pt idx="6">
                  <c:v>0</c:v>
                </c:pt>
                <c:pt idx="7">
                  <c:v>0</c:v>
                </c:pt>
                <c:pt idx="8">
                  <c:v>6.25E-2</c:v>
                </c:pt>
                <c:pt idx="9">
                  <c:v>0</c:v>
                </c:pt>
                <c:pt idx="10">
                  <c:v>7.1428571428571425E-2</c:v>
                </c:pt>
                <c:pt idx="11">
                  <c:v>0</c:v>
                </c:pt>
                <c:pt idx="12">
                  <c:v>4.5584725536992839E-2</c:v>
                </c:pt>
              </c:numCache>
            </c:numRef>
          </c:val>
          <c:extLst>
            <c:ext xmlns:c16="http://schemas.microsoft.com/office/drawing/2014/chart" uri="{C3380CC4-5D6E-409C-BE32-E72D297353CC}">
              <c16:uniqueId val="{00000009-77E1-44A9-99CA-9FBF29AED49A}"/>
            </c:ext>
          </c:extLst>
        </c:ser>
        <c:ser>
          <c:idx val="4"/>
          <c:order val="4"/>
          <c:tx>
            <c:strRef>
              <c:f>'Pivot - fysiskt-digitalt'!$Y$3</c:f>
              <c:strCache>
                <c:ptCount val="1"/>
                <c:pt idx="0">
                  <c:v>Sum of Totalt - fysiskt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fysiskt-digitalt'!$T$4:$T$17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fysiskt-digitalt'!$Y$4:$Y$17</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7-DFDB-490A-AB76-14197F45F496}"/>
            </c:ext>
          </c:extLst>
        </c:ser>
        <c:dLbls>
          <c:dLblPos val="ctr"/>
          <c:showLegendKey val="0"/>
          <c:showVal val="1"/>
          <c:showCatName val="0"/>
          <c:showSerName val="0"/>
          <c:showPercent val="0"/>
          <c:showBubbleSize val="0"/>
        </c:dLbls>
        <c:gapWidth val="150"/>
        <c:overlap val="100"/>
        <c:axId val="67879983"/>
        <c:axId val="739680336"/>
      </c:barChart>
      <c:catAx>
        <c:axId val="67879983"/>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739680336"/>
        <c:crosses val="autoZero"/>
        <c:auto val="1"/>
        <c:lblAlgn val="ctr"/>
        <c:lblOffset val="100"/>
        <c:noMultiLvlLbl val="0"/>
      </c:catAx>
      <c:valAx>
        <c:axId val="739680336"/>
        <c:scaling>
          <c:orientation val="minMax"/>
          <c:max val="0.5"/>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67879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a:solidFill>
            <a:sysClr val="windowText" lastClr="000000"/>
          </a:solidFill>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OUTPUT!$B$70</c:f>
              <c:strCache>
                <c:ptCount val="1"/>
                <c:pt idx="0">
                  <c:v>1-20 individer</c:v>
                </c:pt>
              </c:strCache>
            </c:strRef>
          </c:tx>
          <c:spPr>
            <a:solidFill>
              <a:srgbClr val="F88C6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OUTPUT!$C$70:$E$70</c:f>
              <c:numCache>
                <c:formatCode>0%</c:formatCode>
                <c:ptCount val="3"/>
                <c:pt idx="0">
                  <c:v>0.67708333333333337</c:v>
                </c:pt>
                <c:pt idx="1">
                  <c:v>0.5056179775280899</c:v>
                </c:pt>
                <c:pt idx="2">
                  <c:v>0</c:v>
                </c:pt>
              </c:numCache>
            </c:numRef>
          </c:val>
          <c:extLst>
            <c:ext xmlns:c16="http://schemas.microsoft.com/office/drawing/2014/chart" uri="{C3380CC4-5D6E-409C-BE32-E72D297353CC}">
              <c16:uniqueId val="{00000000-9310-45F6-9C63-901F9638198C}"/>
            </c:ext>
          </c:extLst>
        </c:ser>
        <c:ser>
          <c:idx val="1"/>
          <c:order val="1"/>
          <c:tx>
            <c:strRef>
              <c:f>OUTPUT!$B$71</c:f>
              <c:strCache>
                <c:ptCount val="1"/>
                <c:pt idx="0">
                  <c:v>21-100 individer</c:v>
                </c:pt>
              </c:strCache>
            </c:strRef>
          </c:tx>
          <c:spPr>
            <a:solidFill>
              <a:srgbClr val="F8BE7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OUTPUT!$C$71:$E$71</c:f>
              <c:numCache>
                <c:formatCode>0%</c:formatCode>
                <c:ptCount val="3"/>
                <c:pt idx="0">
                  <c:v>0.20833333333333334</c:v>
                </c:pt>
                <c:pt idx="1">
                  <c:v>0.2696629213483146</c:v>
                </c:pt>
                <c:pt idx="2">
                  <c:v>0</c:v>
                </c:pt>
              </c:numCache>
            </c:numRef>
          </c:val>
          <c:extLst>
            <c:ext xmlns:c16="http://schemas.microsoft.com/office/drawing/2014/chart" uri="{C3380CC4-5D6E-409C-BE32-E72D297353CC}">
              <c16:uniqueId val="{00000001-9310-45F6-9C63-901F9638198C}"/>
            </c:ext>
          </c:extLst>
        </c:ser>
        <c:ser>
          <c:idx val="2"/>
          <c:order val="2"/>
          <c:tx>
            <c:strRef>
              <c:f>OUTPUT!$B$72</c:f>
              <c:strCache>
                <c:ptCount val="1"/>
                <c:pt idx="0">
                  <c:v>101-500 individer</c:v>
                </c:pt>
              </c:strCache>
            </c:strRef>
          </c:tx>
          <c:spPr>
            <a:solidFill>
              <a:srgbClr val="FFD86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OUTPUT!$C$72:$E$72</c:f>
              <c:numCache>
                <c:formatCode>0%</c:formatCode>
                <c:ptCount val="3"/>
                <c:pt idx="0">
                  <c:v>1.0416666666666666E-2</c:v>
                </c:pt>
                <c:pt idx="1">
                  <c:v>3.3707865168539325E-2</c:v>
                </c:pt>
                <c:pt idx="2">
                  <c:v>0</c:v>
                </c:pt>
              </c:numCache>
            </c:numRef>
          </c:val>
          <c:extLst>
            <c:ext xmlns:c16="http://schemas.microsoft.com/office/drawing/2014/chart" uri="{C3380CC4-5D6E-409C-BE32-E72D297353CC}">
              <c16:uniqueId val="{00000002-9310-45F6-9C63-901F9638198C}"/>
            </c:ext>
          </c:extLst>
        </c:ser>
        <c:ser>
          <c:idx val="3"/>
          <c:order val="3"/>
          <c:tx>
            <c:strRef>
              <c:f>OUTPUT!$B$73</c:f>
              <c:strCache>
                <c:ptCount val="1"/>
                <c:pt idx="0">
                  <c:v>&gt;500 individer</c:v>
                </c:pt>
              </c:strCache>
            </c:strRef>
          </c:tx>
          <c:spPr>
            <a:solidFill>
              <a:srgbClr val="FFE59D"/>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OUTPUT!$C$73:$E$73</c:f>
              <c:numCache>
                <c:formatCode>0%</c:formatCode>
                <c:ptCount val="3"/>
                <c:pt idx="0">
                  <c:v>0</c:v>
                </c:pt>
                <c:pt idx="1">
                  <c:v>0</c:v>
                </c:pt>
                <c:pt idx="2">
                  <c:v>0</c:v>
                </c:pt>
              </c:numCache>
            </c:numRef>
          </c:val>
          <c:extLst>
            <c:ext xmlns:c16="http://schemas.microsoft.com/office/drawing/2014/chart" uri="{C3380CC4-5D6E-409C-BE32-E72D297353CC}">
              <c16:uniqueId val="{00000003-9310-45F6-9C63-901F9638198C}"/>
            </c:ext>
          </c:extLst>
        </c:ser>
        <c:ser>
          <c:idx val="4"/>
          <c:order val="4"/>
          <c:tx>
            <c:strRef>
              <c:f>OUTPUT!$B$74</c:f>
              <c:strCache>
                <c:ptCount val="1"/>
                <c:pt idx="0">
                  <c:v>Vet ej antal/uppgift saknas om antal individer</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OUTPUT!$C$69:$E$69</c:f>
              <c:strCache>
                <c:ptCount val="3"/>
                <c:pt idx="0">
                  <c:v>Insatser som enbart ges i fysisk form</c:v>
                </c:pt>
                <c:pt idx="1">
                  <c:v>Insatser som ges i både fysisk och digital form</c:v>
                </c:pt>
                <c:pt idx="2">
                  <c:v>Insatser som enbart ges i digital form</c:v>
                </c:pt>
              </c:strCache>
            </c:strRef>
          </c:cat>
          <c:val>
            <c:numRef>
              <c:f>OUTPUT!$C$74:$E$74</c:f>
              <c:numCache>
                <c:formatCode>0%</c:formatCode>
                <c:ptCount val="3"/>
                <c:pt idx="0">
                  <c:v>0.10416666666666667</c:v>
                </c:pt>
                <c:pt idx="1">
                  <c:v>0.19101123595505617</c:v>
                </c:pt>
                <c:pt idx="2">
                  <c:v>0</c:v>
                </c:pt>
              </c:numCache>
            </c:numRef>
          </c:val>
          <c:extLst>
            <c:ext xmlns:c16="http://schemas.microsoft.com/office/drawing/2014/chart" uri="{C3380CC4-5D6E-409C-BE32-E72D297353CC}">
              <c16:uniqueId val="{00000004-9310-45F6-9C63-901F9638198C}"/>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1231"/>
        <c:crosses val="autoZero"/>
        <c:crossBetween val="between"/>
      </c:valAx>
      <c:spPr>
        <a:noFill/>
        <a:ln>
          <a:noFill/>
        </a:ln>
        <a:effectLst/>
      </c:spPr>
    </c:plotArea>
    <c:legend>
      <c:legendPos val="b"/>
      <c:layout>
        <c:manualLayout>
          <c:xMode val="edge"/>
          <c:yMode val="edge"/>
          <c:x val="1.6107611548556416E-2"/>
          <c:y val="0.90536155713754218"/>
          <c:w val="0.95111789151356096"/>
          <c:h val="6.6860460841420166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82467001102928E-2"/>
          <c:y val="0.11079704075935232"/>
          <c:w val="0.93969180275376241"/>
          <c:h val="0.7828378001116694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AB398"/>
              </a:solidFill>
              <a:ln>
                <a:noFill/>
              </a:ln>
              <a:effectLst/>
            </c:spPr>
            <c:extLst>
              <c:ext xmlns:c16="http://schemas.microsoft.com/office/drawing/2014/chart" uri="{C3380CC4-5D6E-409C-BE32-E72D297353CC}">
                <c16:uniqueId val="{00000001-73EB-40DE-8C48-53A2170E81D0}"/>
              </c:ext>
            </c:extLst>
          </c:dPt>
          <c:dPt>
            <c:idx val="1"/>
            <c:invertIfNegative val="0"/>
            <c:bubble3D val="0"/>
            <c:spPr>
              <a:solidFill>
                <a:srgbClr val="FAD4A8"/>
              </a:solidFill>
              <a:ln>
                <a:noFill/>
              </a:ln>
              <a:effectLst/>
            </c:spPr>
            <c:extLst>
              <c:ext xmlns:c16="http://schemas.microsoft.com/office/drawing/2014/chart" uri="{C3380CC4-5D6E-409C-BE32-E72D297353CC}">
                <c16:uniqueId val="{00000003-73EB-40DE-8C48-53A2170E81D0}"/>
              </c:ext>
            </c:extLst>
          </c:dPt>
          <c:dPt>
            <c:idx val="2"/>
            <c:invertIfNegative val="0"/>
            <c:bubble3D val="0"/>
            <c:spPr>
              <a:solidFill>
                <a:srgbClr val="FFE59D"/>
              </a:solidFill>
              <a:ln>
                <a:noFill/>
              </a:ln>
              <a:effectLst/>
            </c:spPr>
            <c:extLst>
              <c:ext xmlns:c16="http://schemas.microsoft.com/office/drawing/2014/chart" uri="{C3380CC4-5D6E-409C-BE32-E72D297353CC}">
                <c16:uniqueId val="{00000005-73EB-40DE-8C48-53A2170E81D0}"/>
              </c:ext>
            </c:extLst>
          </c:dPt>
          <c:dPt>
            <c:idx val="3"/>
            <c:invertIfNegative val="0"/>
            <c:bubble3D val="0"/>
            <c:spPr>
              <a:solidFill>
                <a:srgbClr val="D7D1CA"/>
              </a:solidFill>
              <a:ln>
                <a:noFill/>
              </a:ln>
              <a:effectLst/>
            </c:spPr>
            <c:extLst>
              <c:ext xmlns:c16="http://schemas.microsoft.com/office/drawing/2014/chart" uri="{C3380CC4-5D6E-409C-BE32-E72D297353CC}">
                <c16:uniqueId val="{00000007-73EB-40DE-8C48-53A2170E81D0}"/>
              </c:ext>
            </c:extLst>
          </c:dPt>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OUTPUT!$B$79:$E$79</c:f>
              <c:strCache>
                <c:ptCount val="4"/>
                <c:pt idx="0">
                  <c:v>Enbart kommunal regi</c:v>
                </c:pt>
                <c:pt idx="1">
                  <c:v>Både kommunal och enskild regi</c:v>
                </c:pt>
                <c:pt idx="2">
                  <c:v>Enbart enskild regi</c:v>
                </c:pt>
                <c:pt idx="3">
                  <c:v>Vet ej</c:v>
                </c:pt>
              </c:strCache>
            </c:strRef>
          </c:cat>
          <c:val>
            <c:numRef>
              <c:f>OUTPUT!$B$80:$E$80</c:f>
              <c:numCache>
                <c:formatCode>0%</c:formatCode>
                <c:ptCount val="4"/>
                <c:pt idx="0">
                  <c:v>0.76165803108808294</c:v>
                </c:pt>
                <c:pt idx="1">
                  <c:v>0.11398963730569948</c:v>
                </c:pt>
                <c:pt idx="2">
                  <c:v>0.10362694300518134</c:v>
                </c:pt>
                <c:pt idx="3">
                  <c:v>2.072538860103627E-2</c:v>
                </c:pt>
              </c:numCache>
            </c:numRef>
          </c:val>
          <c:extLst>
            <c:ext xmlns:c16="http://schemas.microsoft.com/office/drawing/2014/chart" uri="{C3380CC4-5D6E-409C-BE32-E72D297353CC}">
              <c16:uniqueId val="{00000008-73EB-40DE-8C48-53A2170E81D0}"/>
            </c:ext>
          </c:extLst>
        </c:ser>
        <c:dLbls>
          <c:showLegendKey val="0"/>
          <c:showVal val="0"/>
          <c:showCatName val="0"/>
          <c:showSerName val="0"/>
          <c:showPercent val="0"/>
          <c:showBubbleSize val="0"/>
        </c:dLbls>
        <c:gapWidth val="31"/>
        <c:overlap val="-27"/>
        <c:axId val="73894895"/>
        <c:axId val="73896559"/>
      </c:barChart>
      <c:catAx>
        <c:axId val="73894895"/>
        <c:scaling>
          <c:orientation val="minMax"/>
        </c:scaling>
        <c:delete val="1"/>
        <c:axPos val="b"/>
        <c:numFmt formatCode="General" sourceLinked="1"/>
        <c:majorTickMark val="none"/>
        <c:minorTickMark val="none"/>
        <c:tickLblPos val="nextTo"/>
        <c:crossAx val="73896559"/>
        <c:crosses val="autoZero"/>
        <c:auto val="1"/>
        <c:lblAlgn val="ctr"/>
        <c:lblOffset val="100"/>
        <c:noMultiLvlLbl val="0"/>
      </c:catAx>
      <c:valAx>
        <c:axId val="73896559"/>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7389489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82467001102928E-2"/>
          <c:y val="0.11079704075935232"/>
          <c:w val="0.93969180275376241"/>
          <c:h val="0.7828378001116694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AB398"/>
              </a:solidFill>
              <a:ln>
                <a:noFill/>
              </a:ln>
              <a:effectLst/>
            </c:spPr>
            <c:extLst>
              <c:ext xmlns:c16="http://schemas.microsoft.com/office/drawing/2014/chart" uri="{C3380CC4-5D6E-409C-BE32-E72D297353CC}">
                <c16:uniqueId val="{00000001-634F-4D01-B678-711E5BA74AA6}"/>
              </c:ext>
            </c:extLst>
          </c:dPt>
          <c:dPt>
            <c:idx val="1"/>
            <c:invertIfNegative val="0"/>
            <c:bubble3D val="0"/>
            <c:spPr>
              <a:solidFill>
                <a:srgbClr val="FAD4A8"/>
              </a:solidFill>
              <a:ln>
                <a:noFill/>
              </a:ln>
              <a:effectLst/>
            </c:spPr>
            <c:extLst>
              <c:ext xmlns:c16="http://schemas.microsoft.com/office/drawing/2014/chart" uri="{C3380CC4-5D6E-409C-BE32-E72D297353CC}">
                <c16:uniqueId val="{00000003-634F-4D01-B678-711E5BA74AA6}"/>
              </c:ext>
            </c:extLst>
          </c:dPt>
          <c:dPt>
            <c:idx val="2"/>
            <c:invertIfNegative val="0"/>
            <c:bubble3D val="0"/>
            <c:spPr>
              <a:solidFill>
                <a:srgbClr val="FFE59D"/>
              </a:solidFill>
              <a:ln>
                <a:noFill/>
              </a:ln>
              <a:effectLst/>
            </c:spPr>
            <c:extLst>
              <c:ext xmlns:c16="http://schemas.microsoft.com/office/drawing/2014/chart" uri="{C3380CC4-5D6E-409C-BE32-E72D297353CC}">
                <c16:uniqueId val="{00000005-634F-4D01-B678-711E5BA74AA6}"/>
              </c:ext>
            </c:extLst>
          </c:dPt>
          <c:dPt>
            <c:idx val="3"/>
            <c:invertIfNegative val="0"/>
            <c:bubble3D val="0"/>
            <c:spPr>
              <a:solidFill>
                <a:srgbClr val="D7D1CA"/>
              </a:solidFill>
              <a:ln>
                <a:noFill/>
              </a:ln>
              <a:effectLst/>
            </c:spPr>
            <c:extLst>
              <c:ext xmlns:c16="http://schemas.microsoft.com/office/drawing/2014/chart" uri="{C3380CC4-5D6E-409C-BE32-E72D297353CC}">
                <c16:uniqueId val="{00000007-634F-4D01-B678-711E5BA74AA6}"/>
              </c:ext>
            </c:extLst>
          </c:dPt>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OUTPUT!$B$79:$E$79</c:f>
              <c:strCache>
                <c:ptCount val="4"/>
                <c:pt idx="0">
                  <c:v>Enbart kommunal regi</c:v>
                </c:pt>
                <c:pt idx="1">
                  <c:v>Både kommunal och enskild regi</c:v>
                </c:pt>
                <c:pt idx="2">
                  <c:v>Enbart enskild regi</c:v>
                </c:pt>
                <c:pt idx="3">
                  <c:v>Vet ej</c:v>
                </c:pt>
              </c:strCache>
            </c:strRef>
          </c:cat>
          <c:val>
            <c:numRef>
              <c:f>OUTPUT!$B$80:$E$80</c:f>
              <c:numCache>
                <c:formatCode>0%</c:formatCode>
                <c:ptCount val="4"/>
                <c:pt idx="0">
                  <c:v>0.80095923261390889</c:v>
                </c:pt>
                <c:pt idx="1">
                  <c:v>0.17266187050359713</c:v>
                </c:pt>
                <c:pt idx="2">
                  <c:v>1.4388489208633094E-2</c:v>
                </c:pt>
                <c:pt idx="3">
                  <c:v>1.1990407673860911E-2</c:v>
                </c:pt>
              </c:numCache>
            </c:numRef>
          </c:val>
          <c:extLst>
            <c:ext xmlns:c16="http://schemas.microsoft.com/office/drawing/2014/chart" uri="{C3380CC4-5D6E-409C-BE32-E72D297353CC}">
              <c16:uniqueId val="{00000008-634F-4D01-B678-711E5BA74AA6}"/>
            </c:ext>
          </c:extLst>
        </c:ser>
        <c:dLbls>
          <c:showLegendKey val="0"/>
          <c:showVal val="0"/>
          <c:showCatName val="0"/>
          <c:showSerName val="0"/>
          <c:showPercent val="0"/>
          <c:showBubbleSize val="0"/>
        </c:dLbls>
        <c:gapWidth val="31"/>
        <c:overlap val="-27"/>
        <c:axId val="73894895"/>
        <c:axId val="73896559"/>
      </c:barChart>
      <c:catAx>
        <c:axId val="73894895"/>
        <c:scaling>
          <c:orientation val="minMax"/>
        </c:scaling>
        <c:delete val="1"/>
        <c:axPos val="b"/>
        <c:numFmt formatCode="General" sourceLinked="1"/>
        <c:majorTickMark val="none"/>
        <c:minorTickMark val="none"/>
        <c:tickLblPos val="nextTo"/>
        <c:crossAx val="73896559"/>
        <c:crosses val="autoZero"/>
        <c:auto val="1"/>
        <c:lblAlgn val="ctr"/>
        <c:lblOffset val="100"/>
        <c:noMultiLvlLbl val="0"/>
      </c:catAx>
      <c:valAx>
        <c:axId val="73896559"/>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7389489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OUTPUT!$B$97</c:f>
              <c:strCache>
                <c:ptCount val="1"/>
                <c:pt idx="0">
                  <c:v>1-20 individer</c:v>
                </c:pt>
              </c:strCache>
            </c:strRef>
          </c:tx>
          <c:spPr>
            <a:solidFill>
              <a:srgbClr val="F88C6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OUTPUT!$C$97:$E$97</c:f>
              <c:numCache>
                <c:formatCode>0%</c:formatCode>
                <c:ptCount val="3"/>
                <c:pt idx="0">
                  <c:v>0.5714285714285714</c:v>
                </c:pt>
                <c:pt idx="1">
                  <c:v>0.63636363636363635</c:v>
                </c:pt>
                <c:pt idx="2">
                  <c:v>0.7</c:v>
                </c:pt>
              </c:numCache>
            </c:numRef>
          </c:val>
          <c:extLst>
            <c:ext xmlns:c16="http://schemas.microsoft.com/office/drawing/2014/chart" uri="{C3380CC4-5D6E-409C-BE32-E72D297353CC}">
              <c16:uniqueId val="{00000000-F762-40EB-A146-1EB29812603E}"/>
            </c:ext>
          </c:extLst>
        </c:ser>
        <c:ser>
          <c:idx val="1"/>
          <c:order val="1"/>
          <c:tx>
            <c:strRef>
              <c:f>OUTPUT!$B$98</c:f>
              <c:strCache>
                <c:ptCount val="1"/>
                <c:pt idx="0">
                  <c:v>21-100 individer</c:v>
                </c:pt>
              </c:strCache>
            </c:strRef>
          </c:tx>
          <c:spPr>
            <a:solidFill>
              <a:srgbClr val="F8BE7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OUTPUT!$C$98:$E$98</c:f>
              <c:numCache>
                <c:formatCode>0%</c:formatCode>
                <c:ptCount val="3"/>
                <c:pt idx="0">
                  <c:v>0.25850340136054423</c:v>
                </c:pt>
                <c:pt idx="1">
                  <c:v>0.18181818181818182</c:v>
                </c:pt>
                <c:pt idx="2">
                  <c:v>0.15</c:v>
                </c:pt>
              </c:numCache>
            </c:numRef>
          </c:val>
          <c:extLst>
            <c:ext xmlns:c16="http://schemas.microsoft.com/office/drawing/2014/chart" uri="{C3380CC4-5D6E-409C-BE32-E72D297353CC}">
              <c16:uniqueId val="{00000001-F762-40EB-A146-1EB29812603E}"/>
            </c:ext>
          </c:extLst>
        </c:ser>
        <c:ser>
          <c:idx val="2"/>
          <c:order val="2"/>
          <c:tx>
            <c:strRef>
              <c:f>OUTPUT!$B$99</c:f>
              <c:strCache>
                <c:ptCount val="1"/>
                <c:pt idx="0">
                  <c:v>101-500 individer</c:v>
                </c:pt>
              </c:strCache>
            </c:strRef>
          </c:tx>
          <c:spPr>
            <a:solidFill>
              <a:srgbClr val="FFD86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OUTPUT!$C$99:$E$99</c:f>
              <c:numCache>
                <c:formatCode>0%</c:formatCode>
                <c:ptCount val="3"/>
                <c:pt idx="0">
                  <c:v>2.7210884353741496E-2</c:v>
                </c:pt>
                <c:pt idx="1">
                  <c:v>0</c:v>
                </c:pt>
                <c:pt idx="2">
                  <c:v>0</c:v>
                </c:pt>
              </c:numCache>
            </c:numRef>
          </c:val>
          <c:extLst>
            <c:ext xmlns:c16="http://schemas.microsoft.com/office/drawing/2014/chart" uri="{C3380CC4-5D6E-409C-BE32-E72D297353CC}">
              <c16:uniqueId val="{00000002-F762-40EB-A146-1EB29812603E}"/>
            </c:ext>
          </c:extLst>
        </c:ser>
        <c:ser>
          <c:idx val="3"/>
          <c:order val="3"/>
          <c:tx>
            <c:strRef>
              <c:f>OUTPUT!$B$100</c:f>
              <c:strCache>
                <c:ptCount val="1"/>
                <c:pt idx="0">
                  <c:v>&gt;500 individer</c:v>
                </c:pt>
              </c:strCache>
            </c:strRef>
          </c:tx>
          <c:spPr>
            <a:solidFill>
              <a:srgbClr val="FFE59D"/>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OUTPUT!$C$100:$E$100</c:f>
              <c:numCache>
                <c:formatCode>0%</c:formatCode>
                <c:ptCount val="3"/>
                <c:pt idx="0">
                  <c:v>0</c:v>
                </c:pt>
                <c:pt idx="1">
                  <c:v>0</c:v>
                </c:pt>
                <c:pt idx="2">
                  <c:v>0</c:v>
                </c:pt>
              </c:numCache>
            </c:numRef>
          </c:val>
          <c:extLst>
            <c:ext xmlns:c16="http://schemas.microsoft.com/office/drawing/2014/chart" uri="{C3380CC4-5D6E-409C-BE32-E72D297353CC}">
              <c16:uniqueId val="{00000003-F762-40EB-A146-1EB29812603E}"/>
            </c:ext>
          </c:extLst>
        </c:ser>
        <c:ser>
          <c:idx val="4"/>
          <c:order val="4"/>
          <c:tx>
            <c:strRef>
              <c:f>OUTPUT!$B$101</c:f>
              <c:strCache>
                <c:ptCount val="1"/>
                <c:pt idx="0">
                  <c:v>Vet ej antal/uppgift saknas om antal individer</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OUTPUT!$C$96:$E$96</c:f>
              <c:strCache>
                <c:ptCount val="3"/>
                <c:pt idx="0">
                  <c:v>Insatser som enbart ges i kommunal regi</c:v>
                </c:pt>
                <c:pt idx="1">
                  <c:v>Insatser som ges i både kommunal och enskild regi</c:v>
                </c:pt>
                <c:pt idx="2">
                  <c:v>Insatser som enbart ges i enskild regi</c:v>
                </c:pt>
              </c:strCache>
            </c:strRef>
          </c:cat>
          <c:val>
            <c:numRef>
              <c:f>OUTPUT!$C$101:$E$101</c:f>
              <c:numCache>
                <c:formatCode>0%</c:formatCode>
                <c:ptCount val="3"/>
                <c:pt idx="0">
                  <c:v>0.14285714285714285</c:v>
                </c:pt>
                <c:pt idx="1">
                  <c:v>0.18181818181818182</c:v>
                </c:pt>
                <c:pt idx="2">
                  <c:v>0.15</c:v>
                </c:pt>
              </c:numCache>
            </c:numRef>
          </c:val>
          <c:extLst>
            <c:ext xmlns:c16="http://schemas.microsoft.com/office/drawing/2014/chart" uri="{C3380CC4-5D6E-409C-BE32-E72D297353CC}">
              <c16:uniqueId val="{00000004-F762-40EB-A146-1EB29812603E}"/>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1231"/>
        <c:crosses val="autoZero"/>
        <c:crossBetween val="between"/>
      </c:valAx>
      <c:spPr>
        <a:noFill/>
        <a:ln>
          <a:noFill/>
        </a:ln>
        <a:effectLst/>
      </c:spPr>
    </c:plotArea>
    <c:legend>
      <c:legendPos val="b"/>
      <c:layout>
        <c:manualLayout>
          <c:xMode val="edge"/>
          <c:yMode val="edge"/>
          <c:x val="1.6107611548556416E-2"/>
          <c:y val="0.90536155713754218"/>
          <c:w val="0.95111789151356096"/>
          <c:h val="6.6860460841420166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[Analys_Våld_i_nära_relationer_FB.xlsx]Pivot - regi!PivotTable17</c:name>
    <c:fmtId val="11"/>
  </c:pivotSource>
  <c:chart>
    <c:autoTitleDeleted val="0"/>
    <c:pivotFmts>
      <c:pivotFmt>
        <c:idx val="0"/>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pivotFmt>
      <c:pivotFmt>
        <c:idx val="5"/>
        <c:spPr>
          <a:solidFill>
            <a:schemeClr val="accent2"/>
          </a:solidFill>
          <a:ln>
            <a:noFill/>
          </a:ln>
          <a:effectLst/>
        </c:spPr>
      </c:pivotFmt>
      <c:pivotFmt>
        <c:idx val="6"/>
        <c:spPr>
          <a:solidFill>
            <a:schemeClr val="accent3"/>
          </a:solidFill>
          <a:ln>
            <a:noFill/>
          </a:ln>
          <a:effectLst/>
        </c:spPr>
      </c:pivotFmt>
      <c:pivotFmt>
        <c:idx val="7"/>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pivotFmt>
      <c:pivotFmt>
        <c:idx val="9"/>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2"/>
          </a:solidFill>
          <a:ln>
            <a:noFill/>
          </a:ln>
          <a:effectLst/>
        </c:spPr>
      </c:pivotFmt>
      <c:pivotFmt>
        <c:idx val="11"/>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3"/>
          </a:solidFill>
          <a:ln>
            <a:noFill/>
          </a:ln>
          <a:effectLst/>
        </c:spPr>
      </c:pivotFmt>
      <c:pivotFmt>
        <c:idx val="13"/>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pivotFmt>
      <c:pivotFmt>
        <c:idx val="16"/>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2"/>
          </a:solidFill>
          <a:ln>
            <a:noFill/>
          </a:ln>
          <a:effectLst/>
        </c:spPr>
      </c:pivotFmt>
      <c:pivotFmt>
        <c:idx val="18"/>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3"/>
          </a:solidFill>
          <a:ln>
            <a:noFill/>
          </a:ln>
          <a:effectLst/>
        </c:spPr>
      </c:pivotFmt>
      <c:pivotFmt>
        <c:idx val="20"/>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pivotFmt>
      <c:pivotFmt>
        <c:idx val="22"/>
        <c:spPr>
          <a:solidFill>
            <a:schemeClr val="accent2"/>
          </a:solidFill>
          <a:ln>
            <a:noFill/>
          </a:ln>
          <a:effectLst/>
        </c:spPr>
      </c:pivotFmt>
      <c:pivotFmt>
        <c:idx val="23"/>
        <c:spPr>
          <a:solidFill>
            <a:schemeClr val="accent3"/>
          </a:solidFill>
          <a:ln>
            <a:noFill/>
          </a:ln>
          <a:effectLst/>
        </c:spPr>
      </c:pivotFmt>
      <c:pivotFmt>
        <c:idx val="24"/>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pivotFmt>
      <c:pivotFmt>
        <c:idx val="26"/>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2"/>
          </a:solidFill>
          <a:ln>
            <a:noFill/>
          </a:ln>
          <a:effectLst/>
        </c:spPr>
      </c:pivotFmt>
      <c:pivotFmt>
        <c:idx val="28"/>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3"/>
          </a:solidFill>
          <a:ln>
            <a:noFill/>
          </a:ln>
          <a:effectLst/>
        </c:spPr>
      </c:pivotFmt>
      <c:pivotFmt>
        <c:idx val="30"/>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pivotFmt>
      <c:pivotFmt>
        <c:idx val="33"/>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2"/>
          </a:solidFill>
          <a:ln>
            <a:noFill/>
          </a:ln>
          <a:effectLst/>
        </c:spPr>
      </c:pivotFmt>
      <c:pivotFmt>
        <c:idx val="35"/>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3"/>
          </a:solidFill>
          <a:ln>
            <a:noFill/>
          </a:ln>
          <a:effectLst/>
        </c:spPr>
      </c:pivotFmt>
      <c:pivotFmt>
        <c:idx val="37"/>
        <c:spPr>
          <a:solidFill>
            <a:schemeClr val="accent4"/>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percentStacked"/>
        <c:varyColors val="0"/>
        <c:ser>
          <c:idx val="0"/>
          <c:order val="0"/>
          <c:tx>
            <c:strRef>
              <c:f>'Pivot - regi'!$U$3</c:f>
              <c:strCache>
                <c:ptCount val="1"/>
                <c:pt idx="0">
                  <c:v>Enbart kommunal regi</c:v>
                </c:pt>
              </c:strCache>
            </c:strRef>
          </c:tx>
          <c:spPr>
            <a:solidFill>
              <a:schemeClr val="accent1">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1-C79E-4115-A02F-2A56F2547DE7}"/>
              </c:ext>
            </c:extLst>
          </c:dPt>
          <c:dPt>
            <c:idx val="5"/>
            <c:invertIfNegative val="0"/>
            <c:bubble3D val="0"/>
            <c:extLst>
              <c:ext xmlns:c16="http://schemas.microsoft.com/office/drawing/2014/chart" uri="{C3380CC4-5D6E-409C-BE32-E72D297353CC}">
                <c16:uniqueId val="{00000008-A994-4700-B568-B863333856C4}"/>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0C-64B5-4E7F-9CA2-6CE025DF91DB}"/>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regi'!$U$4:$U$17</c:f>
              <c:numCache>
                <c:formatCode>0%</c:formatCode>
                <c:ptCount val="13"/>
                <c:pt idx="0">
                  <c:v>0.9</c:v>
                </c:pt>
                <c:pt idx="1">
                  <c:v>0.6875</c:v>
                </c:pt>
                <c:pt idx="2">
                  <c:v>0.58333333333333337</c:v>
                </c:pt>
                <c:pt idx="3">
                  <c:v>0.8571428571428571</c:v>
                </c:pt>
                <c:pt idx="4">
                  <c:v>0.66666666666666663</c:v>
                </c:pt>
                <c:pt idx="5">
                  <c:v>0.7407407407407407</c:v>
                </c:pt>
                <c:pt idx="6">
                  <c:v>1</c:v>
                </c:pt>
                <c:pt idx="7">
                  <c:v>0.8571428571428571</c:v>
                </c:pt>
                <c:pt idx="8">
                  <c:v>0.625</c:v>
                </c:pt>
                <c:pt idx="9">
                  <c:v>0.7</c:v>
                </c:pt>
                <c:pt idx="10">
                  <c:v>0.7142857142857143</c:v>
                </c:pt>
                <c:pt idx="11">
                  <c:v>0.8571428571428571</c:v>
                </c:pt>
                <c:pt idx="12">
                  <c:v>0.64797728885734562</c:v>
                </c:pt>
              </c:numCache>
            </c:numRef>
          </c:val>
          <c:extLst>
            <c:ext xmlns:c16="http://schemas.microsoft.com/office/drawing/2014/chart" uri="{C3380CC4-5D6E-409C-BE32-E72D297353CC}">
              <c16:uniqueId val="{00000002-C79E-4115-A02F-2A56F2547DE7}"/>
            </c:ext>
          </c:extLst>
        </c:ser>
        <c:ser>
          <c:idx val="1"/>
          <c:order val="1"/>
          <c:tx>
            <c:strRef>
              <c:f>'Pivot - regi'!$V$3</c:f>
              <c:strCache>
                <c:ptCount val="1"/>
                <c:pt idx="0">
                  <c:v>Enbart enskild regi</c:v>
                </c:pt>
              </c:strCache>
            </c:strRef>
          </c:tx>
          <c:spPr>
            <a:solidFill>
              <a:schemeClr val="accent2">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4-C79E-4115-A02F-2A56F2547DE7}"/>
              </c:ext>
            </c:extLst>
          </c:dPt>
          <c:dPt>
            <c:idx val="5"/>
            <c:invertIfNegative val="0"/>
            <c:bubble3D val="0"/>
            <c:extLst>
              <c:ext xmlns:c16="http://schemas.microsoft.com/office/drawing/2014/chart" uri="{C3380CC4-5D6E-409C-BE32-E72D297353CC}">
                <c16:uniqueId val="{00000009-A994-4700-B568-B863333856C4}"/>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B-64B5-4E7F-9CA2-6CE025DF91DB}"/>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regi'!$V$4:$V$17</c:f>
              <c:numCache>
                <c:formatCode>0%</c:formatCode>
                <c:ptCount val="13"/>
                <c:pt idx="0">
                  <c:v>0</c:v>
                </c:pt>
                <c:pt idx="1">
                  <c:v>0.125</c:v>
                </c:pt>
                <c:pt idx="2">
                  <c:v>0.33333333333333331</c:v>
                </c:pt>
                <c:pt idx="3">
                  <c:v>0</c:v>
                </c:pt>
                <c:pt idx="4">
                  <c:v>0</c:v>
                </c:pt>
                <c:pt idx="5">
                  <c:v>3.7037037037037035E-2</c:v>
                </c:pt>
                <c:pt idx="6">
                  <c:v>0</c:v>
                </c:pt>
                <c:pt idx="7">
                  <c:v>7.1428571428571425E-2</c:v>
                </c:pt>
                <c:pt idx="8">
                  <c:v>0.1875</c:v>
                </c:pt>
                <c:pt idx="9">
                  <c:v>0.2</c:v>
                </c:pt>
                <c:pt idx="10">
                  <c:v>0.21428571428571427</c:v>
                </c:pt>
                <c:pt idx="11">
                  <c:v>0.14285714285714285</c:v>
                </c:pt>
                <c:pt idx="12">
                  <c:v>0.11734090371421813</c:v>
                </c:pt>
              </c:numCache>
            </c:numRef>
          </c:val>
          <c:extLst>
            <c:ext xmlns:c16="http://schemas.microsoft.com/office/drawing/2014/chart" uri="{C3380CC4-5D6E-409C-BE32-E72D297353CC}">
              <c16:uniqueId val="{00000005-C79E-4115-A02F-2A56F2547DE7}"/>
            </c:ext>
          </c:extLst>
        </c:ser>
        <c:ser>
          <c:idx val="2"/>
          <c:order val="2"/>
          <c:tx>
            <c:strRef>
              <c:f>'Pivot - regi'!$W$3</c:f>
              <c:strCache>
                <c:ptCount val="1"/>
                <c:pt idx="0">
                  <c:v>Både kommunal och enskild regi  </c:v>
                </c:pt>
              </c:strCache>
            </c:strRef>
          </c:tx>
          <c:spPr>
            <a:solidFill>
              <a:schemeClr val="accent3">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7-C79E-4115-A02F-2A56F2547DE7}"/>
              </c:ext>
            </c:extLst>
          </c:dPt>
          <c:dPt>
            <c:idx val="5"/>
            <c:invertIfNegative val="0"/>
            <c:bubble3D val="0"/>
            <c:extLst>
              <c:ext xmlns:c16="http://schemas.microsoft.com/office/drawing/2014/chart" uri="{C3380CC4-5D6E-409C-BE32-E72D297353CC}">
                <c16:uniqueId val="{0000000A-A994-4700-B568-B863333856C4}"/>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0A-64B5-4E7F-9CA2-6CE025DF91DB}"/>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regi'!$W$4:$W$17</c:f>
              <c:numCache>
                <c:formatCode>0%</c:formatCode>
                <c:ptCount val="13"/>
                <c:pt idx="0">
                  <c:v>0</c:v>
                </c:pt>
                <c:pt idx="1">
                  <c:v>0.1875</c:v>
                </c:pt>
                <c:pt idx="2">
                  <c:v>8.3333333333333329E-2</c:v>
                </c:pt>
                <c:pt idx="3">
                  <c:v>0.14285714285714285</c:v>
                </c:pt>
                <c:pt idx="4">
                  <c:v>0.33333333333333331</c:v>
                </c:pt>
                <c:pt idx="5">
                  <c:v>0.18518518518518517</c:v>
                </c:pt>
                <c:pt idx="6">
                  <c:v>0</c:v>
                </c:pt>
                <c:pt idx="7">
                  <c:v>7.1428571428571425E-2</c:v>
                </c:pt>
                <c:pt idx="8">
                  <c:v>0.125</c:v>
                </c:pt>
                <c:pt idx="9">
                  <c:v>0.1</c:v>
                </c:pt>
                <c:pt idx="10">
                  <c:v>0</c:v>
                </c:pt>
                <c:pt idx="11">
                  <c:v>0</c:v>
                </c:pt>
                <c:pt idx="12">
                  <c:v>0.21551928081381594</c:v>
                </c:pt>
              </c:numCache>
            </c:numRef>
          </c:val>
          <c:extLst>
            <c:ext xmlns:c16="http://schemas.microsoft.com/office/drawing/2014/chart" uri="{C3380CC4-5D6E-409C-BE32-E72D297353CC}">
              <c16:uniqueId val="{00000008-C79E-4115-A02F-2A56F2547DE7}"/>
            </c:ext>
          </c:extLst>
        </c:ser>
        <c:ser>
          <c:idx val="3"/>
          <c:order val="3"/>
          <c:tx>
            <c:strRef>
              <c:f>'Pivot - regi'!$X$3</c:f>
              <c:strCache>
                <c:ptCount val="1"/>
                <c:pt idx="0">
                  <c:v>Vet ej om insats ges i kommunal/enskild regi </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regi'!$X$4:$X$17</c:f>
              <c:numCache>
                <c:formatCode>0%</c:formatCode>
                <c:ptCount val="13"/>
                <c:pt idx="0">
                  <c:v>0.1</c:v>
                </c:pt>
                <c:pt idx="1">
                  <c:v>0</c:v>
                </c:pt>
                <c:pt idx="2">
                  <c:v>0</c:v>
                </c:pt>
                <c:pt idx="3">
                  <c:v>0</c:v>
                </c:pt>
                <c:pt idx="4">
                  <c:v>0</c:v>
                </c:pt>
                <c:pt idx="5">
                  <c:v>3.7037037037037035E-2</c:v>
                </c:pt>
                <c:pt idx="6">
                  <c:v>0</c:v>
                </c:pt>
                <c:pt idx="7">
                  <c:v>0</c:v>
                </c:pt>
                <c:pt idx="8">
                  <c:v>6.25E-2</c:v>
                </c:pt>
                <c:pt idx="9">
                  <c:v>0</c:v>
                </c:pt>
                <c:pt idx="10">
                  <c:v>7.1428571428571425E-2</c:v>
                </c:pt>
                <c:pt idx="11">
                  <c:v>0</c:v>
                </c:pt>
                <c:pt idx="12">
                  <c:v>1.9162526614620298E-2</c:v>
                </c:pt>
              </c:numCache>
            </c:numRef>
          </c:val>
          <c:extLst>
            <c:ext xmlns:c16="http://schemas.microsoft.com/office/drawing/2014/chart" uri="{C3380CC4-5D6E-409C-BE32-E72D297353CC}">
              <c16:uniqueId val="{00000009-C79E-4115-A02F-2A56F2547DE7}"/>
            </c:ext>
          </c:extLst>
        </c:ser>
        <c:ser>
          <c:idx val="4"/>
          <c:order val="4"/>
          <c:tx>
            <c:strRef>
              <c:f>'Pivot - regi'!$Y$3</c:f>
              <c:strCache>
                <c:ptCount val="1"/>
                <c:pt idx="0">
                  <c:v>Sum of Totalt - regi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regi'!$T$4:$T$17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regi'!$Y$4:$Y$17</c:f>
              <c:numCache>
                <c:formatCode>0%</c:formatCode>
                <c:ptCount val="13"/>
                <c:pt idx="0">
                  <c:v>1</c:v>
                </c:pt>
                <c:pt idx="1">
                  <c:v>1</c:v>
                </c:pt>
                <c:pt idx="2">
                  <c:v>1</c:v>
                </c:pt>
                <c:pt idx="3">
                  <c:v>1</c:v>
                </c:pt>
                <c:pt idx="4">
                  <c:v>1</c:v>
                </c:pt>
                <c:pt idx="5">
                  <c:v>0.99999999999999978</c:v>
                </c:pt>
                <c:pt idx="6">
                  <c:v>1</c:v>
                </c:pt>
                <c:pt idx="7">
                  <c:v>0.99999999999999989</c:v>
                </c:pt>
                <c:pt idx="8">
                  <c:v>1</c:v>
                </c:pt>
                <c:pt idx="9">
                  <c:v>0.99999999999999989</c:v>
                </c:pt>
                <c:pt idx="10">
                  <c:v>1</c:v>
                </c:pt>
                <c:pt idx="11">
                  <c:v>1</c:v>
                </c:pt>
                <c:pt idx="12">
                  <c:v>1</c:v>
                </c:pt>
              </c:numCache>
            </c:numRef>
          </c:val>
          <c:extLst>
            <c:ext xmlns:c16="http://schemas.microsoft.com/office/drawing/2014/chart" uri="{C3380CC4-5D6E-409C-BE32-E72D297353CC}">
              <c16:uniqueId val="{00000007-A994-4700-B568-B863333856C4}"/>
            </c:ext>
          </c:extLst>
        </c:ser>
        <c:dLbls>
          <c:dLblPos val="ctr"/>
          <c:showLegendKey val="0"/>
          <c:showVal val="1"/>
          <c:showCatName val="0"/>
          <c:showSerName val="0"/>
          <c:showPercent val="0"/>
          <c:showBubbleSize val="0"/>
        </c:dLbls>
        <c:gapWidth val="150"/>
        <c:overlap val="100"/>
        <c:axId val="1892851776"/>
        <c:axId val="1892844288"/>
      </c:barChart>
      <c:catAx>
        <c:axId val="1892851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892844288"/>
        <c:crosses val="autoZero"/>
        <c:auto val="1"/>
        <c:lblAlgn val="ctr"/>
        <c:lblOffset val="100"/>
        <c:noMultiLvlLbl val="0"/>
      </c:catAx>
      <c:valAx>
        <c:axId val="1892844288"/>
        <c:scaling>
          <c:orientation val="minMax"/>
          <c:max val="0.5"/>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892851776"/>
        <c:crosses val="autoZero"/>
        <c:crossBetween val="between"/>
      </c:valAx>
      <c:spPr>
        <a:noFill/>
        <a:ln>
          <a:noFill/>
        </a:ln>
        <a:effectLst/>
      </c:spPr>
    </c:plotArea>
    <c:legend>
      <c:legendPos val="b"/>
      <c:layout>
        <c:manualLayout>
          <c:xMode val="edge"/>
          <c:yMode val="edge"/>
          <c:x val="9.7094531250000005E-2"/>
          <c:y val="0.93821200000000005"/>
          <c:w val="0.79300659722222222"/>
          <c:h val="4.5013111111111108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a:solidFill>
            <a:sysClr val="windowText" lastClr="000000"/>
          </a:solidFill>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OUTPUT!$B$108</c:f>
              <c:strCache>
                <c:ptCount val="1"/>
                <c:pt idx="0">
                  <c:v>Enbart kommunal regi</c:v>
                </c:pt>
              </c:strCache>
            </c:strRef>
          </c:tx>
          <c:spPr>
            <a:solidFill>
              <a:srgbClr val="F88C64"/>
            </a:solidFill>
            <a:ln>
              <a:noFill/>
            </a:ln>
            <a:effectLst/>
          </c:spPr>
          <c:invertIfNegative val="0"/>
          <c:dPt>
            <c:idx val="3"/>
            <c:invertIfNegative val="0"/>
            <c:bubble3D val="0"/>
            <c:spPr>
              <a:solidFill>
                <a:srgbClr val="E6460A"/>
              </a:solidFill>
              <a:ln>
                <a:noFill/>
              </a:ln>
              <a:effectLst/>
            </c:spPr>
            <c:extLst>
              <c:ext xmlns:c16="http://schemas.microsoft.com/office/drawing/2014/chart" uri="{C3380CC4-5D6E-409C-BE32-E72D297353CC}">
                <c16:uniqueId val="{00000001-11A1-4F1A-83B3-61080B2E172F}"/>
              </c:ext>
            </c:extLst>
          </c:dPt>
          <c:dPt>
            <c:idx val="4"/>
            <c:invertIfNegative val="0"/>
            <c:bubble3D val="0"/>
            <c:spPr>
              <a:solidFill>
                <a:srgbClr val="E6460A"/>
              </a:solidFill>
              <a:ln>
                <a:noFill/>
              </a:ln>
              <a:effectLst/>
            </c:spPr>
            <c:extLst>
              <c:ext xmlns:c16="http://schemas.microsoft.com/office/drawing/2014/chart" uri="{C3380CC4-5D6E-409C-BE32-E72D297353CC}">
                <c16:uniqueId val="{00000003-11A1-4F1A-83B3-61080B2E172F}"/>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OUTPUT!$C$107:$F$107</c:f>
              <c:strCache>
                <c:ptCount val="4"/>
                <c:pt idx="0">
                  <c:v>Mindre städer/tätorter och landsbygdskommuner (9)</c:v>
                </c:pt>
                <c:pt idx="1">
                  <c:v>Större städer och kommuner nära större stad (3)</c:v>
                </c:pt>
                <c:pt idx="2">
                  <c:v>Storstäder och storstadsnära kommuner (0)</c:v>
                </c:pt>
                <c:pt idx="3">
                  <c:v>Riket - genomsnitt alla kommuner (240)</c:v>
                </c:pt>
              </c:strCache>
            </c:strRef>
          </c:cat>
          <c:val>
            <c:numRef>
              <c:f>OUTPUT!$C$108:$F$108</c:f>
              <c:numCache>
                <c:formatCode>0%</c:formatCode>
                <c:ptCount val="4"/>
                <c:pt idx="0">
                  <c:v>0.76923076923076927</c:v>
                </c:pt>
                <c:pt idx="1">
                  <c:v>0.74</c:v>
                </c:pt>
                <c:pt idx="2">
                  <c:v>0</c:v>
                </c:pt>
                <c:pt idx="3">
                  <c:v>0.65</c:v>
                </c:pt>
              </c:numCache>
            </c:numRef>
          </c:val>
          <c:extLst>
            <c:ext xmlns:c16="http://schemas.microsoft.com/office/drawing/2014/chart" uri="{C3380CC4-5D6E-409C-BE32-E72D297353CC}">
              <c16:uniqueId val="{00000004-11A1-4F1A-83B3-61080B2E172F}"/>
            </c:ext>
          </c:extLst>
        </c:ser>
        <c:ser>
          <c:idx val="1"/>
          <c:order val="1"/>
          <c:tx>
            <c:strRef>
              <c:f>OUTPUT!$B$109</c:f>
              <c:strCache>
                <c:ptCount val="1"/>
                <c:pt idx="0">
                  <c:v>Enbart enskild regi</c:v>
                </c:pt>
              </c:strCache>
            </c:strRef>
          </c:tx>
          <c:spPr>
            <a:solidFill>
              <a:srgbClr val="FFD86C"/>
            </a:solidFill>
            <a:ln>
              <a:noFill/>
            </a:ln>
            <a:effectLst/>
          </c:spPr>
          <c:invertIfNegative val="0"/>
          <c:dPt>
            <c:idx val="3"/>
            <c:invertIfNegative val="0"/>
            <c:bubble3D val="0"/>
            <c:spPr>
              <a:solidFill>
                <a:srgbClr val="FFBE0A"/>
              </a:solidFill>
              <a:ln>
                <a:noFill/>
              </a:ln>
              <a:effectLst/>
            </c:spPr>
            <c:extLst>
              <c:ext xmlns:c16="http://schemas.microsoft.com/office/drawing/2014/chart" uri="{C3380CC4-5D6E-409C-BE32-E72D297353CC}">
                <c16:uniqueId val="{00000006-11A1-4F1A-83B3-61080B2E172F}"/>
              </c:ext>
            </c:extLst>
          </c:dPt>
          <c:dPt>
            <c:idx val="4"/>
            <c:invertIfNegative val="0"/>
            <c:bubble3D val="0"/>
            <c:spPr>
              <a:solidFill>
                <a:srgbClr val="FFBE0A"/>
              </a:solidFill>
              <a:ln>
                <a:noFill/>
              </a:ln>
              <a:effectLst/>
            </c:spPr>
            <c:extLst>
              <c:ext xmlns:c16="http://schemas.microsoft.com/office/drawing/2014/chart" uri="{C3380CC4-5D6E-409C-BE32-E72D297353CC}">
                <c16:uniqueId val="{00000008-11A1-4F1A-83B3-61080B2E172F}"/>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OUTPUT!$C$107:$F$107</c:f>
              <c:strCache>
                <c:ptCount val="4"/>
                <c:pt idx="0">
                  <c:v>Mindre städer/tätorter och landsbygdskommuner (9)</c:v>
                </c:pt>
                <c:pt idx="1">
                  <c:v>Större städer och kommuner nära större stad (3)</c:v>
                </c:pt>
                <c:pt idx="2">
                  <c:v>Storstäder och storstadsnära kommuner (0)</c:v>
                </c:pt>
                <c:pt idx="3">
                  <c:v>Riket - genomsnitt alla kommuner (240)</c:v>
                </c:pt>
              </c:strCache>
            </c:strRef>
          </c:cat>
          <c:val>
            <c:numRef>
              <c:f>OUTPUT!$C$109:$F$109</c:f>
              <c:numCache>
                <c:formatCode>0%</c:formatCode>
                <c:ptCount val="4"/>
                <c:pt idx="0">
                  <c:v>9.0909090909090912E-2</c:v>
                </c:pt>
                <c:pt idx="1">
                  <c:v>0.14000000000000001</c:v>
                </c:pt>
                <c:pt idx="2">
                  <c:v>0</c:v>
                </c:pt>
                <c:pt idx="3">
                  <c:v>0.12</c:v>
                </c:pt>
              </c:numCache>
            </c:numRef>
          </c:val>
          <c:extLst>
            <c:ext xmlns:c16="http://schemas.microsoft.com/office/drawing/2014/chart" uri="{C3380CC4-5D6E-409C-BE32-E72D297353CC}">
              <c16:uniqueId val="{00000009-11A1-4F1A-83B3-61080B2E172F}"/>
            </c:ext>
          </c:extLst>
        </c:ser>
        <c:ser>
          <c:idx val="2"/>
          <c:order val="2"/>
          <c:tx>
            <c:strRef>
              <c:f>OUTPUT!$B$110</c:f>
              <c:strCache>
                <c:ptCount val="1"/>
                <c:pt idx="0">
                  <c:v>Både kommunal och enskild regi</c:v>
                </c:pt>
              </c:strCache>
            </c:strRef>
          </c:tx>
          <c:spPr>
            <a:solidFill>
              <a:srgbClr val="F8BE7C"/>
            </a:solidFill>
            <a:ln>
              <a:noFill/>
            </a:ln>
            <a:effectLst/>
          </c:spPr>
          <c:invertIfNegative val="0"/>
          <c:dPt>
            <c:idx val="3"/>
            <c:invertIfNegative val="0"/>
            <c:bubble3D val="0"/>
            <c:spPr>
              <a:solidFill>
                <a:srgbClr val="F39325"/>
              </a:solidFill>
              <a:ln>
                <a:noFill/>
              </a:ln>
              <a:effectLst/>
            </c:spPr>
            <c:extLst>
              <c:ext xmlns:c16="http://schemas.microsoft.com/office/drawing/2014/chart" uri="{C3380CC4-5D6E-409C-BE32-E72D297353CC}">
                <c16:uniqueId val="{0000000B-11A1-4F1A-83B3-61080B2E172F}"/>
              </c:ext>
            </c:extLst>
          </c:dPt>
          <c:dPt>
            <c:idx val="4"/>
            <c:invertIfNegative val="0"/>
            <c:bubble3D val="0"/>
            <c:spPr>
              <a:solidFill>
                <a:srgbClr val="F39325"/>
              </a:solidFill>
              <a:ln>
                <a:noFill/>
              </a:ln>
              <a:effectLst/>
            </c:spPr>
            <c:extLst>
              <c:ext xmlns:c16="http://schemas.microsoft.com/office/drawing/2014/chart" uri="{C3380CC4-5D6E-409C-BE32-E72D297353CC}">
                <c16:uniqueId val="{0000000D-11A1-4F1A-83B3-61080B2E172F}"/>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OUTPUT!$C$107:$F$107</c:f>
              <c:strCache>
                <c:ptCount val="4"/>
                <c:pt idx="0">
                  <c:v>Mindre städer/tätorter och landsbygdskommuner (9)</c:v>
                </c:pt>
                <c:pt idx="1">
                  <c:v>Större städer och kommuner nära större stad (3)</c:v>
                </c:pt>
                <c:pt idx="2">
                  <c:v>Storstäder och storstadsnära kommuner (0)</c:v>
                </c:pt>
                <c:pt idx="3">
                  <c:v>Riket - genomsnitt alla kommuner (240)</c:v>
                </c:pt>
              </c:strCache>
            </c:strRef>
          </c:cat>
          <c:val>
            <c:numRef>
              <c:f>OUTPUT!$C$110:$F$110</c:f>
              <c:numCache>
                <c:formatCode>0%</c:formatCode>
                <c:ptCount val="4"/>
                <c:pt idx="0">
                  <c:v>0.11188811188811189</c:v>
                </c:pt>
                <c:pt idx="1">
                  <c:v>0.12</c:v>
                </c:pt>
                <c:pt idx="2">
                  <c:v>0</c:v>
                </c:pt>
                <c:pt idx="3">
                  <c:v>0.22</c:v>
                </c:pt>
              </c:numCache>
            </c:numRef>
          </c:val>
          <c:extLst>
            <c:ext xmlns:c16="http://schemas.microsoft.com/office/drawing/2014/chart" uri="{C3380CC4-5D6E-409C-BE32-E72D297353CC}">
              <c16:uniqueId val="{0000000E-11A1-4F1A-83B3-61080B2E172F}"/>
            </c:ext>
          </c:extLst>
        </c:ser>
        <c:ser>
          <c:idx val="3"/>
          <c:order val="3"/>
          <c:tx>
            <c:strRef>
              <c:f>OUTPUT!$B$111</c:f>
              <c:strCache>
                <c:ptCount val="1"/>
                <c:pt idx="0">
                  <c:v>Vet ej om insats ges i kommunal/enskild regi</c:v>
                </c:pt>
              </c:strCache>
            </c:strRef>
          </c:tx>
          <c:spPr>
            <a:solidFill>
              <a:srgbClr val="D7D1CA"/>
            </a:solidFill>
            <a:ln>
              <a:noFill/>
            </a:ln>
            <a:effectLst/>
          </c:spPr>
          <c:invertIfNegative val="0"/>
          <c:dLbls>
            <c:dLbl>
              <c:idx val="4"/>
              <c:layout>
                <c:manualLayout>
                  <c:x val="-2.2117372717349992E-3"/>
                  <c:y val="3.628378564700520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1A1-4F1A-83B3-61080B2E172F}"/>
                </c:ext>
              </c:extLst>
            </c:dLbl>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OUTPUT!$C$107:$F$107</c:f>
              <c:strCache>
                <c:ptCount val="4"/>
                <c:pt idx="0">
                  <c:v>Mindre städer/tätorter och landsbygdskommuner (9)</c:v>
                </c:pt>
                <c:pt idx="1">
                  <c:v>Större städer och kommuner nära större stad (3)</c:v>
                </c:pt>
                <c:pt idx="2">
                  <c:v>Storstäder och storstadsnära kommuner (0)</c:v>
                </c:pt>
                <c:pt idx="3">
                  <c:v>Riket - genomsnitt alla kommuner (240)</c:v>
                </c:pt>
              </c:strCache>
            </c:strRef>
          </c:cat>
          <c:val>
            <c:numRef>
              <c:f>OUTPUT!$C$111:$F$111</c:f>
              <c:numCache>
                <c:formatCode>0%</c:formatCode>
                <c:ptCount val="4"/>
                <c:pt idx="0">
                  <c:v>2.7972027972027972E-2</c:v>
                </c:pt>
                <c:pt idx="1">
                  <c:v>0</c:v>
                </c:pt>
                <c:pt idx="2">
                  <c:v>0</c:v>
                </c:pt>
                <c:pt idx="3">
                  <c:v>0.02</c:v>
                </c:pt>
              </c:numCache>
            </c:numRef>
          </c:val>
          <c:extLst>
            <c:ext xmlns:c16="http://schemas.microsoft.com/office/drawing/2014/chart" uri="{C3380CC4-5D6E-409C-BE32-E72D297353CC}">
              <c16:uniqueId val="{00000010-11A1-4F1A-83B3-61080B2E172F}"/>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38641231"/>
        <c:crosses val="autoZero"/>
        <c:crossBetween val="between"/>
      </c:valAx>
      <c:spPr>
        <a:noFill/>
        <a:ln>
          <a:noFill/>
        </a:ln>
        <a:effectLst/>
      </c:spPr>
    </c:plotArea>
    <c:legend>
      <c:legendPos val="b"/>
      <c:layout>
        <c:manualLayout>
          <c:xMode val="edge"/>
          <c:yMode val="edge"/>
          <c:x val="1.6107611548556416E-2"/>
          <c:y val="0.90536155713754218"/>
          <c:w val="0.98032571822570336"/>
          <c:h val="9.1267744231162254E-2"/>
        </c:manualLayout>
      </c:layout>
      <c:overlay val="0"/>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33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82467001102928E-2"/>
          <c:y val="0.11079704075935232"/>
          <c:w val="0.93969180275376241"/>
          <c:h val="0.7828378001116694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AB398"/>
              </a:solidFill>
              <a:ln>
                <a:noFill/>
              </a:ln>
              <a:effectLst/>
            </c:spPr>
            <c:extLst>
              <c:ext xmlns:c16="http://schemas.microsoft.com/office/drawing/2014/chart" uri="{C3380CC4-5D6E-409C-BE32-E72D297353CC}">
                <c16:uniqueId val="{00000001-17F8-4772-9C68-19FD10C7DAEA}"/>
              </c:ext>
            </c:extLst>
          </c:dPt>
          <c:dPt>
            <c:idx val="1"/>
            <c:invertIfNegative val="0"/>
            <c:bubble3D val="0"/>
            <c:spPr>
              <a:solidFill>
                <a:srgbClr val="FAD4A8"/>
              </a:solidFill>
              <a:ln>
                <a:noFill/>
              </a:ln>
              <a:effectLst/>
            </c:spPr>
            <c:extLst>
              <c:ext xmlns:c16="http://schemas.microsoft.com/office/drawing/2014/chart" uri="{C3380CC4-5D6E-409C-BE32-E72D297353CC}">
                <c16:uniqueId val="{00000003-17F8-4772-9C68-19FD10C7DAEA}"/>
              </c:ext>
            </c:extLst>
          </c:dPt>
          <c:dPt>
            <c:idx val="2"/>
            <c:invertIfNegative val="0"/>
            <c:bubble3D val="0"/>
            <c:spPr>
              <a:solidFill>
                <a:srgbClr val="FFE59D"/>
              </a:solidFill>
              <a:ln>
                <a:noFill/>
              </a:ln>
              <a:effectLst/>
            </c:spPr>
            <c:extLst>
              <c:ext xmlns:c16="http://schemas.microsoft.com/office/drawing/2014/chart" uri="{C3380CC4-5D6E-409C-BE32-E72D297353CC}">
                <c16:uniqueId val="{00000005-17F8-4772-9C68-19FD10C7DAEA}"/>
              </c:ext>
            </c:extLst>
          </c:dPt>
          <c:dPt>
            <c:idx val="3"/>
            <c:invertIfNegative val="0"/>
            <c:bubble3D val="0"/>
            <c:spPr>
              <a:solidFill>
                <a:srgbClr val="D7D1CA"/>
              </a:solidFill>
              <a:ln>
                <a:noFill/>
              </a:ln>
              <a:effectLst/>
            </c:spPr>
            <c:extLst>
              <c:ext xmlns:c16="http://schemas.microsoft.com/office/drawing/2014/chart" uri="{C3380CC4-5D6E-409C-BE32-E72D297353CC}">
                <c16:uniqueId val="{00000007-17F8-4772-9C68-19FD10C7DAEA}"/>
              </c:ext>
            </c:extLst>
          </c:dPt>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OUTPUT!$B$114:$E$114</c:f>
              <c:strCache>
                <c:ptCount val="4"/>
                <c:pt idx="0">
                  <c:v>Enbart med</c:v>
                </c:pt>
                <c:pt idx="1">
                  <c:v>Både med/utan</c:v>
                </c:pt>
                <c:pt idx="2">
                  <c:v>Enbart utan</c:v>
                </c:pt>
                <c:pt idx="3">
                  <c:v>Vet ej</c:v>
                </c:pt>
              </c:strCache>
            </c:strRef>
          </c:cat>
          <c:val>
            <c:numRef>
              <c:f>OUTPUT!$B$115:$E$115</c:f>
              <c:numCache>
                <c:formatCode>0%</c:formatCode>
                <c:ptCount val="4"/>
                <c:pt idx="0">
                  <c:v>0.43523316062176165</c:v>
                </c:pt>
                <c:pt idx="1">
                  <c:v>0.37305699481865284</c:v>
                </c:pt>
                <c:pt idx="2">
                  <c:v>0.16580310880829016</c:v>
                </c:pt>
                <c:pt idx="3">
                  <c:v>2.5906735751295335E-2</c:v>
                </c:pt>
              </c:numCache>
            </c:numRef>
          </c:val>
          <c:extLst>
            <c:ext xmlns:c16="http://schemas.microsoft.com/office/drawing/2014/chart" uri="{C3380CC4-5D6E-409C-BE32-E72D297353CC}">
              <c16:uniqueId val="{00000008-17F8-4772-9C68-19FD10C7DAEA}"/>
            </c:ext>
          </c:extLst>
        </c:ser>
        <c:dLbls>
          <c:showLegendKey val="0"/>
          <c:showVal val="0"/>
          <c:showCatName val="0"/>
          <c:showSerName val="0"/>
          <c:showPercent val="0"/>
          <c:showBubbleSize val="0"/>
        </c:dLbls>
        <c:gapWidth val="31"/>
        <c:overlap val="-27"/>
        <c:axId val="73894895"/>
        <c:axId val="73896559"/>
      </c:barChart>
      <c:catAx>
        <c:axId val="73894895"/>
        <c:scaling>
          <c:orientation val="minMax"/>
        </c:scaling>
        <c:delete val="1"/>
        <c:axPos val="b"/>
        <c:numFmt formatCode="General" sourceLinked="1"/>
        <c:majorTickMark val="none"/>
        <c:minorTickMark val="none"/>
        <c:tickLblPos val="nextTo"/>
        <c:crossAx val="73896559"/>
        <c:crosses val="autoZero"/>
        <c:auto val="1"/>
        <c:lblAlgn val="ctr"/>
        <c:lblOffset val="100"/>
        <c:noMultiLvlLbl val="0"/>
      </c:catAx>
      <c:valAx>
        <c:axId val="73896559"/>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7389489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OUTPUT!$B$132</c:f>
              <c:strCache>
                <c:ptCount val="1"/>
                <c:pt idx="0">
                  <c:v>1-20 individer</c:v>
                </c:pt>
              </c:strCache>
            </c:strRef>
          </c:tx>
          <c:spPr>
            <a:solidFill>
              <a:srgbClr val="F88C6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OUTPUT!$C$132:$E$132</c:f>
              <c:numCache>
                <c:formatCode>0%</c:formatCode>
                <c:ptCount val="3"/>
                <c:pt idx="0">
                  <c:v>0.61904761904761907</c:v>
                </c:pt>
                <c:pt idx="1">
                  <c:v>0.56944444444444442</c:v>
                </c:pt>
                <c:pt idx="2">
                  <c:v>0.5625</c:v>
                </c:pt>
              </c:numCache>
            </c:numRef>
          </c:val>
          <c:extLst>
            <c:ext xmlns:c16="http://schemas.microsoft.com/office/drawing/2014/chart" uri="{C3380CC4-5D6E-409C-BE32-E72D297353CC}">
              <c16:uniqueId val="{00000000-2F4C-451D-A82C-FC1FBD26E21F}"/>
            </c:ext>
          </c:extLst>
        </c:ser>
        <c:ser>
          <c:idx val="1"/>
          <c:order val="1"/>
          <c:tx>
            <c:strRef>
              <c:f>OUTPUT!$B$133</c:f>
              <c:strCache>
                <c:ptCount val="1"/>
                <c:pt idx="0">
                  <c:v>21-100 individer</c:v>
                </c:pt>
              </c:strCache>
            </c:strRef>
          </c:tx>
          <c:spPr>
            <a:solidFill>
              <a:srgbClr val="F8BE7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OUTPUT!$C$133:$E$133</c:f>
              <c:numCache>
                <c:formatCode>0%</c:formatCode>
                <c:ptCount val="3"/>
                <c:pt idx="0">
                  <c:v>0.26190476190476192</c:v>
                </c:pt>
                <c:pt idx="1">
                  <c:v>0.29166666666666669</c:v>
                </c:pt>
                <c:pt idx="2">
                  <c:v>6.25E-2</c:v>
                </c:pt>
              </c:numCache>
            </c:numRef>
          </c:val>
          <c:extLst>
            <c:ext xmlns:c16="http://schemas.microsoft.com/office/drawing/2014/chart" uri="{C3380CC4-5D6E-409C-BE32-E72D297353CC}">
              <c16:uniqueId val="{00000001-2F4C-451D-A82C-FC1FBD26E21F}"/>
            </c:ext>
          </c:extLst>
        </c:ser>
        <c:ser>
          <c:idx val="2"/>
          <c:order val="2"/>
          <c:tx>
            <c:strRef>
              <c:f>OUTPUT!$B$134</c:f>
              <c:strCache>
                <c:ptCount val="1"/>
                <c:pt idx="0">
                  <c:v>101-500 individer</c:v>
                </c:pt>
              </c:strCache>
            </c:strRef>
          </c:tx>
          <c:spPr>
            <a:solidFill>
              <a:srgbClr val="FFD86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OUTPUT!$C$134:$E$134</c:f>
              <c:numCache>
                <c:formatCode>0%</c:formatCode>
                <c:ptCount val="3"/>
                <c:pt idx="0">
                  <c:v>0</c:v>
                </c:pt>
                <c:pt idx="1">
                  <c:v>2.7777777777777776E-2</c:v>
                </c:pt>
                <c:pt idx="2">
                  <c:v>6.25E-2</c:v>
                </c:pt>
              </c:numCache>
            </c:numRef>
          </c:val>
          <c:extLst>
            <c:ext xmlns:c16="http://schemas.microsoft.com/office/drawing/2014/chart" uri="{C3380CC4-5D6E-409C-BE32-E72D297353CC}">
              <c16:uniqueId val="{00000002-2F4C-451D-A82C-FC1FBD26E21F}"/>
            </c:ext>
          </c:extLst>
        </c:ser>
        <c:ser>
          <c:idx val="3"/>
          <c:order val="3"/>
          <c:tx>
            <c:strRef>
              <c:f>OUTPUT!$B$135</c:f>
              <c:strCache>
                <c:ptCount val="1"/>
                <c:pt idx="0">
                  <c:v>&gt;500 individer</c:v>
                </c:pt>
              </c:strCache>
            </c:strRef>
          </c:tx>
          <c:spPr>
            <a:solidFill>
              <a:srgbClr val="FFE59D"/>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OUTPUT!$C$135:$E$135</c:f>
              <c:numCache>
                <c:formatCode>0%</c:formatCode>
                <c:ptCount val="3"/>
                <c:pt idx="0">
                  <c:v>0</c:v>
                </c:pt>
                <c:pt idx="1">
                  <c:v>0</c:v>
                </c:pt>
                <c:pt idx="2">
                  <c:v>0</c:v>
                </c:pt>
              </c:numCache>
            </c:numRef>
          </c:val>
          <c:extLst>
            <c:ext xmlns:c16="http://schemas.microsoft.com/office/drawing/2014/chart" uri="{C3380CC4-5D6E-409C-BE32-E72D297353CC}">
              <c16:uniqueId val="{00000003-2F4C-451D-A82C-FC1FBD26E21F}"/>
            </c:ext>
          </c:extLst>
        </c:ser>
        <c:ser>
          <c:idx val="4"/>
          <c:order val="4"/>
          <c:tx>
            <c:strRef>
              <c:f>OUTPUT!$B$136</c:f>
              <c:strCache>
                <c:ptCount val="1"/>
                <c:pt idx="0">
                  <c:v>Vet ej antal/uppgift saknas om antal individer</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OUTPUT!$C$131:$E$131</c:f>
              <c:strCache>
                <c:ptCount val="3"/>
                <c:pt idx="0">
                  <c:v>Insatser som enbart ges med biståndsbeslut</c:v>
                </c:pt>
                <c:pt idx="1">
                  <c:v>Insatser som ges i både med och utan biståndsbeslut</c:v>
                </c:pt>
                <c:pt idx="2">
                  <c:v>Insatser som enbart ges utan biståndsbeslut</c:v>
                </c:pt>
              </c:strCache>
            </c:strRef>
          </c:cat>
          <c:val>
            <c:numRef>
              <c:f>OUTPUT!$C$136:$E$136</c:f>
              <c:numCache>
                <c:formatCode>0%</c:formatCode>
                <c:ptCount val="3"/>
                <c:pt idx="0">
                  <c:v>0.11904761904761904</c:v>
                </c:pt>
                <c:pt idx="1">
                  <c:v>0.1111111111111111</c:v>
                </c:pt>
                <c:pt idx="2">
                  <c:v>0.3125</c:v>
                </c:pt>
              </c:numCache>
            </c:numRef>
          </c:val>
          <c:extLst>
            <c:ext xmlns:c16="http://schemas.microsoft.com/office/drawing/2014/chart" uri="{C3380CC4-5D6E-409C-BE32-E72D297353CC}">
              <c16:uniqueId val="{00000004-2F4C-451D-A82C-FC1FBD26E21F}"/>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1231"/>
        <c:crosses val="autoZero"/>
        <c:crossBetween val="between"/>
      </c:valAx>
      <c:spPr>
        <a:noFill/>
        <a:ln>
          <a:noFill/>
        </a:ln>
        <a:effectLst/>
      </c:spPr>
    </c:plotArea>
    <c:legend>
      <c:legendPos val="b"/>
      <c:layout>
        <c:manualLayout>
          <c:xMode val="edge"/>
          <c:yMode val="edge"/>
          <c:x val="1.6107611548556416E-2"/>
          <c:y val="0.90536155713754218"/>
          <c:w val="0.95111789151356096"/>
          <c:h val="6.6860460841420166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[Analys_Våld_i_nära_relationer_FB.xlsx]Pivot - bistånd!PivotTable21</c:name>
    <c:fmtId val="11"/>
  </c:pivotSource>
  <c:chart>
    <c:autoTitleDeleted val="0"/>
    <c:pivotFmts>
      <c:pivotFmt>
        <c:idx val="0"/>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pivotFmt>
      <c:pivotFmt>
        <c:idx val="5"/>
        <c:spPr>
          <a:solidFill>
            <a:schemeClr val="accent2"/>
          </a:solidFill>
          <a:ln>
            <a:noFill/>
          </a:ln>
          <a:effectLst/>
        </c:spPr>
      </c:pivotFmt>
      <c:pivotFmt>
        <c:idx val="6"/>
        <c:spPr>
          <a:solidFill>
            <a:schemeClr val="accent3"/>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pivotFmt>
      <c:pivotFmt>
        <c:idx val="9"/>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2"/>
          </a:solidFill>
          <a:ln>
            <a:noFill/>
          </a:ln>
          <a:effectLst/>
        </c:spPr>
      </c:pivotFmt>
      <c:pivotFmt>
        <c:idx val="11"/>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3"/>
          </a:solidFill>
          <a:ln>
            <a:noFill/>
          </a:ln>
          <a:effectLst/>
        </c:spPr>
        <c:dLbl>
          <c:idx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pivotFmt>
      <c:pivotFmt>
        <c:idx val="16"/>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2"/>
          </a:solidFill>
          <a:ln>
            <a:noFill/>
          </a:ln>
          <a:effectLst/>
        </c:spPr>
      </c:pivotFmt>
      <c:pivotFmt>
        <c:idx val="18"/>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3"/>
          </a:solidFill>
          <a:ln>
            <a:noFill/>
          </a:ln>
          <a:effectLst/>
        </c:spPr>
      </c:pivotFmt>
      <c:pivotFmt>
        <c:idx val="20"/>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pivotFmt>
      <c:pivotFmt>
        <c:idx val="22"/>
        <c:spPr>
          <a:solidFill>
            <a:schemeClr val="accent2"/>
          </a:solidFill>
          <a:ln>
            <a:noFill/>
          </a:ln>
          <a:effectLst/>
        </c:spPr>
      </c:pivotFmt>
      <c:pivotFmt>
        <c:idx val="23"/>
        <c:spPr>
          <a:solidFill>
            <a:schemeClr val="accent3"/>
          </a:solidFill>
          <a:ln>
            <a:noFill/>
          </a:ln>
          <a:effectLst/>
        </c:spPr>
      </c:pivotFmt>
      <c:pivotFmt>
        <c:idx val="24"/>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pivotFmt>
      <c:pivotFmt>
        <c:idx val="26"/>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2"/>
          </a:solidFill>
          <a:ln>
            <a:noFill/>
          </a:ln>
          <a:effectLst/>
        </c:spPr>
      </c:pivotFmt>
      <c:pivotFmt>
        <c:idx val="28"/>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3"/>
          </a:solidFill>
          <a:ln>
            <a:noFill/>
          </a:ln>
          <a:effectLst/>
        </c:spPr>
      </c:pivotFmt>
      <c:pivotFmt>
        <c:idx val="30"/>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pivotFmt>
      <c:pivotFmt>
        <c:idx val="33"/>
        <c:spPr>
          <a:solidFill>
            <a:schemeClr val="accent2">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2"/>
          </a:solidFill>
          <a:ln>
            <a:noFill/>
          </a:ln>
          <a:effectLst/>
        </c:spPr>
      </c:pivotFmt>
      <c:pivotFmt>
        <c:idx val="35"/>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3"/>
          </a:solidFill>
          <a:ln>
            <a:noFill/>
          </a:ln>
          <a:effectLst/>
        </c:spPr>
      </c:pivotFmt>
      <c:pivotFmt>
        <c:idx val="37"/>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percentStacked"/>
        <c:varyColors val="0"/>
        <c:ser>
          <c:idx val="0"/>
          <c:order val="0"/>
          <c:tx>
            <c:strRef>
              <c:f>'Pivot - bistånd'!$U$3</c:f>
              <c:strCache>
                <c:ptCount val="1"/>
                <c:pt idx="0">
                  <c:v>Enbart med biståndsbeslut </c:v>
                </c:pt>
              </c:strCache>
            </c:strRef>
          </c:tx>
          <c:spPr>
            <a:solidFill>
              <a:schemeClr val="accent1">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1-32F1-482E-8EC5-72E097B6F65D}"/>
              </c:ext>
            </c:extLst>
          </c:dPt>
          <c:dPt>
            <c:idx val="5"/>
            <c:invertIfNegative val="0"/>
            <c:bubble3D val="0"/>
            <c:extLst>
              <c:ext xmlns:c16="http://schemas.microsoft.com/office/drawing/2014/chart" uri="{C3380CC4-5D6E-409C-BE32-E72D297353CC}">
                <c16:uniqueId val="{00000008-C6FC-4EA1-A0F2-14B3D972B6A1}"/>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0C-930F-401A-8501-375F1F2CC20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bistånd'!$U$4:$U$17</c:f>
              <c:numCache>
                <c:formatCode>0%</c:formatCode>
                <c:ptCount val="13"/>
                <c:pt idx="0">
                  <c:v>0</c:v>
                </c:pt>
                <c:pt idx="1">
                  <c:v>0.375</c:v>
                </c:pt>
                <c:pt idx="2">
                  <c:v>0.41666666666666669</c:v>
                </c:pt>
                <c:pt idx="3">
                  <c:v>0.39285714285714285</c:v>
                </c:pt>
                <c:pt idx="4">
                  <c:v>0.75</c:v>
                </c:pt>
                <c:pt idx="5">
                  <c:v>0.40740740740740738</c:v>
                </c:pt>
                <c:pt idx="6">
                  <c:v>0.5</c:v>
                </c:pt>
                <c:pt idx="7">
                  <c:v>0.2857142857142857</c:v>
                </c:pt>
                <c:pt idx="8">
                  <c:v>0.375</c:v>
                </c:pt>
                <c:pt idx="9">
                  <c:v>0.6</c:v>
                </c:pt>
                <c:pt idx="10">
                  <c:v>0.7142857142857143</c:v>
                </c:pt>
                <c:pt idx="11">
                  <c:v>0.35714285714285715</c:v>
                </c:pt>
                <c:pt idx="12">
                  <c:v>0.50082527705729785</c:v>
                </c:pt>
              </c:numCache>
            </c:numRef>
          </c:val>
          <c:extLst>
            <c:ext xmlns:c16="http://schemas.microsoft.com/office/drawing/2014/chart" uri="{C3380CC4-5D6E-409C-BE32-E72D297353CC}">
              <c16:uniqueId val="{00000002-32F1-482E-8EC5-72E097B6F65D}"/>
            </c:ext>
          </c:extLst>
        </c:ser>
        <c:ser>
          <c:idx val="1"/>
          <c:order val="1"/>
          <c:tx>
            <c:strRef>
              <c:f>'Pivot - bistånd'!$V$3</c:f>
              <c:strCache>
                <c:ptCount val="1"/>
                <c:pt idx="0">
                  <c:v>Enbart utan biståndsbeslut </c:v>
                </c:pt>
              </c:strCache>
            </c:strRef>
          </c:tx>
          <c:spPr>
            <a:solidFill>
              <a:schemeClr val="accent2">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4-32F1-482E-8EC5-72E097B6F65D}"/>
              </c:ext>
            </c:extLst>
          </c:dPt>
          <c:dPt>
            <c:idx val="5"/>
            <c:invertIfNegative val="0"/>
            <c:bubble3D val="0"/>
            <c:extLst>
              <c:ext xmlns:c16="http://schemas.microsoft.com/office/drawing/2014/chart" uri="{C3380CC4-5D6E-409C-BE32-E72D297353CC}">
                <c16:uniqueId val="{00000009-C6FC-4EA1-A0F2-14B3D972B6A1}"/>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B-930F-401A-8501-375F1F2CC20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bistånd'!$V$4:$V$17</c:f>
              <c:numCache>
                <c:formatCode>0%</c:formatCode>
                <c:ptCount val="13"/>
                <c:pt idx="0">
                  <c:v>0.3</c:v>
                </c:pt>
                <c:pt idx="1">
                  <c:v>6.25E-2</c:v>
                </c:pt>
                <c:pt idx="2">
                  <c:v>0.25</c:v>
                </c:pt>
                <c:pt idx="3">
                  <c:v>0.39285714285714285</c:v>
                </c:pt>
                <c:pt idx="4">
                  <c:v>0</c:v>
                </c:pt>
                <c:pt idx="5">
                  <c:v>0</c:v>
                </c:pt>
                <c:pt idx="6">
                  <c:v>0.1</c:v>
                </c:pt>
                <c:pt idx="7">
                  <c:v>0</c:v>
                </c:pt>
                <c:pt idx="8">
                  <c:v>0.375</c:v>
                </c:pt>
                <c:pt idx="9">
                  <c:v>0</c:v>
                </c:pt>
                <c:pt idx="10">
                  <c:v>0</c:v>
                </c:pt>
                <c:pt idx="11">
                  <c:v>0.5</c:v>
                </c:pt>
                <c:pt idx="12">
                  <c:v>0.1532657392124499</c:v>
                </c:pt>
              </c:numCache>
            </c:numRef>
          </c:val>
          <c:extLst>
            <c:ext xmlns:c16="http://schemas.microsoft.com/office/drawing/2014/chart" uri="{C3380CC4-5D6E-409C-BE32-E72D297353CC}">
              <c16:uniqueId val="{00000005-32F1-482E-8EC5-72E097B6F65D}"/>
            </c:ext>
          </c:extLst>
        </c:ser>
        <c:ser>
          <c:idx val="2"/>
          <c:order val="2"/>
          <c:tx>
            <c:strRef>
              <c:f>'Pivot - bistånd'!$W$3</c:f>
              <c:strCache>
                <c:ptCount val="1"/>
                <c:pt idx="0">
                  <c:v>Både med och utan biståndsbeslut </c:v>
                </c:pt>
              </c:strCache>
            </c:strRef>
          </c:tx>
          <c:spPr>
            <a:solidFill>
              <a:schemeClr val="accent3">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7-32F1-482E-8EC5-72E097B6F65D}"/>
              </c:ext>
            </c:extLst>
          </c:dPt>
          <c:dPt>
            <c:idx val="5"/>
            <c:invertIfNegative val="0"/>
            <c:bubble3D val="0"/>
            <c:extLst>
              <c:ext xmlns:c16="http://schemas.microsoft.com/office/drawing/2014/chart" uri="{C3380CC4-5D6E-409C-BE32-E72D297353CC}">
                <c16:uniqueId val="{0000000A-C6FC-4EA1-A0F2-14B3D972B6A1}"/>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0A-930F-401A-8501-375F1F2CC20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bistånd'!$W$4:$W$17</c:f>
              <c:numCache>
                <c:formatCode>0%</c:formatCode>
                <c:ptCount val="13"/>
                <c:pt idx="0">
                  <c:v>0.5</c:v>
                </c:pt>
                <c:pt idx="1">
                  <c:v>0.5625</c:v>
                </c:pt>
                <c:pt idx="2">
                  <c:v>0.33333333333333331</c:v>
                </c:pt>
                <c:pt idx="3">
                  <c:v>0.21428571428571427</c:v>
                </c:pt>
                <c:pt idx="4">
                  <c:v>0.25</c:v>
                </c:pt>
                <c:pt idx="5">
                  <c:v>0.55555555555555558</c:v>
                </c:pt>
                <c:pt idx="6">
                  <c:v>0.4</c:v>
                </c:pt>
                <c:pt idx="7">
                  <c:v>0.7142857142857143</c:v>
                </c:pt>
                <c:pt idx="8">
                  <c:v>0.1875</c:v>
                </c:pt>
                <c:pt idx="9">
                  <c:v>0.4</c:v>
                </c:pt>
                <c:pt idx="10">
                  <c:v>0.21428571428571427</c:v>
                </c:pt>
                <c:pt idx="11">
                  <c:v>0.14285714285714285</c:v>
                </c:pt>
                <c:pt idx="12">
                  <c:v>0.32798868191464275</c:v>
                </c:pt>
              </c:numCache>
            </c:numRef>
          </c:val>
          <c:extLst>
            <c:ext xmlns:c16="http://schemas.microsoft.com/office/drawing/2014/chart" uri="{C3380CC4-5D6E-409C-BE32-E72D297353CC}">
              <c16:uniqueId val="{00000008-32F1-482E-8EC5-72E097B6F65D}"/>
            </c:ext>
          </c:extLst>
        </c:ser>
        <c:ser>
          <c:idx val="3"/>
          <c:order val="3"/>
          <c:tx>
            <c:strRef>
              <c:f>'Pivot - bistånd'!$X$3</c:f>
              <c:strCache>
                <c:ptCount val="1"/>
                <c:pt idx="0">
                  <c:v>Vet ej om insats ges med/utan biståndsbeslut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bistånd'!$X$4:$X$17</c:f>
              <c:numCache>
                <c:formatCode>0%</c:formatCode>
                <c:ptCount val="13"/>
                <c:pt idx="0">
                  <c:v>0.2</c:v>
                </c:pt>
                <c:pt idx="1">
                  <c:v>0</c:v>
                </c:pt>
                <c:pt idx="2">
                  <c:v>0</c:v>
                </c:pt>
                <c:pt idx="3">
                  <c:v>0</c:v>
                </c:pt>
                <c:pt idx="4">
                  <c:v>0</c:v>
                </c:pt>
                <c:pt idx="5">
                  <c:v>3.7037037037037035E-2</c:v>
                </c:pt>
                <c:pt idx="6">
                  <c:v>0</c:v>
                </c:pt>
                <c:pt idx="7">
                  <c:v>0</c:v>
                </c:pt>
                <c:pt idx="8">
                  <c:v>6.25E-2</c:v>
                </c:pt>
                <c:pt idx="9">
                  <c:v>0</c:v>
                </c:pt>
                <c:pt idx="10">
                  <c:v>7.1428571428571425E-2</c:v>
                </c:pt>
                <c:pt idx="11">
                  <c:v>0</c:v>
                </c:pt>
                <c:pt idx="12">
                  <c:v>1.7920301815609527E-2</c:v>
                </c:pt>
              </c:numCache>
            </c:numRef>
          </c:val>
          <c:extLst>
            <c:ext xmlns:c16="http://schemas.microsoft.com/office/drawing/2014/chart" uri="{C3380CC4-5D6E-409C-BE32-E72D297353CC}">
              <c16:uniqueId val="{00000009-32F1-482E-8EC5-72E097B6F65D}"/>
            </c:ext>
          </c:extLst>
        </c:ser>
        <c:ser>
          <c:idx val="4"/>
          <c:order val="4"/>
          <c:tx>
            <c:strRef>
              <c:f>'Pivot - bistånd'!$Y$3</c:f>
              <c:strCache>
                <c:ptCount val="1"/>
                <c:pt idx="0">
                  <c:v>Sum of Totalt - bistånd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bistånd'!$T$4:$T$17</c:f>
              <c:strCache>
                <c:ptCount val="13"/>
                <c:pt idx="0">
                  <c:v>Smedjebackens kommun</c:v>
                </c:pt>
                <c:pt idx="1">
                  <c:v>Säters kommun</c:v>
                </c:pt>
                <c:pt idx="2">
                  <c:v>Orsa kommun</c:v>
                </c:pt>
                <c:pt idx="3">
                  <c:v>Mora kommun</c:v>
                </c:pt>
                <c:pt idx="4">
                  <c:v>Malung-Sälens kommun</c:v>
                </c:pt>
                <c:pt idx="5">
                  <c:v>Ludvika kommun</c:v>
                </c:pt>
                <c:pt idx="6">
                  <c:v>Hedemora kommun</c:v>
                </c:pt>
                <c:pt idx="7">
                  <c:v>Gagnefs kommun</c:v>
                </c:pt>
                <c:pt idx="8">
                  <c:v>Falu kommun</c:v>
                </c:pt>
                <c:pt idx="9">
                  <c:v>Borlänge kommun</c:v>
                </c:pt>
                <c:pt idx="10">
                  <c:v>Avesta kommun</c:v>
                </c:pt>
                <c:pt idx="11">
                  <c:v>Älvdalens kommun</c:v>
                </c:pt>
                <c:pt idx="12">
                  <c:v> Riket - genomsnitt alla kommuner</c:v>
                </c:pt>
              </c:strCache>
            </c:strRef>
          </c:cat>
          <c:val>
            <c:numRef>
              <c:f>'Pivot - bistånd'!$Y$4:$Y$17</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7-C6FC-4EA1-A0F2-14B3D972B6A1}"/>
            </c:ext>
          </c:extLst>
        </c:ser>
        <c:dLbls>
          <c:dLblPos val="ctr"/>
          <c:showLegendKey val="0"/>
          <c:showVal val="1"/>
          <c:showCatName val="0"/>
          <c:showSerName val="0"/>
          <c:showPercent val="0"/>
          <c:showBubbleSize val="0"/>
        </c:dLbls>
        <c:gapWidth val="150"/>
        <c:overlap val="100"/>
        <c:axId val="189054111"/>
        <c:axId val="189045791"/>
      </c:barChart>
      <c:catAx>
        <c:axId val="189054111"/>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89045791"/>
        <c:crosses val="autoZero"/>
        <c:auto val="1"/>
        <c:lblAlgn val="ctr"/>
        <c:lblOffset val="100"/>
        <c:noMultiLvlLbl val="0"/>
      </c:catAx>
      <c:valAx>
        <c:axId val="189045791"/>
        <c:scaling>
          <c:orientation val="minMax"/>
          <c:max val="0.5"/>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89054111"/>
        <c:crosses val="autoZero"/>
        <c:crossBetween val="between"/>
      </c:valAx>
      <c:spPr>
        <a:noFill/>
        <a:ln>
          <a:noFill/>
        </a:ln>
        <a:effectLst/>
      </c:spPr>
    </c:plotArea>
    <c:legend>
      <c:legendPos val="b"/>
      <c:layout>
        <c:manualLayout>
          <c:xMode val="edge"/>
          <c:yMode val="edge"/>
          <c:x val="5.0460329861111111E-2"/>
          <c:y val="0.92781325179931329"/>
          <c:w val="0.89701475694444444"/>
          <c:h val="4.5058520086353693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a:solidFill>
            <a:sysClr val="windowText" lastClr="000000"/>
          </a:solidFill>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OUTPUT!$B$108</c:f>
              <c:strCache>
                <c:ptCount val="1"/>
                <c:pt idx="0">
                  <c:v>Enbart kommunal regi</c:v>
                </c:pt>
              </c:strCache>
            </c:strRef>
          </c:tx>
          <c:spPr>
            <a:solidFill>
              <a:srgbClr val="F88C64"/>
            </a:solidFill>
            <a:ln>
              <a:noFill/>
            </a:ln>
            <a:effectLst/>
          </c:spPr>
          <c:invertIfNegative val="0"/>
          <c:dPt>
            <c:idx val="3"/>
            <c:invertIfNegative val="0"/>
            <c:bubble3D val="0"/>
            <c:spPr>
              <a:solidFill>
                <a:srgbClr val="E6460A"/>
              </a:solidFill>
              <a:ln>
                <a:noFill/>
              </a:ln>
              <a:effectLst/>
            </c:spPr>
            <c:extLst>
              <c:ext xmlns:c16="http://schemas.microsoft.com/office/drawing/2014/chart" uri="{C3380CC4-5D6E-409C-BE32-E72D297353CC}">
                <c16:uniqueId val="{00000001-AE90-4436-92A6-58B984FB1BE7}"/>
              </c:ext>
            </c:extLst>
          </c:dPt>
          <c:dPt>
            <c:idx val="4"/>
            <c:invertIfNegative val="0"/>
            <c:bubble3D val="0"/>
            <c:spPr>
              <a:solidFill>
                <a:srgbClr val="E6460A"/>
              </a:solidFill>
              <a:ln>
                <a:noFill/>
              </a:ln>
              <a:effectLst/>
            </c:spPr>
            <c:extLst>
              <c:ext xmlns:c16="http://schemas.microsoft.com/office/drawing/2014/chart" uri="{C3380CC4-5D6E-409C-BE32-E72D297353CC}">
                <c16:uniqueId val="{00000003-AE90-4436-92A6-58B984FB1BE7}"/>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OUTPUT!$C$143:$F$143</c:f>
              <c:strCache>
                <c:ptCount val="4"/>
                <c:pt idx="0">
                  <c:v>Mindre städer/tätorter och landsbygdskommuner (9)</c:v>
                </c:pt>
                <c:pt idx="1">
                  <c:v>Större städer och kommuner nära större stad (3)</c:v>
                </c:pt>
                <c:pt idx="2">
                  <c:v>Storstäder och storstadsnära kommuner (0)</c:v>
                </c:pt>
                <c:pt idx="3">
                  <c:v>Riket - genomsnitt alla kommuner (240)</c:v>
                </c:pt>
              </c:strCache>
            </c:strRef>
          </c:cat>
          <c:val>
            <c:numRef>
              <c:f>OUTPUT!$C$108:$F$108</c:f>
              <c:numCache>
                <c:formatCode>0%</c:formatCode>
                <c:ptCount val="4"/>
                <c:pt idx="0">
                  <c:v>0.76923076923076927</c:v>
                </c:pt>
                <c:pt idx="1">
                  <c:v>0.74</c:v>
                </c:pt>
                <c:pt idx="2">
                  <c:v>0</c:v>
                </c:pt>
                <c:pt idx="3">
                  <c:v>0.65</c:v>
                </c:pt>
              </c:numCache>
            </c:numRef>
          </c:val>
          <c:extLst>
            <c:ext xmlns:c16="http://schemas.microsoft.com/office/drawing/2014/chart" uri="{C3380CC4-5D6E-409C-BE32-E72D297353CC}">
              <c16:uniqueId val="{00000004-AE90-4436-92A6-58B984FB1BE7}"/>
            </c:ext>
          </c:extLst>
        </c:ser>
        <c:ser>
          <c:idx val="1"/>
          <c:order val="1"/>
          <c:tx>
            <c:strRef>
              <c:f>OUTPUT!$B$109</c:f>
              <c:strCache>
                <c:ptCount val="1"/>
                <c:pt idx="0">
                  <c:v>Enbart enskild regi</c:v>
                </c:pt>
              </c:strCache>
            </c:strRef>
          </c:tx>
          <c:spPr>
            <a:solidFill>
              <a:srgbClr val="FFD86C"/>
            </a:solidFill>
            <a:ln>
              <a:noFill/>
            </a:ln>
            <a:effectLst/>
          </c:spPr>
          <c:invertIfNegative val="0"/>
          <c:dPt>
            <c:idx val="3"/>
            <c:invertIfNegative val="0"/>
            <c:bubble3D val="0"/>
            <c:spPr>
              <a:solidFill>
                <a:srgbClr val="FFBE0A"/>
              </a:solidFill>
              <a:ln>
                <a:noFill/>
              </a:ln>
              <a:effectLst/>
            </c:spPr>
            <c:extLst>
              <c:ext xmlns:c16="http://schemas.microsoft.com/office/drawing/2014/chart" uri="{C3380CC4-5D6E-409C-BE32-E72D297353CC}">
                <c16:uniqueId val="{00000006-AE90-4436-92A6-58B984FB1BE7}"/>
              </c:ext>
            </c:extLst>
          </c:dPt>
          <c:dPt>
            <c:idx val="4"/>
            <c:invertIfNegative val="0"/>
            <c:bubble3D val="0"/>
            <c:spPr>
              <a:solidFill>
                <a:srgbClr val="FFBE0A"/>
              </a:solidFill>
              <a:ln>
                <a:noFill/>
              </a:ln>
              <a:effectLst/>
            </c:spPr>
            <c:extLst>
              <c:ext xmlns:c16="http://schemas.microsoft.com/office/drawing/2014/chart" uri="{C3380CC4-5D6E-409C-BE32-E72D297353CC}">
                <c16:uniqueId val="{00000008-AE90-4436-92A6-58B984FB1BE7}"/>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OUTPUT!$C$143:$F$143</c:f>
              <c:strCache>
                <c:ptCount val="4"/>
                <c:pt idx="0">
                  <c:v>Mindre städer/tätorter och landsbygdskommuner (9)</c:v>
                </c:pt>
                <c:pt idx="1">
                  <c:v>Större städer och kommuner nära större stad (3)</c:v>
                </c:pt>
                <c:pt idx="2">
                  <c:v>Storstäder och storstadsnära kommuner (0)</c:v>
                </c:pt>
                <c:pt idx="3">
                  <c:v>Riket - genomsnitt alla kommuner (240)</c:v>
                </c:pt>
              </c:strCache>
            </c:strRef>
          </c:cat>
          <c:val>
            <c:numRef>
              <c:f>OUTPUT!$C$109:$F$109</c:f>
              <c:numCache>
                <c:formatCode>0%</c:formatCode>
                <c:ptCount val="4"/>
                <c:pt idx="0">
                  <c:v>9.0909090909090912E-2</c:v>
                </c:pt>
                <c:pt idx="1">
                  <c:v>0.14000000000000001</c:v>
                </c:pt>
                <c:pt idx="2">
                  <c:v>0</c:v>
                </c:pt>
                <c:pt idx="3">
                  <c:v>0.12</c:v>
                </c:pt>
              </c:numCache>
            </c:numRef>
          </c:val>
          <c:extLst>
            <c:ext xmlns:c16="http://schemas.microsoft.com/office/drawing/2014/chart" uri="{C3380CC4-5D6E-409C-BE32-E72D297353CC}">
              <c16:uniqueId val="{00000009-AE90-4436-92A6-58B984FB1BE7}"/>
            </c:ext>
          </c:extLst>
        </c:ser>
        <c:ser>
          <c:idx val="2"/>
          <c:order val="2"/>
          <c:tx>
            <c:strRef>
              <c:f>OUTPUT!$B$110</c:f>
              <c:strCache>
                <c:ptCount val="1"/>
                <c:pt idx="0">
                  <c:v>Både kommunal och enskild regi</c:v>
                </c:pt>
              </c:strCache>
            </c:strRef>
          </c:tx>
          <c:spPr>
            <a:solidFill>
              <a:srgbClr val="F8BE7C"/>
            </a:solidFill>
            <a:ln>
              <a:noFill/>
            </a:ln>
            <a:effectLst/>
          </c:spPr>
          <c:invertIfNegative val="0"/>
          <c:dPt>
            <c:idx val="3"/>
            <c:invertIfNegative val="0"/>
            <c:bubble3D val="0"/>
            <c:spPr>
              <a:solidFill>
                <a:srgbClr val="F39325"/>
              </a:solidFill>
              <a:ln>
                <a:noFill/>
              </a:ln>
              <a:effectLst/>
            </c:spPr>
            <c:extLst>
              <c:ext xmlns:c16="http://schemas.microsoft.com/office/drawing/2014/chart" uri="{C3380CC4-5D6E-409C-BE32-E72D297353CC}">
                <c16:uniqueId val="{0000000B-AE90-4436-92A6-58B984FB1BE7}"/>
              </c:ext>
            </c:extLst>
          </c:dPt>
          <c:dPt>
            <c:idx val="4"/>
            <c:invertIfNegative val="0"/>
            <c:bubble3D val="0"/>
            <c:spPr>
              <a:solidFill>
                <a:srgbClr val="F39325"/>
              </a:solidFill>
              <a:ln>
                <a:noFill/>
              </a:ln>
              <a:effectLst/>
            </c:spPr>
            <c:extLst>
              <c:ext xmlns:c16="http://schemas.microsoft.com/office/drawing/2014/chart" uri="{C3380CC4-5D6E-409C-BE32-E72D297353CC}">
                <c16:uniqueId val="{0000000D-AE90-4436-92A6-58B984FB1BE7}"/>
              </c:ext>
            </c:extLst>
          </c:dPt>
          <c:dLbls>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OUTPUT!$C$143:$F$143</c:f>
              <c:strCache>
                <c:ptCount val="4"/>
                <c:pt idx="0">
                  <c:v>Mindre städer/tätorter och landsbygdskommuner (9)</c:v>
                </c:pt>
                <c:pt idx="1">
                  <c:v>Större städer och kommuner nära större stad (3)</c:v>
                </c:pt>
                <c:pt idx="2">
                  <c:v>Storstäder och storstadsnära kommuner (0)</c:v>
                </c:pt>
                <c:pt idx="3">
                  <c:v>Riket - genomsnitt alla kommuner (240)</c:v>
                </c:pt>
              </c:strCache>
            </c:strRef>
          </c:cat>
          <c:val>
            <c:numRef>
              <c:f>OUTPUT!$C$110:$F$110</c:f>
              <c:numCache>
                <c:formatCode>0%</c:formatCode>
                <c:ptCount val="4"/>
                <c:pt idx="0">
                  <c:v>0.11188811188811189</c:v>
                </c:pt>
                <c:pt idx="1">
                  <c:v>0.12</c:v>
                </c:pt>
                <c:pt idx="2">
                  <c:v>0</c:v>
                </c:pt>
                <c:pt idx="3">
                  <c:v>0.22</c:v>
                </c:pt>
              </c:numCache>
            </c:numRef>
          </c:val>
          <c:extLst>
            <c:ext xmlns:c16="http://schemas.microsoft.com/office/drawing/2014/chart" uri="{C3380CC4-5D6E-409C-BE32-E72D297353CC}">
              <c16:uniqueId val="{0000000E-AE90-4436-92A6-58B984FB1BE7}"/>
            </c:ext>
          </c:extLst>
        </c:ser>
        <c:ser>
          <c:idx val="3"/>
          <c:order val="3"/>
          <c:tx>
            <c:strRef>
              <c:f>OUTPUT!$B$111</c:f>
              <c:strCache>
                <c:ptCount val="1"/>
                <c:pt idx="0">
                  <c:v>Vet ej om insats ges i kommunal/enskild regi</c:v>
                </c:pt>
              </c:strCache>
            </c:strRef>
          </c:tx>
          <c:spPr>
            <a:solidFill>
              <a:srgbClr val="D7D1CA"/>
            </a:solidFill>
            <a:ln>
              <a:noFill/>
            </a:ln>
            <a:effectLst/>
          </c:spPr>
          <c:invertIfNegative val="0"/>
          <c:dLbls>
            <c:dLbl>
              <c:idx val="4"/>
              <c:layout>
                <c:manualLayout>
                  <c:x val="-2.2117372717349992E-3"/>
                  <c:y val="3.628378564700520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E90-4436-92A6-58B984FB1BE7}"/>
                </c:ext>
              </c:extLst>
            </c:dLbl>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OUTPUT!$C$143:$F$143</c:f>
              <c:strCache>
                <c:ptCount val="4"/>
                <c:pt idx="0">
                  <c:v>Mindre städer/tätorter och landsbygdskommuner (9)</c:v>
                </c:pt>
                <c:pt idx="1">
                  <c:v>Större städer och kommuner nära större stad (3)</c:v>
                </c:pt>
                <c:pt idx="2">
                  <c:v>Storstäder och storstadsnära kommuner (0)</c:v>
                </c:pt>
                <c:pt idx="3">
                  <c:v>Riket - genomsnitt alla kommuner (240)</c:v>
                </c:pt>
              </c:strCache>
            </c:strRef>
          </c:cat>
          <c:val>
            <c:numRef>
              <c:f>OUTPUT!$C$111:$F$111</c:f>
              <c:numCache>
                <c:formatCode>0%</c:formatCode>
                <c:ptCount val="4"/>
                <c:pt idx="0">
                  <c:v>2.7972027972027972E-2</c:v>
                </c:pt>
                <c:pt idx="1">
                  <c:v>0</c:v>
                </c:pt>
                <c:pt idx="2">
                  <c:v>0</c:v>
                </c:pt>
                <c:pt idx="3">
                  <c:v>0.02</c:v>
                </c:pt>
              </c:numCache>
            </c:numRef>
          </c:val>
          <c:extLst>
            <c:ext xmlns:c16="http://schemas.microsoft.com/office/drawing/2014/chart" uri="{C3380CC4-5D6E-409C-BE32-E72D297353CC}">
              <c16:uniqueId val="{00000010-AE90-4436-92A6-58B984FB1BE7}"/>
            </c:ext>
          </c:extLst>
        </c:ser>
        <c:dLbls>
          <c:dLblPos val="ctr"/>
          <c:showLegendKey val="0"/>
          <c:showVal val="1"/>
          <c:showCatName val="0"/>
          <c:showSerName val="0"/>
          <c:showPercent val="0"/>
          <c:showBubbleSize val="0"/>
        </c:dLbls>
        <c:gapWidth val="150"/>
        <c:overlap val="100"/>
        <c:axId val="1138641231"/>
        <c:axId val="1138642063"/>
      </c:barChart>
      <c:catAx>
        <c:axId val="11386412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138642063"/>
        <c:crosses val="autoZero"/>
        <c:auto val="1"/>
        <c:lblAlgn val="ctr"/>
        <c:lblOffset val="100"/>
        <c:noMultiLvlLbl val="0"/>
      </c:catAx>
      <c:valAx>
        <c:axId val="113864206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38641231"/>
        <c:crosses val="autoZero"/>
        <c:crossBetween val="between"/>
      </c:valAx>
      <c:spPr>
        <a:noFill/>
        <a:ln>
          <a:noFill/>
        </a:ln>
        <a:effectLst/>
      </c:spPr>
    </c:plotArea>
    <c:legend>
      <c:legendPos val="b"/>
      <c:layout>
        <c:manualLayout>
          <c:xMode val="edge"/>
          <c:yMode val="edge"/>
          <c:x val="1.6107611548556416E-2"/>
          <c:y val="0.90536155713754218"/>
          <c:w val="0.98032571822570336"/>
          <c:h val="9.1267744231162254E-2"/>
        </c:manualLayout>
      </c:layout>
      <c:overlay val="0"/>
      <c:spPr>
        <a:noFill/>
        <a:ln>
          <a:noFill/>
        </a:ln>
        <a:effectLst/>
      </c:spPr>
      <c:txPr>
        <a:bodyPr rot="0" spcFirstLastPara="1" vertOverflow="ellipsis" vert="horz" wrap="square" anchor="ctr" anchorCtr="1"/>
        <a:lstStyle/>
        <a:p>
          <a:pPr>
            <a:defRPr sz="133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33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933281412253375E-2"/>
          <c:y val="7.5297520661157011E-2"/>
          <c:w val="0.34028444098303906"/>
          <c:h val="0.90273806244260779"/>
        </c:manualLayout>
      </c:layout>
      <c:pieChart>
        <c:varyColors val="1"/>
        <c:ser>
          <c:idx val="0"/>
          <c:order val="0"/>
          <c:dPt>
            <c:idx val="0"/>
            <c:bubble3D val="0"/>
            <c:spPr>
              <a:solidFill>
                <a:srgbClr val="F88C64"/>
              </a:solidFill>
              <a:ln w="19050">
                <a:solidFill>
                  <a:schemeClr val="lt1"/>
                </a:solidFill>
              </a:ln>
              <a:effectLst/>
            </c:spPr>
            <c:extLst>
              <c:ext xmlns:c16="http://schemas.microsoft.com/office/drawing/2014/chart" uri="{C3380CC4-5D6E-409C-BE32-E72D297353CC}">
                <c16:uniqueId val="{00000001-CE0B-45C3-BF42-69DC3EF4FF48}"/>
              </c:ext>
            </c:extLst>
          </c:dPt>
          <c:dPt>
            <c:idx val="1"/>
            <c:bubble3D val="0"/>
            <c:spPr>
              <a:solidFill>
                <a:srgbClr val="FFD86C"/>
              </a:solidFill>
              <a:ln w="19050">
                <a:solidFill>
                  <a:schemeClr val="lt1"/>
                </a:solidFill>
              </a:ln>
              <a:effectLst/>
            </c:spPr>
            <c:extLst>
              <c:ext xmlns:c16="http://schemas.microsoft.com/office/drawing/2014/chart" uri="{C3380CC4-5D6E-409C-BE32-E72D297353CC}">
                <c16:uniqueId val="{00000003-CE0B-45C3-BF42-69DC3EF4FF48}"/>
              </c:ext>
            </c:extLst>
          </c:dPt>
          <c:dPt>
            <c:idx val="2"/>
            <c:bubble3D val="0"/>
            <c:spPr>
              <a:solidFill>
                <a:srgbClr val="BFBFBF"/>
              </a:solidFill>
              <a:ln w="19050">
                <a:solidFill>
                  <a:schemeClr val="lt1"/>
                </a:solidFill>
              </a:ln>
              <a:effectLst/>
            </c:spPr>
            <c:extLst>
              <c:ext xmlns:c16="http://schemas.microsoft.com/office/drawing/2014/chart" uri="{C3380CC4-5D6E-409C-BE32-E72D297353CC}">
                <c16:uniqueId val="{00000005-CE0B-45C3-BF42-69DC3EF4FF48}"/>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OUTPUT!$B$150:$B$152</c:f>
              <c:strCache>
                <c:ptCount val="3"/>
                <c:pt idx="0">
                  <c:v>Ja</c:v>
                </c:pt>
                <c:pt idx="1">
                  <c:v>Nej</c:v>
                </c:pt>
                <c:pt idx="2">
                  <c:v>Vet ej</c:v>
                </c:pt>
              </c:strCache>
            </c:strRef>
          </c:cat>
          <c:val>
            <c:numRef>
              <c:f>OUTPUT!$C$150:$C$152</c:f>
              <c:numCache>
                <c:formatCode>0%</c:formatCode>
                <c:ptCount val="3"/>
                <c:pt idx="0">
                  <c:v>0.58333333333333337</c:v>
                </c:pt>
                <c:pt idx="1">
                  <c:v>0.16666666666666666</c:v>
                </c:pt>
                <c:pt idx="2">
                  <c:v>0.25</c:v>
                </c:pt>
              </c:numCache>
            </c:numRef>
          </c:val>
          <c:extLst>
            <c:ext xmlns:c16="http://schemas.microsoft.com/office/drawing/2014/chart" uri="{C3380CC4-5D6E-409C-BE32-E72D297353CC}">
              <c16:uniqueId val="{00000006-CE0B-45C3-BF42-69DC3EF4FF48}"/>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37811137071651091"/>
          <c:y val="0.30456404958677685"/>
          <c:w val="0.28252153695545767"/>
          <c:h val="0.38730803373280065"/>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w="9525" cap="flat" cmpd="sng" algn="ctr">
      <a:noFill/>
      <a:round/>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62971838554603"/>
          <c:y val="7.9892503011769062E-2"/>
          <c:w val="0.73945197255989825"/>
          <c:h val="0.8877425632471504"/>
        </c:manualLayout>
      </c:layout>
      <c:barChart>
        <c:barDir val="bar"/>
        <c:grouping val="clustered"/>
        <c:varyColors val="0"/>
        <c:ser>
          <c:idx val="0"/>
          <c:order val="0"/>
          <c:spPr>
            <a:solidFill>
              <a:srgbClr val="FFD86C"/>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OUTPUT!$B$155:$B$159</c:f>
              <c:strCache>
                <c:ptCount val="5"/>
                <c:pt idx="0">
                  <c:v>Boendeinsatser: för våldsutsatta vuxna</c:v>
                </c:pt>
                <c:pt idx="1">
                  <c:v>Boendeinsatser: för våldsutövande vuxna</c:v>
                </c:pt>
                <c:pt idx="2">
                  <c:v>Individ- och/eller gruppinsatser:  riktade till våldsutsatta vuxna</c:v>
                </c:pt>
                <c:pt idx="3">
                  <c:v>Individ- och/eller gruppinsatser:  riktade till våldsutövande vuxna</c:v>
                </c:pt>
                <c:pt idx="4">
                  <c:v>Övriga insatser</c:v>
                </c:pt>
              </c:strCache>
            </c:strRef>
          </c:cat>
          <c:val>
            <c:numRef>
              <c:f>OUTPUT!$C$155:$C$159</c:f>
              <c:numCache>
                <c:formatCode>General</c:formatCode>
                <c:ptCount val="5"/>
                <c:pt idx="0">
                  <c:v>1</c:v>
                </c:pt>
                <c:pt idx="1">
                  <c:v>1</c:v>
                </c:pt>
                <c:pt idx="2">
                  <c:v>6</c:v>
                </c:pt>
                <c:pt idx="3">
                  <c:v>6</c:v>
                </c:pt>
                <c:pt idx="4">
                  <c:v>2</c:v>
                </c:pt>
              </c:numCache>
            </c:numRef>
          </c:val>
          <c:extLst>
            <c:ext xmlns:c16="http://schemas.microsoft.com/office/drawing/2014/chart" uri="{C3380CC4-5D6E-409C-BE32-E72D297353CC}">
              <c16:uniqueId val="{00000000-7272-4F6F-82DB-C597C0FE7F79}"/>
            </c:ext>
          </c:extLst>
        </c:ser>
        <c:dLbls>
          <c:showLegendKey val="0"/>
          <c:showVal val="0"/>
          <c:showCatName val="0"/>
          <c:showSerName val="0"/>
          <c:showPercent val="0"/>
          <c:showBubbleSize val="0"/>
        </c:dLbls>
        <c:gapWidth val="182"/>
        <c:axId val="1853916687"/>
        <c:axId val="1853918767"/>
      </c:barChart>
      <c:catAx>
        <c:axId val="18539166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853918767"/>
        <c:crosses val="autoZero"/>
        <c:auto val="1"/>
        <c:lblAlgn val="ctr"/>
        <c:lblOffset val="100"/>
        <c:noMultiLvlLbl val="0"/>
      </c:catAx>
      <c:valAx>
        <c:axId val="1853918767"/>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853916687"/>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0.73841</cdr:x>
      <cdr:y>0.92551</cdr:y>
    </cdr:from>
    <cdr:to>
      <cdr:x>0.88041</cdr:x>
      <cdr:y>1</cdr:y>
    </cdr:to>
    <cdr:sp macro="" textlink="">
      <cdr:nvSpPr>
        <cdr:cNvPr id="2" name="Rectangle 1">
          <a:extLst xmlns:a="http://schemas.openxmlformats.org/drawingml/2006/main">
            <a:ext uri="{FF2B5EF4-FFF2-40B4-BE49-F238E27FC236}">
              <a16:creationId xmlns:a16="http://schemas.microsoft.com/office/drawing/2014/main" id="{9B30C1D2-CC8A-0974-7313-4E885DBA2315}"/>
            </a:ext>
          </a:extLst>
        </cdr:cNvPr>
        <cdr:cNvSpPr/>
      </cdr:nvSpPr>
      <cdr:spPr>
        <a:xfrm xmlns:a="http://schemas.openxmlformats.org/drawingml/2006/main">
          <a:off x="8468328" y="4111924"/>
          <a:ext cx="1628503" cy="330926"/>
        </a:xfrm>
        <a:prstGeom xmlns:a="http://schemas.openxmlformats.org/drawingml/2006/main" prst="rect">
          <a:avLst/>
        </a:prstGeom>
        <a:solidFill xmlns:a="http://schemas.openxmlformats.org/drawingml/2006/main">
          <a:srgbClr val="F2F2F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SE"/>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98BF9F7D-517D-48B6-9E08-D7F441257710}" type="datetimeFigureOut">
              <a:rPr lang="sv-SE" smtClean="0"/>
              <a:t>2022-12-06</a:t>
            </a:fld>
            <a:endParaRPr lang="sv-SE"/>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4C86F025-4475-4D73-92C0-4B7709837C89}" type="slidenum">
              <a:rPr lang="sv-SE" smtClean="0"/>
              <a:t>‹#›</a:t>
            </a:fld>
            <a:endParaRPr lang="sv-SE"/>
          </a:p>
        </p:txBody>
      </p:sp>
    </p:spTree>
    <p:extLst>
      <p:ext uri="{BB962C8B-B14F-4D97-AF65-F5344CB8AC3E}">
        <p14:creationId xmlns:p14="http://schemas.microsoft.com/office/powerpoint/2010/main" val="338818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solidFill>
                  <a:schemeClr val="bg1">
                    <a:lumMod val="50000"/>
                  </a:schemeClr>
                </a:solidFill>
              </a:rPr>
              <a:t>Insatser enligt lag (1993:387) om stöd och service till vissa funktionshindrade omfattas inte.</a:t>
            </a:r>
            <a:endParaRPr lang="sv-SE" dirty="0"/>
          </a:p>
        </p:txBody>
      </p:sp>
      <p:sp>
        <p:nvSpPr>
          <p:cNvPr id="4" name="Platshållare för bildnummer 3"/>
          <p:cNvSpPr>
            <a:spLocks noGrp="1"/>
          </p:cNvSpPr>
          <p:nvPr>
            <p:ph type="sldNum" sz="quarter" idx="5"/>
          </p:nvPr>
        </p:nvSpPr>
        <p:spPr/>
        <p:txBody>
          <a:bodyPr/>
          <a:lstStyle/>
          <a:p>
            <a:fld id="{4C86F025-4475-4D73-92C0-4B7709837C89}" type="slidenum">
              <a:rPr lang="sv-SE" smtClean="0"/>
              <a:t>71</a:t>
            </a:fld>
            <a:endParaRPr lang="sv-SE"/>
          </a:p>
        </p:txBody>
      </p:sp>
    </p:spTree>
    <p:extLst>
      <p:ext uri="{BB962C8B-B14F-4D97-AF65-F5344CB8AC3E}">
        <p14:creationId xmlns:p14="http://schemas.microsoft.com/office/powerpoint/2010/main" val="2025958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4C86F025-4475-4D73-92C0-4B7709837C89}" type="slidenum">
              <a:rPr lang="sv-SE" smtClean="0"/>
              <a:t>105</a:t>
            </a:fld>
            <a:endParaRPr lang="sv-SE"/>
          </a:p>
        </p:txBody>
      </p:sp>
    </p:spTree>
    <p:extLst>
      <p:ext uri="{BB962C8B-B14F-4D97-AF65-F5344CB8AC3E}">
        <p14:creationId xmlns:p14="http://schemas.microsoft.com/office/powerpoint/2010/main" val="640757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4C86F025-4475-4D73-92C0-4B7709837C89}" type="slidenum">
              <a:rPr lang="sv-SE" smtClean="0"/>
              <a:t>132</a:t>
            </a:fld>
            <a:endParaRPr lang="sv-SE"/>
          </a:p>
        </p:txBody>
      </p:sp>
    </p:spTree>
    <p:extLst>
      <p:ext uri="{BB962C8B-B14F-4D97-AF65-F5344CB8AC3E}">
        <p14:creationId xmlns:p14="http://schemas.microsoft.com/office/powerpoint/2010/main" val="640757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4C86F025-4475-4D73-92C0-4B7709837C89}" type="slidenum">
              <a:rPr lang="sv-SE" smtClean="0"/>
              <a:t>159</a:t>
            </a:fld>
            <a:endParaRPr lang="sv-SE"/>
          </a:p>
        </p:txBody>
      </p:sp>
    </p:spTree>
    <p:extLst>
      <p:ext uri="{BB962C8B-B14F-4D97-AF65-F5344CB8AC3E}">
        <p14:creationId xmlns:p14="http://schemas.microsoft.com/office/powerpoint/2010/main" val="640757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3B93211B-CB54-46DE-A2EC-25DD7E4F2EC6}"/>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C0B9145D-17A0-49B2-8C9F-019A7B09F9E0}" type="datetime1">
              <a:rPr lang="sv-SE" smtClean="0"/>
              <a:t>2022-12-06</a:t>
            </a:fld>
            <a:endParaRPr lang="sv-SE"/>
          </a:p>
        </p:txBody>
      </p:sp>
      <p:sp>
        <p:nvSpPr>
          <p:cNvPr id="5" name="Platshållare för sidfot 4"/>
          <p:cNvSpPr>
            <a:spLocks noGrp="1"/>
          </p:cNvSpPr>
          <p:nvPr>
            <p:ph type="ftr" sz="quarter" idx="11"/>
          </p:nvPr>
        </p:nvSpPr>
        <p:spPr/>
        <p:txBody>
          <a:bodyPr/>
          <a:lstStyle/>
          <a:p>
            <a:r>
              <a:rPr lang="sv-SE"/>
              <a:t>ARBETSMATERIAL</a:t>
            </a:r>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Rubrik">
    <p:bg>
      <p:bgPr>
        <a:solidFill>
          <a:schemeClr val="bg1"/>
        </a:solidFill>
        <a:effectLst/>
      </p:bgPr>
    </p:bg>
    <p:spTree>
      <p:nvGrpSpPr>
        <p:cNvPr id="1" name=""/>
        <p:cNvGrpSpPr/>
        <p:nvPr/>
      </p:nvGrpSpPr>
      <p:grpSpPr>
        <a:xfrm>
          <a:off x="0" y="0"/>
          <a:ext cx="0" cy="0"/>
          <a:chOff x="0" y="0"/>
          <a:chExt cx="0" cy="0"/>
        </a:xfrm>
      </p:grpSpPr>
      <p:sp>
        <p:nvSpPr>
          <p:cNvPr id="33" name="Do not remove" hidden="1">
            <a:extLst>
              <a:ext uri="{FF2B5EF4-FFF2-40B4-BE49-F238E27FC236}">
                <a16:creationId xmlns:a16="http://schemas.microsoft.com/office/drawing/2014/main" id="{34984C55-68E0-4D4D-B0D8-BB9428DCD315}"/>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EA7DFC62-DCC0-40B2-9DC5-EBBA879895D0}" type="datetime1">
              <a:rPr lang="sv-SE" smtClean="0"/>
              <a:t>2022-12-06</a:t>
            </a:fld>
            <a:endParaRPr lang="sv-SE"/>
          </a:p>
        </p:txBody>
      </p:sp>
      <p:sp>
        <p:nvSpPr>
          <p:cNvPr id="5" name="Platshållare för sidfot 4"/>
          <p:cNvSpPr>
            <a:spLocks noGrp="1"/>
          </p:cNvSpPr>
          <p:nvPr>
            <p:ph type="ftr" sz="quarter" idx="11"/>
          </p:nvPr>
        </p:nvSpPr>
        <p:spPr/>
        <p:txBody>
          <a:bodyPr/>
          <a:lstStyle>
            <a:lvl1pPr>
              <a:defRPr>
                <a:solidFill>
                  <a:srgbClr val="222221"/>
                </a:solidFill>
              </a:defRPr>
            </a:lvl1pPr>
          </a:lstStyle>
          <a:p>
            <a:r>
              <a:rPr lang="sv-SE"/>
              <a:t>ARBETSMATERIAL</a:t>
            </a: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1427127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8364B372-E6CA-4980-8D7F-DD8558C91EEF}" type="datetime1">
              <a:rPr lang="sv-SE" smtClean="0"/>
              <a:t>2022-12-06</a:t>
            </a:fld>
            <a:endParaRPr lang="sv-SE"/>
          </a:p>
        </p:txBody>
      </p:sp>
      <p:sp>
        <p:nvSpPr>
          <p:cNvPr id="5" name="Platshållare för sidfot 4"/>
          <p:cNvSpPr>
            <a:spLocks noGrp="1"/>
          </p:cNvSpPr>
          <p:nvPr>
            <p:ph type="ftr" sz="quarter" idx="11"/>
          </p:nvPr>
        </p:nvSpPr>
        <p:spPr/>
        <p:txBody>
          <a:bodyPr/>
          <a:lstStyle/>
          <a:p>
            <a:r>
              <a:rPr lang="sv-SE"/>
              <a:t>ARBETSMATERIAL</a:t>
            </a:r>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a:p>
        </p:txBody>
      </p:sp>
    </p:spTree>
    <p:extLst>
      <p:ext uri="{BB962C8B-B14F-4D97-AF65-F5344CB8AC3E}">
        <p14:creationId xmlns:p14="http://schemas.microsoft.com/office/powerpoint/2010/main" val="357548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AEC5CEE-7E7D-45A7-9E52-96E6228445F4}" type="datetime1">
              <a:rPr lang="sv-SE" smtClean="0"/>
              <a:t>2022-12-06</a:t>
            </a:fld>
            <a:endParaRPr lang="sv-SE"/>
          </a:p>
        </p:txBody>
      </p:sp>
      <p:sp>
        <p:nvSpPr>
          <p:cNvPr id="5" name="Platshållare för sidfot 4"/>
          <p:cNvSpPr>
            <a:spLocks noGrp="1"/>
          </p:cNvSpPr>
          <p:nvPr>
            <p:ph type="ftr" sz="quarter" idx="11"/>
          </p:nvPr>
        </p:nvSpPr>
        <p:spPr/>
        <p:txBody>
          <a:bodyPr/>
          <a:lstStyle/>
          <a:p>
            <a:r>
              <a:rPr lang="sv-SE"/>
              <a:t>ARBETSMATERIAL</a:t>
            </a:r>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a:p>
        </p:txBody>
      </p:sp>
    </p:spTree>
    <p:extLst>
      <p:ext uri="{BB962C8B-B14F-4D97-AF65-F5344CB8AC3E}">
        <p14:creationId xmlns:p14="http://schemas.microsoft.com/office/powerpoint/2010/main" val="2518961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46A7AC62-AE21-48F9-9B9F-8A128DB2D6F4}" type="datetime1">
              <a:rPr lang="sv-SE" smtClean="0"/>
              <a:t>2022-12-06</a:t>
            </a:fld>
            <a:endParaRPr lang="sv-SE"/>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sv-SE"/>
              <a:t>ARBETSMATERIAL</a:t>
            </a: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2088180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0E799D6-830B-4E99-80C8-32D39AE84704}" type="datetime1">
              <a:rPr lang="sv-SE" smtClean="0"/>
              <a:t>2022-12-06</a:t>
            </a:fld>
            <a:endParaRPr lang="sv-SE"/>
          </a:p>
        </p:txBody>
      </p:sp>
      <p:sp>
        <p:nvSpPr>
          <p:cNvPr id="6" name="Platshållare för sidfot 5"/>
          <p:cNvSpPr>
            <a:spLocks noGrp="1"/>
          </p:cNvSpPr>
          <p:nvPr>
            <p:ph type="ftr" sz="quarter" idx="11"/>
          </p:nvPr>
        </p:nvSpPr>
        <p:spPr/>
        <p:txBody>
          <a:bodyPr/>
          <a:lstStyle/>
          <a:p>
            <a:r>
              <a:rPr lang="sv-SE"/>
              <a:t>ARBETSMATERIAL</a:t>
            </a:r>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a:p>
        </p:txBody>
      </p:sp>
    </p:spTree>
    <p:extLst>
      <p:ext uri="{BB962C8B-B14F-4D97-AF65-F5344CB8AC3E}">
        <p14:creationId xmlns:p14="http://schemas.microsoft.com/office/powerpoint/2010/main" val="1032416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EA3272AA-D208-4E6E-9888-8D1AFBB9959E}" type="datetime1">
              <a:rPr lang="sv-SE" smtClean="0"/>
              <a:t>2022-12-06</a:t>
            </a:fld>
            <a:endParaRPr lang="sv-SE"/>
          </a:p>
        </p:txBody>
      </p:sp>
      <p:sp>
        <p:nvSpPr>
          <p:cNvPr id="6" name="Platshållare för sidfot 5"/>
          <p:cNvSpPr>
            <a:spLocks noGrp="1"/>
          </p:cNvSpPr>
          <p:nvPr>
            <p:ph type="ftr" sz="quarter" idx="11"/>
          </p:nvPr>
        </p:nvSpPr>
        <p:spPr/>
        <p:txBody>
          <a:bodyPr/>
          <a:lstStyle/>
          <a:p>
            <a:r>
              <a:rPr lang="sv-SE"/>
              <a:t>ARBETSMATERIAL</a:t>
            </a:r>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a:p>
        </p:txBody>
      </p:sp>
    </p:spTree>
    <p:extLst>
      <p:ext uri="{BB962C8B-B14F-4D97-AF65-F5344CB8AC3E}">
        <p14:creationId xmlns:p14="http://schemas.microsoft.com/office/powerpoint/2010/main" val="1652858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850E8DA3-72F6-4BEC-B418-1A5084B009CE}" type="datetime1">
              <a:rPr lang="sv-SE" smtClean="0"/>
              <a:t>2022-12-06</a:t>
            </a:fld>
            <a:endParaRPr lang="sv-SE"/>
          </a:p>
        </p:txBody>
      </p:sp>
      <p:sp>
        <p:nvSpPr>
          <p:cNvPr id="8" name="Platshållare för sidfot 7"/>
          <p:cNvSpPr>
            <a:spLocks noGrp="1"/>
          </p:cNvSpPr>
          <p:nvPr>
            <p:ph type="ftr" sz="quarter" idx="11"/>
          </p:nvPr>
        </p:nvSpPr>
        <p:spPr/>
        <p:txBody>
          <a:bodyPr/>
          <a:lstStyle/>
          <a:p>
            <a:r>
              <a:rPr lang="sv-SE"/>
              <a:t>ARBETSMATERIAL</a:t>
            </a:r>
          </a:p>
        </p:txBody>
      </p:sp>
      <p:sp>
        <p:nvSpPr>
          <p:cNvPr id="9" name="Platshållare för bildnummer 8"/>
          <p:cNvSpPr>
            <a:spLocks noGrp="1"/>
          </p:cNvSpPr>
          <p:nvPr>
            <p:ph type="sldNum" sz="quarter" idx="12"/>
          </p:nvPr>
        </p:nvSpPr>
        <p:spPr/>
        <p:txBody>
          <a:bodyPr/>
          <a:lstStyle/>
          <a:p>
            <a:fld id="{34C9B0E5-37D7-412E-A162-6A236BADC197}" type="slidenum">
              <a:rPr lang="sv-SE" smtClean="0"/>
              <a:t>‹#›</a:t>
            </a:fld>
            <a:endParaRPr lang="sv-SE"/>
          </a:p>
        </p:txBody>
      </p:sp>
    </p:spTree>
    <p:extLst>
      <p:ext uri="{BB962C8B-B14F-4D97-AF65-F5344CB8AC3E}">
        <p14:creationId xmlns:p14="http://schemas.microsoft.com/office/powerpoint/2010/main" val="3531928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023C1719-352F-4FAA-AD34-746021F98B5B}" type="datetime1">
              <a:rPr lang="sv-SE" smtClean="0"/>
              <a:t>2022-12-06</a:t>
            </a:fld>
            <a:endParaRPr lang="sv-SE"/>
          </a:p>
        </p:txBody>
      </p:sp>
      <p:sp>
        <p:nvSpPr>
          <p:cNvPr id="4" name="Platshållare för sidfot 3"/>
          <p:cNvSpPr>
            <a:spLocks noGrp="1"/>
          </p:cNvSpPr>
          <p:nvPr>
            <p:ph type="ftr" sz="quarter" idx="11"/>
          </p:nvPr>
        </p:nvSpPr>
        <p:spPr/>
        <p:txBody>
          <a:bodyPr/>
          <a:lstStyle/>
          <a:p>
            <a:r>
              <a:rPr lang="sv-SE"/>
              <a:t>ARBETSMATERIAL</a:t>
            </a:r>
          </a:p>
        </p:txBody>
      </p:sp>
      <p:sp>
        <p:nvSpPr>
          <p:cNvPr id="5" name="Platshållare för bildnummer 4"/>
          <p:cNvSpPr>
            <a:spLocks noGrp="1"/>
          </p:cNvSpPr>
          <p:nvPr>
            <p:ph type="sldNum" sz="quarter" idx="12"/>
          </p:nvPr>
        </p:nvSpPr>
        <p:spPr/>
        <p:txBody>
          <a:bodyPr/>
          <a:lstStyle/>
          <a:p>
            <a:fld id="{34C9B0E5-37D7-412E-A162-6A236BADC197}" type="slidenum">
              <a:rPr lang="sv-SE" smtClean="0"/>
              <a:t>‹#›</a:t>
            </a:fld>
            <a:endParaRPr lang="sv-SE"/>
          </a:p>
        </p:txBody>
      </p:sp>
    </p:spTree>
    <p:extLst>
      <p:ext uri="{BB962C8B-B14F-4D97-AF65-F5344CB8AC3E}">
        <p14:creationId xmlns:p14="http://schemas.microsoft.com/office/powerpoint/2010/main" val="1327387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2597CF6-86F0-40AF-939B-655A2D2C5068}" type="datetime1">
              <a:rPr lang="sv-SE" smtClean="0"/>
              <a:t>2022-12-06</a:t>
            </a:fld>
            <a:endParaRPr lang="sv-SE"/>
          </a:p>
        </p:txBody>
      </p:sp>
      <p:sp>
        <p:nvSpPr>
          <p:cNvPr id="3" name="Platshållare för sidfot 2"/>
          <p:cNvSpPr>
            <a:spLocks noGrp="1"/>
          </p:cNvSpPr>
          <p:nvPr>
            <p:ph type="ftr" sz="quarter" idx="11"/>
          </p:nvPr>
        </p:nvSpPr>
        <p:spPr/>
        <p:txBody>
          <a:bodyPr/>
          <a:lstStyle/>
          <a:p>
            <a:r>
              <a:rPr lang="sv-SE"/>
              <a:t>ARBETSMATERIAL</a:t>
            </a:r>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a:p>
        </p:txBody>
      </p:sp>
    </p:spTree>
    <p:extLst>
      <p:ext uri="{BB962C8B-B14F-4D97-AF65-F5344CB8AC3E}">
        <p14:creationId xmlns:p14="http://schemas.microsoft.com/office/powerpoint/2010/main" val="2601000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E1E9574-C6D3-476B-800F-A5F085DB6AFB}" type="datetime1">
              <a:rPr lang="sv-SE" smtClean="0"/>
              <a:t>2022-12-06</a:t>
            </a:fld>
            <a:endParaRPr lang="sv-SE"/>
          </a:p>
        </p:txBody>
      </p:sp>
      <p:sp>
        <p:nvSpPr>
          <p:cNvPr id="3" name="Platshållare för sidfot 2"/>
          <p:cNvSpPr>
            <a:spLocks noGrp="1"/>
          </p:cNvSpPr>
          <p:nvPr>
            <p:ph type="ftr" sz="quarter" idx="11"/>
          </p:nvPr>
        </p:nvSpPr>
        <p:spPr/>
        <p:txBody>
          <a:bodyPr/>
          <a:lstStyle/>
          <a:p>
            <a:r>
              <a:rPr lang="sv-SE"/>
              <a:t>ARBETSMATERIAL</a:t>
            </a:r>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a:p>
        </p:txBody>
      </p:sp>
    </p:spTree>
    <p:extLst>
      <p:ext uri="{BB962C8B-B14F-4D97-AF65-F5344CB8AC3E}">
        <p14:creationId xmlns:p14="http://schemas.microsoft.com/office/powerpoint/2010/main" val="4210887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DF91448B-A11C-5CB8-8149-AAA7F85C2F33}"/>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Rubrik 1"/>
          <p:cNvSpPr>
            <a:spLocks noGrp="1"/>
          </p:cNvSpPr>
          <p:nvPr>
            <p:ph type="title" hasCustomPrompt="1"/>
          </p:nvPr>
        </p:nvSpPr>
        <p:spPr>
          <a:xfrm>
            <a:off x="239523" y="136526"/>
            <a:ext cx="11799010" cy="898518"/>
          </a:xfrm>
        </p:spPr>
        <p:txBody>
          <a:bodyPr lIns="0" rIns="0" anchor="b"/>
          <a:lstStyle>
            <a:lvl1pPr>
              <a:defRPr sz="2800"/>
            </a:lvl1pPr>
          </a:lstStyle>
          <a:p>
            <a:r>
              <a:rPr lang="sv-SE" dirty="0"/>
              <a:t>Klicka här för att ändra format</a:t>
            </a:r>
          </a:p>
        </p:txBody>
      </p:sp>
      <p:sp>
        <p:nvSpPr>
          <p:cNvPr id="4" name="Platshållare för datum 3"/>
          <p:cNvSpPr>
            <a:spLocks noGrp="1"/>
          </p:cNvSpPr>
          <p:nvPr>
            <p:ph type="dt" sz="half" idx="10"/>
          </p:nvPr>
        </p:nvSpPr>
        <p:spPr/>
        <p:txBody>
          <a:bodyPr/>
          <a:lstStyle/>
          <a:p>
            <a:fld id="{35C0E407-A264-4FEF-BBB9-61FA8A86D66A}" type="datetime1">
              <a:rPr lang="sv-SE" smtClean="0"/>
              <a:t>2022-12-06</a:t>
            </a:fld>
            <a:endParaRPr lang="sv-SE"/>
          </a:p>
        </p:txBody>
      </p:sp>
      <p:sp>
        <p:nvSpPr>
          <p:cNvPr id="5" name="Platshållare för sidfot 4"/>
          <p:cNvSpPr>
            <a:spLocks noGrp="1"/>
          </p:cNvSpPr>
          <p:nvPr>
            <p:ph type="ftr" sz="quarter" idx="11"/>
          </p:nvPr>
        </p:nvSpPr>
        <p:spPr/>
        <p:txBody>
          <a:bodyPr/>
          <a:lstStyle/>
          <a:p>
            <a:r>
              <a:rPr lang="sv-SE"/>
              <a:t>ARBETSMATERIAL</a:t>
            </a:r>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
        <p:nvSpPr>
          <p:cNvPr id="10" name="Rektangel 12">
            <a:extLst>
              <a:ext uri="{FF2B5EF4-FFF2-40B4-BE49-F238E27FC236}">
                <a16:creationId xmlns:a16="http://schemas.microsoft.com/office/drawing/2014/main" id="{2FDF7541-748C-2911-4ED4-F31D00C3E682}"/>
              </a:ext>
            </a:extLst>
          </p:cNvPr>
          <p:cNvSpPr/>
          <p:nvPr userDrawn="1"/>
        </p:nvSpPr>
        <p:spPr>
          <a:xfrm>
            <a:off x="239523" y="1145310"/>
            <a:ext cx="11799010" cy="4609181"/>
          </a:xfrm>
          <a:prstGeom prst="rect">
            <a:avLst/>
          </a:prstGeom>
          <a:solidFill>
            <a:schemeClr val="bg1">
              <a:lumMod val="9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020">
              <a:solidFill>
                <a:schemeClr val="tx1"/>
              </a:solidFill>
              <a:latin typeface="Arial" panose="020B0604020202020204" pitchFamily="34" charset="0"/>
              <a:cs typeface="Arial" panose="020B0604020202020204" pitchFamily="34" charset="0"/>
            </a:endParaRPr>
          </a:p>
        </p:txBody>
      </p:sp>
      <p:sp>
        <p:nvSpPr>
          <p:cNvPr id="12" name="Text Placeholder 11">
            <a:extLst>
              <a:ext uri="{FF2B5EF4-FFF2-40B4-BE49-F238E27FC236}">
                <a16:creationId xmlns:a16="http://schemas.microsoft.com/office/drawing/2014/main" id="{F3489E09-72E2-9D13-4EE5-63877363A568}"/>
              </a:ext>
            </a:extLst>
          </p:cNvPr>
          <p:cNvSpPr>
            <a:spLocks noGrp="1"/>
          </p:cNvSpPr>
          <p:nvPr>
            <p:ph type="body" sz="quarter" idx="13" hasCustomPrompt="1"/>
          </p:nvPr>
        </p:nvSpPr>
        <p:spPr>
          <a:xfrm>
            <a:off x="239003" y="5754492"/>
            <a:ext cx="11799010" cy="513144"/>
          </a:xfrm>
          <a:solidFill>
            <a:schemeClr val="bg1"/>
          </a:solidFill>
        </p:spPr>
        <p:txBody>
          <a:bodyPr anchor="b"/>
          <a:lstStyle>
            <a:lvl1pPr marL="30163" indent="0">
              <a:spcAft>
                <a:spcPts val="200"/>
              </a:spcAft>
              <a:buNone/>
              <a:tabLst>
                <a:tab pos="446400" algn="r"/>
                <a:tab pos="630000" algn="l"/>
              </a:tabLst>
              <a:defRPr sz="800">
                <a:solidFill>
                  <a:schemeClr val="bg1">
                    <a:lumMod val="50000"/>
                  </a:schemeClr>
                </a:solidFill>
              </a:defRPr>
            </a:lvl1pPr>
            <a:lvl2pPr marL="457200" indent="0">
              <a:spcAft>
                <a:spcPts val="200"/>
              </a:spcAft>
              <a:buNone/>
              <a:defRPr sz="800">
                <a:solidFill>
                  <a:schemeClr val="bg1">
                    <a:lumMod val="50000"/>
                  </a:schemeClr>
                </a:solidFill>
              </a:defRPr>
            </a:lvl2pPr>
            <a:lvl3pPr marL="914400" indent="0">
              <a:spcAft>
                <a:spcPts val="200"/>
              </a:spcAft>
              <a:buNone/>
              <a:defRPr sz="800">
                <a:solidFill>
                  <a:schemeClr val="bg1">
                    <a:lumMod val="50000"/>
                  </a:schemeClr>
                </a:solidFill>
              </a:defRPr>
            </a:lvl3pPr>
            <a:lvl4pPr marL="1371600" indent="0">
              <a:spcAft>
                <a:spcPts val="200"/>
              </a:spcAft>
              <a:buNone/>
              <a:defRPr sz="800">
                <a:solidFill>
                  <a:schemeClr val="bg1">
                    <a:lumMod val="50000"/>
                  </a:schemeClr>
                </a:solidFill>
              </a:defRPr>
            </a:lvl4pPr>
            <a:lvl5pPr marL="1828800" indent="0">
              <a:spcAft>
                <a:spcPts val="200"/>
              </a:spcAft>
              <a:buNone/>
              <a:defRPr sz="800">
                <a:solidFill>
                  <a:schemeClr val="bg1">
                    <a:lumMod val="50000"/>
                  </a:schemeClr>
                </a:solidFill>
              </a:defRPr>
            </a:lvl5pPr>
          </a:lstStyle>
          <a:p>
            <a:pPr lvl="0"/>
            <a:r>
              <a:rPr lang="sv-SE" dirty="0"/>
              <a:t>	Källa:</a:t>
            </a:r>
            <a:endParaRPr lang="en-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3B9AF505-51BD-4A48-9CF8-BAC13E98FB57}" type="datetime1">
              <a:rPr lang="sv-SE" smtClean="0"/>
              <a:t>2022-12-06</a:t>
            </a:fld>
            <a:endParaRPr lang="sv-SE"/>
          </a:p>
        </p:txBody>
      </p:sp>
      <p:sp>
        <p:nvSpPr>
          <p:cNvPr id="5" name="Platshållare för sidfot 4"/>
          <p:cNvSpPr>
            <a:spLocks noGrp="1"/>
          </p:cNvSpPr>
          <p:nvPr>
            <p:ph type="ftr" sz="quarter" idx="11"/>
          </p:nvPr>
        </p:nvSpPr>
        <p:spPr/>
        <p:txBody>
          <a:bodyPr/>
          <a:lstStyle>
            <a:lvl1pPr>
              <a:defRPr>
                <a:solidFill>
                  <a:srgbClr val="222221"/>
                </a:solidFill>
              </a:defRPr>
            </a:lvl1pPr>
          </a:lstStyle>
          <a:p>
            <a:r>
              <a:rPr lang="sv-SE"/>
              <a:t>ARBETSMATERIAL</a:t>
            </a: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1323DA3F-A134-43B4-A87E-F022F4478207}"/>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descr="En bild som visar ritning&#10;&#10;Automatiskt genererad beskrivning">
            <a:extLst>
              <a:ext uri="{FF2B5EF4-FFF2-40B4-BE49-F238E27FC236}">
                <a16:creationId xmlns:a16="http://schemas.microsoft.com/office/drawing/2014/main" id="{1ADA1F9B-CCF0-4D82-A120-69E88C4989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fld id="{CCF19BDA-ED30-46DC-9F5E-57063527220D}" type="datetime1">
              <a:rPr lang="sv-SE" smtClean="0"/>
              <a:t>2022-12-06</a:t>
            </a:fld>
            <a:endParaRPr lang="sv-SE"/>
          </a:p>
        </p:txBody>
      </p:sp>
      <p:sp>
        <p:nvSpPr>
          <p:cNvPr id="5" name="Platshållare för sidfot 4"/>
          <p:cNvSpPr>
            <a:spLocks noGrp="1"/>
          </p:cNvSpPr>
          <p:nvPr>
            <p:ph type="ftr" sz="quarter" idx="11"/>
          </p:nvPr>
        </p:nvSpPr>
        <p:spPr/>
        <p:txBody>
          <a:bodyPr/>
          <a:lstStyle>
            <a:lvl1pPr>
              <a:defRPr>
                <a:solidFill>
                  <a:srgbClr val="FFFFFF"/>
                </a:solidFill>
              </a:defRPr>
            </a:lvl1pPr>
          </a:lstStyle>
          <a:p>
            <a:r>
              <a:rPr lang="sv-SE"/>
              <a:t>ARBETSMATERIAL</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1089945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enhet&#10;&#10;Automatiskt genererad beskrivning">
            <a:extLst>
              <a:ext uri="{FF2B5EF4-FFF2-40B4-BE49-F238E27FC236}">
                <a16:creationId xmlns:a16="http://schemas.microsoft.com/office/drawing/2014/main" id="{F462BC7F-2338-4B3A-95AD-A880358D7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fld id="{B860983D-ABFF-452E-AB18-8CE541B865B4}" type="datetime1">
              <a:rPr lang="sv-SE" smtClean="0"/>
              <a:t>2022-12-06</a:t>
            </a:fld>
            <a:endParaRPr lang="sv-SE"/>
          </a:p>
        </p:txBody>
      </p:sp>
      <p:sp>
        <p:nvSpPr>
          <p:cNvPr id="5" name="Platshållare för sidfot 4"/>
          <p:cNvSpPr>
            <a:spLocks noGrp="1"/>
          </p:cNvSpPr>
          <p:nvPr>
            <p:ph type="ftr" sz="quarter" idx="11"/>
          </p:nvPr>
        </p:nvSpPr>
        <p:spPr/>
        <p:txBody>
          <a:bodyPr/>
          <a:lstStyle>
            <a:lvl1pPr>
              <a:defRPr>
                <a:solidFill>
                  <a:srgbClr val="FFFFFF"/>
                </a:solidFill>
              </a:defRPr>
            </a:lvl1pPr>
          </a:lstStyle>
          <a:p>
            <a:r>
              <a:rPr lang="sv-SE"/>
              <a:t>ARBETSMATERIAL</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1894996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92375573-086C-4AA2-9CC7-D0F7A493E235}"/>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ildobjekt 6" descr="En bild som visar ritning&#10;&#10;Automatiskt genererad beskrivning">
            <a:extLst>
              <a:ext uri="{FF2B5EF4-FFF2-40B4-BE49-F238E27FC236}">
                <a16:creationId xmlns:a16="http://schemas.microsoft.com/office/drawing/2014/main" id="{F97776BC-9198-4B58-90BB-4964DF0EC1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B986C649-EA50-456E-8240-7EC283069212}" type="datetime1">
              <a:rPr lang="sv-SE" smtClean="0"/>
              <a:t>2022-12-06</a:t>
            </a:fld>
            <a:endParaRPr lang="sv-SE"/>
          </a:p>
        </p:txBody>
      </p:sp>
      <p:sp>
        <p:nvSpPr>
          <p:cNvPr id="5" name="Platshållare för sidfot 4"/>
          <p:cNvSpPr>
            <a:spLocks noGrp="1"/>
          </p:cNvSpPr>
          <p:nvPr>
            <p:ph type="ftr" sz="quarter" idx="11"/>
          </p:nvPr>
        </p:nvSpPr>
        <p:spPr/>
        <p:txBody>
          <a:bodyPr/>
          <a:lstStyle>
            <a:lvl1pPr>
              <a:defRPr>
                <a:solidFill>
                  <a:srgbClr val="222221"/>
                </a:solidFill>
              </a:defRPr>
            </a:lvl1pPr>
          </a:lstStyle>
          <a:p>
            <a:r>
              <a:rPr lang="sv-SE"/>
              <a:t>ARBETSMATERIAL</a:t>
            </a: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2711906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ritning&#10;&#10;Automatiskt genererad beskrivning">
            <a:extLst>
              <a:ext uri="{FF2B5EF4-FFF2-40B4-BE49-F238E27FC236}">
                <a16:creationId xmlns:a16="http://schemas.microsoft.com/office/drawing/2014/main" id="{1E92A6A6-8B0A-4DE1-8142-4259EB45C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473F0194-C29A-4D7A-9BBE-79D7795EDF94}" type="datetime1">
              <a:rPr lang="sv-SE" smtClean="0"/>
              <a:t>2022-12-06</a:t>
            </a:fld>
            <a:endParaRPr lang="sv-SE"/>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ARBETSMATERIAL</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682952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13A5EA-AAA3-B096-96F9-6BC09BAB8DCE}"/>
              </a:ext>
            </a:extLst>
          </p:cNvPr>
          <p:cNvSpPr>
            <a:spLocks noGrp="1"/>
          </p:cNvSpPr>
          <p:nvPr>
            <p:ph type="dt" sz="half" idx="10"/>
          </p:nvPr>
        </p:nvSpPr>
        <p:spPr/>
        <p:txBody>
          <a:bodyPr/>
          <a:lstStyle/>
          <a:p>
            <a:fld id="{FF371349-7084-4030-9F16-3775162D71ED}" type="datetime1">
              <a:rPr lang="sv-SE" smtClean="0"/>
              <a:t>2022-12-06</a:t>
            </a:fld>
            <a:endParaRPr lang="sv-SE"/>
          </a:p>
        </p:txBody>
      </p:sp>
      <p:sp>
        <p:nvSpPr>
          <p:cNvPr id="3" name="Footer Placeholder 2">
            <a:extLst>
              <a:ext uri="{FF2B5EF4-FFF2-40B4-BE49-F238E27FC236}">
                <a16:creationId xmlns:a16="http://schemas.microsoft.com/office/drawing/2014/main" id="{17BF9760-C3D7-177F-AC61-6F675F017ED7}"/>
              </a:ext>
            </a:extLst>
          </p:cNvPr>
          <p:cNvSpPr>
            <a:spLocks noGrp="1"/>
          </p:cNvSpPr>
          <p:nvPr>
            <p:ph type="ftr" sz="quarter" idx="11"/>
          </p:nvPr>
        </p:nvSpPr>
        <p:spPr/>
        <p:txBody>
          <a:bodyPr/>
          <a:lstStyle/>
          <a:p>
            <a:r>
              <a:rPr lang="sv-SE"/>
              <a:t>ARBETSMATERIAL</a:t>
            </a:r>
          </a:p>
        </p:txBody>
      </p:sp>
      <p:sp>
        <p:nvSpPr>
          <p:cNvPr id="4" name="Slide Number Placeholder 3">
            <a:extLst>
              <a:ext uri="{FF2B5EF4-FFF2-40B4-BE49-F238E27FC236}">
                <a16:creationId xmlns:a16="http://schemas.microsoft.com/office/drawing/2014/main" id="{1A198E6C-FB73-2E2D-9B20-7D0223534BEC}"/>
              </a:ext>
            </a:extLst>
          </p:cNvPr>
          <p:cNvSpPr>
            <a:spLocks noGrp="1"/>
          </p:cNvSpPr>
          <p:nvPr>
            <p:ph type="sldNum" sz="quarter" idx="12"/>
          </p:nvPr>
        </p:nvSpPr>
        <p:spPr/>
        <p:txBody>
          <a:bodyPr/>
          <a:lstStyle/>
          <a:p>
            <a:fld id="{34C9B0E5-37D7-412E-A162-6A236BADC197}" type="slidenum">
              <a:rPr lang="sv-SE" smtClean="0"/>
              <a:pPr/>
              <a:t>‹#›</a:t>
            </a:fld>
            <a:endParaRPr lang="sv-SE"/>
          </a:p>
        </p:txBody>
      </p:sp>
    </p:spTree>
    <p:extLst>
      <p:ext uri="{BB962C8B-B14F-4D97-AF65-F5344CB8AC3E}">
        <p14:creationId xmlns:p14="http://schemas.microsoft.com/office/powerpoint/2010/main" val="1210007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B6FC1CF7-5242-4893-B1A7-1CFF93898038}" type="datetime1">
              <a:rPr lang="sv-SE" smtClean="0"/>
              <a:t>2022-12-06</a:t>
            </a:fld>
            <a:endParaRPr lang="sv-SE"/>
          </a:p>
        </p:txBody>
      </p:sp>
      <p:sp>
        <p:nvSpPr>
          <p:cNvPr id="5" name="Platshållare för sidfot 4"/>
          <p:cNvSpPr>
            <a:spLocks noGrp="1"/>
          </p:cNvSpPr>
          <p:nvPr>
            <p:ph type="ftr" sz="quarter" idx="11"/>
          </p:nvPr>
        </p:nvSpPr>
        <p:spPr/>
        <p:txBody>
          <a:bodyPr/>
          <a:lstStyle/>
          <a:p>
            <a:r>
              <a:rPr lang="sv-SE"/>
              <a:t>ARBETSMATERIAL</a:t>
            </a:r>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3727315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1F4F50B-42D7-4396-9234-BAC64200DF55}" type="datetime1">
              <a:rPr lang="sv-SE" smtClean="0"/>
              <a:t>2022-12-06</a:t>
            </a:fld>
            <a:endParaRPr lang="sv-SE"/>
          </a:p>
        </p:txBody>
      </p:sp>
      <p:sp>
        <p:nvSpPr>
          <p:cNvPr id="5" name="Platshållare för sidfot 4"/>
          <p:cNvSpPr>
            <a:spLocks noGrp="1"/>
          </p:cNvSpPr>
          <p:nvPr>
            <p:ph type="ftr" sz="quarter" idx="11"/>
          </p:nvPr>
        </p:nvSpPr>
        <p:spPr/>
        <p:txBody>
          <a:bodyPr/>
          <a:lstStyle/>
          <a:p>
            <a:r>
              <a:rPr lang="sv-SE"/>
              <a:t>ARBETSMATERIAL</a:t>
            </a:r>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4074939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C57DCF5-EB6C-4542-ABCD-FF181B067091}" type="datetime1">
              <a:rPr lang="sv-SE" smtClean="0"/>
              <a:t>2022-12-06</a:t>
            </a:fld>
            <a:endParaRPr lang="sv-SE"/>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ARBETSMATERIAL</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a:p>
        </p:txBody>
      </p:sp>
    </p:spTree>
    <p:extLst>
      <p:ext uri="{BB962C8B-B14F-4D97-AF65-F5344CB8AC3E}">
        <p14:creationId xmlns:p14="http://schemas.microsoft.com/office/powerpoint/2010/main" val="4240595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E282462F-AB67-4136-B782-A05358F22F4A}" type="datetime1">
              <a:rPr lang="sv-SE" smtClean="0"/>
              <a:t>2022-12-06</a:t>
            </a:fld>
            <a:endParaRPr lang="sv-SE"/>
          </a:p>
        </p:txBody>
      </p:sp>
      <p:sp>
        <p:nvSpPr>
          <p:cNvPr id="6" name="Platshållare för sidfot 5"/>
          <p:cNvSpPr>
            <a:spLocks noGrp="1"/>
          </p:cNvSpPr>
          <p:nvPr>
            <p:ph type="ftr" sz="quarter" idx="11"/>
          </p:nvPr>
        </p:nvSpPr>
        <p:spPr/>
        <p:txBody>
          <a:bodyPr/>
          <a:lstStyle/>
          <a:p>
            <a:r>
              <a:rPr lang="sv-SE"/>
              <a:t>ARBETSMATERIAL</a:t>
            </a:r>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321073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52103705-0156-431E-8BBE-9C325382A014}" type="datetime1">
              <a:rPr lang="sv-SE" smtClean="0"/>
              <a:t>2022-12-06</a:t>
            </a:fld>
            <a:endParaRPr lang="sv-SE"/>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sv-SE"/>
              <a:t>ARBETSMATERIAL</a:t>
            </a: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8F376106-9CD8-4004-8C1E-3F70CB5AAC30}" type="datetime1">
              <a:rPr lang="sv-SE" smtClean="0"/>
              <a:t>2022-12-06</a:t>
            </a:fld>
            <a:endParaRPr lang="sv-SE"/>
          </a:p>
        </p:txBody>
      </p:sp>
      <p:sp>
        <p:nvSpPr>
          <p:cNvPr id="6" name="Platshållare för sidfot 5"/>
          <p:cNvSpPr>
            <a:spLocks noGrp="1"/>
          </p:cNvSpPr>
          <p:nvPr>
            <p:ph type="ftr" sz="quarter" idx="11"/>
          </p:nvPr>
        </p:nvSpPr>
        <p:spPr/>
        <p:txBody>
          <a:bodyPr/>
          <a:lstStyle/>
          <a:p>
            <a:r>
              <a:rPr lang="sv-SE"/>
              <a:t>ARBETSMATERIAL</a:t>
            </a:r>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3904916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D1E294D1-7961-432E-8DC1-1CBEBE4BCF55}" type="datetime1">
              <a:rPr lang="sv-SE" smtClean="0"/>
              <a:t>2022-12-06</a:t>
            </a:fld>
            <a:endParaRPr lang="sv-SE"/>
          </a:p>
        </p:txBody>
      </p:sp>
      <p:sp>
        <p:nvSpPr>
          <p:cNvPr id="8" name="Platshållare för sidfot 7"/>
          <p:cNvSpPr>
            <a:spLocks noGrp="1"/>
          </p:cNvSpPr>
          <p:nvPr>
            <p:ph type="ftr" sz="quarter" idx="11"/>
          </p:nvPr>
        </p:nvSpPr>
        <p:spPr/>
        <p:txBody>
          <a:bodyPr/>
          <a:lstStyle/>
          <a:p>
            <a:r>
              <a:rPr lang="sv-SE"/>
              <a:t>ARBETSMATERIAL</a:t>
            </a:r>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2601644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C192C757-AB07-409C-BE68-23A37B4E925E}" type="datetime1">
              <a:rPr lang="sv-SE" smtClean="0"/>
              <a:t>2022-12-06</a:t>
            </a:fld>
            <a:endParaRPr lang="sv-SE"/>
          </a:p>
        </p:txBody>
      </p:sp>
      <p:sp>
        <p:nvSpPr>
          <p:cNvPr id="4" name="Platshållare för sidfot 3"/>
          <p:cNvSpPr>
            <a:spLocks noGrp="1"/>
          </p:cNvSpPr>
          <p:nvPr>
            <p:ph type="ftr" sz="quarter" idx="11"/>
          </p:nvPr>
        </p:nvSpPr>
        <p:spPr/>
        <p:txBody>
          <a:bodyPr/>
          <a:lstStyle/>
          <a:p>
            <a:r>
              <a:rPr lang="sv-SE"/>
              <a:t>ARBETSMATERIAL</a:t>
            </a:r>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1748754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94004DE-A664-497D-8A0E-DB9396A66B04}" type="datetime1">
              <a:rPr lang="sv-SE" smtClean="0"/>
              <a:t>2022-12-06</a:t>
            </a:fld>
            <a:endParaRPr lang="sv-SE"/>
          </a:p>
        </p:txBody>
      </p:sp>
      <p:sp>
        <p:nvSpPr>
          <p:cNvPr id="3" name="Platshållare för sidfot 2"/>
          <p:cNvSpPr>
            <a:spLocks noGrp="1"/>
          </p:cNvSpPr>
          <p:nvPr>
            <p:ph type="ftr" sz="quarter" idx="11"/>
          </p:nvPr>
        </p:nvSpPr>
        <p:spPr/>
        <p:txBody>
          <a:bodyPr/>
          <a:lstStyle/>
          <a:p>
            <a:r>
              <a:rPr lang="sv-SE"/>
              <a:t>ARBETSMATERIAL</a:t>
            </a:r>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1802427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AFC1D8D2-2471-4691-B8E3-C957C6AE9B43}" type="datetime1">
              <a:rPr lang="sv-SE" smtClean="0"/>
              <a:t>2022-12-06</a:t>
            </a:fld>
            <a:endParaRPr lang="sv-SE"/>
          </a:p>
        </p:txBody>
      </p:sp>
      <p:sp>
        <p:nvSpPr>
          <p:cNvPr id="5" name="Platshållare för sidfot 4"/>
          <p:cNvSpPr>
            <a:spLocks noGrp="1"/>
          </p:cNvSpPr>
          <p:nvPr>
            <p:ph type="ftr" sz="quarter" idx="11"/>
          </p:nvPr>
        </p:nvSpPr>
        <p:spPr/>
        <p:txBody>
          <a:bodyPr/>
          <a:lstStyle/>
          <a:p>
            <a:r>
              <a:rPr lang="sv-SE"/>
              <a:t>ARBETSMATERIAL</a:t>
            </a:r>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319432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839ABFC6-039B-4CA6-AE7D-8D2C22B0126E}" type="datetime1">
              <a:rPr lang="sv-SE" smtClean="0"/>
              <a:t>2022-12-06</a:t>
            </a:fld>
            <a:endParaRPr lang="sv-SE"/>
          </a:p>
        </p:txBody>
      </p:sp>
      <p:sp>
        <p:nvSpPr>
          <p:cNvPr id="5" name="Platshållare för sidfot 4"/>
          <p:cNvSpPr>
            <a:spLocks noGrp="1"/>
          </p:cNvSpPr>
          <p:nvPr>
            <p:ph type="ftr" sz="quarter" idx="11"/>
          </p:nvPr>
        </p:nvSpPr>
        <p:spPr/>
        <p:txBody>
          <a:bodyPr/>
          <a:lstStyle/>
          <a:p>
            <a:r>
              <a:rPr lang="sv-SE"/>
              <a:t>ARBETSMATERIAL</a:t>
            </a:r>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8410937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C9C129C6-E4AE-426E-88DB-9FA21309ABE0}" type="datetime1">
              <a:rPr lang="sv-SE" smtClean="0"/>
              <a:t>2022-12-06</a:t>
            </a:fld>
            <a:endParaRPr lang="sv-SE"/>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ARBETSMATERIAL</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a:p>
        </p:txBody>
      </p:sp>
    </p:spTree>
    <p:extLst>
      <p:ext uri="{BB962C8B-B14F-4D97-AF65-F5344CB8AC3E}">
        <p14:creationId xmlns:p14="http://schemas.microsoft.com/office/powerpoint/2010/main" val="38498865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AC68FB78-FB30-4A37-BDC8-D649678F16BD}" type="datetime1">
              <a:rPr lang="sv-SE" smtClean="0"/>
              <a:t>2022-12-06</a:t>
            </a:fld>
            <a:endParaRPr lang="sv-SE"/>
          </a:p>
        </p:txBody>
      </p:sp>
      <p:sp>
        <p:nvSpPr>
          <p:cNvPr id="6" name="Platshållare för sidfot 5"/>
          <p:cNvSpPr>
            <a:spLocks noGrp="1"/>
          </p:cNvSpPr>
          <p:nvPr>
            <p:ph type="ftr" sz="quarter" idx="11"/>
          </p:nvPr>
        </p:nvSpPr>
        <p:spPr/>
        <p:txBody>
          <a:bodyPr/>
          <a:lstStyle/>
          <a:p>
            <a:r>
              <a:rPr lang="sv-SE"/>
              <a:t>ARBETSMATERIAL</a:t>
            </a:r>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5113551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F259B48-5C06-4868-91F5-9AAC44F79B3D}" type="datetime1">
              <a:rPr lang="sv-SE" smtClean="0"/>
              <a:t>2022-12-06</a:t>
            </a:fld>
            <a:endParaRPr lang="sv-SE"/>
          </a:p>
        </p:txBody>
      </p:sp>
      <p:sp>
        <p:nvSpPr>
          <p:cNvPr id="6" name="Platshållare för sidfot 5"/>
          <p:cNvSpPr>
            <a:spLocks noGrp="1"/>
          </p:cNvSpPr>
          <p:nvPr>
            <p:ph type="ftr" sz="quarter" idx="11"/>
          </p:nvPr>
        </p:nvSpPr>
        <p:spPr/>
        <p:txBody>
          <a:bodyPr/>
          <a:lstStyle/>
          <a:p>
            <a:r>
              <a:rPr lang="sv-SE"/>
              <a:t>ARBETSMATERIAL</a:t>
            </a:r>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9852759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D635DECD-6E50-4E6E-B778-DBAF56BFC244}" type="datetime1">
              <a:rPr lang="sv-SE" smtClean="0"/>
              <a:t>2022-12-06</a:t>
            </a:fld>
            <a:endParaRPr lang="sv-SE"/>
          </a:p>
        </p:txBody>
      </p:sp>
      <p:sp>
        <p:nvSpPr>
          <p:cNvPr id="8" name="Platshållare för sidfot 7"/>
          <p:cNvSpPr>
            <a:spLocks noGrp="1"/>
          </p:cNvSpPr>
          <p:nvPr>
            <p:ph type="ftr" sz="quarter" idx="11"/>
          </p:nvPr>
        </p:nvSpPr>
        <p:spPr/>
        <p:txBody>
          <a:bodyPr/>
          <a:lstStyle/>
          <a:p>
            <a:r>
              <a:rPr lang="sv-SE"/>
              <a:t>ARBETSMATERIAL</a:t>
            </a:r>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1983048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9F2BB5F-04A7-4D78-9B9D-C6F0442D48CF}" type="datetime1">
              <a:rPr lang="sv-SE" smtClean="0"/>
              <a:t>2022-12-06</a:t>
            </a:fld>
            <a:endParaRPr lang="sv-SE"/>
          </a:p>
        </p:txBody>
      </p:sp>
      <p:sp>
        <p:nvSpPr>
          <p:cNvPr id="6" name="Platshållare för sidfot 5"/>
          <p:cNvSpPr>
            <a:spLocks noGrp="1"/>
          </p:cNvSpPr>
          <p:nvPr>
            <p:ph type="ftr" sz="quarter" idx="11"/>
          </p:nvPr>
        </p:nvSpPr>
        <p:spPr/>
        <p:txBody>
          <a:bodyPr/>
          <a:lstStyle/>
          <a:p>
            <a:r>
              <a:rPr lang="sv-SE"/>
              <a:t>ARBETSMATERIAL</a:t>
            </a:r>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E5B4E7F-082A-4A06-A8A8-33ACFB9CD86A}" type="datetime1">
              <a:rPr lang="sv-SE" smtClean="0"/>
              <a:t>2022-12-06</a:t>
            </a:fld>
            <a:endParaRPr lang="sv-SE"/>
          </a:p>
        </p:txBody>
      </p:sp>
      <p:sp>
        <p:nvSpPr>
          <p:cNvPr id="4" name="Platshållare för sidfot 3"/>
          <p:cNvSpPr>
            <a:spLocks noGrp="1"/>
          </p:cNvSpPr>
          <p:nvPr>
            <p:ph type="ftr" sz="quarter" idx="11"/>
          </p:nvPr>
        </p:nvSpPr>
        <p:spPr/>
        <p:txBody>
          <a:bodyPr/>
          <a:lstStyle/>
          <a:p>
            <a:r>
              <a:rPr lang="sv-SE"/>
              <a:t>ARBETSMATERIAL</a:t>
            </a:r>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961404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7F27893-4437-407B-8DB8-CCA7E0E5C4B0}" type="datetime1">
              <a:rPr lang="sv-SE" smtClean="0"/>
              <a:t>2022-12-06</a:t>
            </a:fld>
            <a:endParaRPr lang="sv-SE"/>
          </a:p>
        </p:txBody>
      </p:sp>
      <p:sp>
        <p:nvSpPr>
          <p:cNvPr id="3" name="Platshållare för sidfot 2"/>
          <p:cNvSpPr>
            <a:spLocks noGrp="1"/>
          </p:cNvSpPr>
          <p:nvPr>
            <p:ph type="ftr" sz="quarter" idx="11"/>
          </p:nvPr>
        </p:nvSpPr>
        <p:spPr/>
        <p:txBody>
          <a:bodyPr/>
          <a:lstStyle/>
          <a:p>
            <a:r>
              <a:rPr lang="sv-SE"/>
              <a:t>ARBETSMATERIAL</a:t>
            </a:r>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21453895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04E8E41E-B088-492E-89BF-36231A8C5AC7}" type="datetime1">
              <a:rPr lang="sv-SE" smtClean="0"/>
              <a:t>2022-12-06</a:t>
            </a:fld>
            <a:endParaRPr lang="sv-SE"/>
          </a:p>
        </p:txBody>
      </p:sp>
      <p:sp>
        <p:nvSpPr>
          <p:cNvPr id="5" name="Platshållare för sidfot 4"/>
          <p:cNvSpPr>
            <a:spLocks noGrp="1"/>
          </p:cNvSpPr>
          <p:nvPr>
            <p:ph type="ftr" sz="quarter" idx="11"/>
          </p:nvPr>
        </p:nvSpPr>
        <p:spPr/>
        <p:txBody>
          <a:bodyPr/>
          <a:lstStyle/>
          <a:p>
            <a:r>
              <a:rPr lang="sv-SE"/>
              <a:t>ARBETSMATERIAL</a:t>
            </a:r>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40222087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1ED22D3-81CB-46C3-9A46-CCBA262BFA0D}" type="datetime1">
              <a:rPr lang="sv-SE" smtClean="0"/>
              <a:t>2022-12-06</a:t>
            </a:fld>
            <a:endParaRPr lang="sv-SE"/>
          </a:p>
        </p:txBody>
      </p:sp>
      <p:sp>
        <p:nvSpPr>
          <p:cNvPr id="5" name="Platshållare för sidfot 4"/>
          <p:cNvSpPr>
            <a:spLocks noGrp="1"/>
          </p:cNvSpPr>
          <p:nvPr>
            <p:ph type="ftr" sz="quarter" idx="11"/>
          </p:nvPr>
        </p:nvSpPr>
        <p:spPr/>
        <p:txBody>
          <a:bodyPr/>
          <a:lstStyle/>
          <a:p>
            <a:r>
              <a:rPr lang="sv-SE"/>
              <a:t>ARBETSMATERIAL</a:t>
            </a:r>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40319464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9584B35-C1A6-4665-B422-90BE9311820C}" type="datetime1">
              <a:rPr lang="sv-SE" smtClean="0"/>
              <a:t>2022-12-06</a:t>
            </a:fld>
            <a:endParaRPr lang="sv-SE"/>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ARBETSMATERIAL</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a:p>
        </p:txBody>
      </p:sp>
    </p:spTree>
    <p:extLst>
      <p:ext uri="{BB962C8B-B14F-4D97-AF65-F5344CB8AC3E}">
        <p14:creationId xmlns:p14="http://schemas.microsoft.com/office/powerpoint/2010/main" val="27866630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20896486-A5C3-4FA9-B06C-37C8129FA101}" type="datetime1">
              <a:rPr lang="sv-SE" smtClean="0"/>
              <a:t>2022-12-06</a:t>
            </a:fld>
            <a:endParaRPr lang="sv-SE"/>
          </a:p>
        </p:txBody>
      </p:sp>
      <p:sp>
        <p:nvSpPr>
          <p:cNvPr id="6" name="Platshållare för sidfot 5"/>
          <p:cNvSpPr>
            <a:spLocks noGrp="1"/>
          </p:cNvSpPr>
          <p:nvPr>
            <p:ph type="ftr" sz="quarter" idx="11"/>
          </p:nvPr>
        </p:nvSpPr>
        <p:spPr/>
        <p:txBody>
          <a:bodyPr/>
          <a:lstStyle/>
          <a:p>
            <a:r>
              <a:rPr lang="sv-SE"/>
              <a:t>ARBETSMATERIAL</a:t>
            </a:r>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30266115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5F83EDD-075F-4F9F-A4A5-9C14B22EFA02}" type="datetime1">
              <a:rPr lang="sv-SE" smtClean="0"/>
              <a:t>2022-12-06</a:t>
            </a:fld>
            <a:endParaRPr lang="sv-SE"/>
          </a:p>
        </p:txBody>
      </p:sp>
      <p:sp>
        <p:nvSpPr>
          <p:cNvPr id="6" name="Platshållare för sidfot 5"/>
          <p:cNvSpPr>
            <a:spLocks noGrp="1"/>
          </p:cNvSpPr>
          <p:nvPr>
            <p:ph type="ftr" sz="quarter" idx="11"/>
          </p:nvPr>
        </p:nvSpPr>
        <p:spPr/>
        <p:txBody>
          <a:bodyPr/>
          <a:lstStyle/>
          <a:p>
            <a:r>
              <a:rPr lang="sv-SE"/>
              <a:t>ARBETSMATERIAL</a:t>
            </a:r>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1174591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2AEFEE33-DD37-4E4C-A1AB-F8723D012EFA}" type="datetime1">
              <a:rPr lang="sv-SE" smtClean="0"/>
              <a:t>2022-12-06</a:t>
            </a:fld>
            <a:endParaRPr lang="sv-SE"/>
          </a:p>
        </p:txBody>
      </p:sp>
      <p:sp>
        <p:nvSpPr>
          <p:cNvPr id="8" name="Platshållare för sidfot 7"/>
          <p:cNvSpPr>
            <a:spLocks noGrp="1"/>
          </p:cNvSpPr>
          <p:nvPr>
            <p:ph type="ftr" sz="quarter" idx="11"/>
          </p:nvPr>
        </p:nvSpPr>
        <p:spPr/>
        <p:txBody>
          <a:bodyPr/>
          <a:lstStyle/>
          <a:p>
            <a:r>
              <a:rPr lang="sv-SE"/>
              <a:t>ARBETSMATERIAL</a:t>
            </a:r>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4686224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8A8D944-C6A2-47EF-B50E-3423FAFD1195}" type="datetime1">
              <a:rPr lang="sv-SE" smtClean="0"/>
              <a:t>2022-12-06</a:t>
            </a:fld>
            <a:endParaRPr lang="sv-SE"/>
          </a:p>
        </p:txBody>
      </p:sp>
      <p:sp>
        <p:nvSpPr>
          <p:cNvPr id="4" name="Platshållare för sidfot 3"/>
          <p:cNvSpPr>
            <a:spLocks noGrp="1"/>
          </p:cNvSpPr>
          <p:nvPr>
            <p:ph type="ftr" sz="quarter" idx="11"/>
          </p:nvPr>
        </p:nvSpPr>
        <p:spPr/>
        <p:txBody>
          <a:bodyPr/>
          <a:lstStyle/>
          <a:p>
            <a:r>
              <a:rPr lang="sv-SE"/>
              <a:t>ARBETSMATERIAL</a:t>
            </a:r>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4451889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F0CC31A-05E7-41CB-919D-7DF74C2EEB06}" type="datetime1">
              <a:rPr lang="sv-SE" smtClean="0"/>
              <a:t>2022-12-06</a:t>
            </a:fld>
            <a:endParaRPr lang="sv-SE"/>
          </a:p>
        </p:txBody>
      </p:sp>
      <p:sp>
        <p:nvSpPr>
          <p:cNvPr id="3" name="Platshållare för sidfot 2"/>
          <p:cNvSpPr>
            <a:spLocks noGrp="1"/>
          </p:cNvSpPr>
          <p:nvPr>
            <p:ph type="ftr" sz="quarter" idx="11"/>
          </p:nvPr>
        </p:nvSpPr>
        <p:spPr/>
        <p:txBody>
          <a:bodyPr/>
          <a:lstStyle/>
          <a:p>
            <a:r>
              <a:rPr lang="sv-SE"/>
              <a:t>ARBETSMATERIAL</a:t>
            </a:r>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74964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AD48F6FB-20C0-4772-B8B2-DB9AC1292AA9}" type="datetime1">
              <a:rPr lang="sv-SE" smtClean="0"/>
              <a:t>2022-12-06</a:t>
            </a:fld>
            <a:endParaRPr lang="sv-SE"/>
          </a:p>
        </p:txBody>
      </p:sp>
      <p:sp>
        <p:nvSpPr>
          <p:cNvPr id="6" name="Platshållare för sidfot 5"/>
          <p:cNvSpPr>
            <a:spLocks noGrp="1"/>
          </p:cNvSpPr>
          <p:nvPr>
            <p:ph type="ftr" sz="quarter" idx="11"/>
          </p:nvPr>
        </p:nvSpPr>
        <p:spPr/>
        <p:txBody>
          <a:bodyPr/>
          <a:lstStyle/>
          <a:p>
            <a:r>
              <a:rPr lang="sv-SE"/>
              <a:t>ARBETSMATERIAL</a:t>
            </a:r>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3849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DF7C043F-1A16-4BED-B862-4D788F7AE0CE}" type="datetime1">
              <a:rPr lang="sv-SE" smtClean="0"/>
              <a:t>2022-12-06</a:t>
            </a:fld>
            <a:endParaRPr lang="sv-SE"/>
          </a:p>
        </p:txBody>
      </p:sp>
      <p:sp>
        <p:nvSpPr>
          <p:cNvPr id="8" name="Platshållare för sidfot 7"/>
          <p:cNvSpPr>
            <a:spLocks noGrp="1"/>
          </p:cNvSpPr>
          <p:nvPr>
            <p:ph type="ftr" sz="quarter" idx="11"/>
          </p:nvPr>
        </p:nvSpPr>
        <p:spPr/>
        <p:txBody>
          <a:bodyPr/>
          <a:lstStyle/>
          <a:p>
            <a:r>
              <a:rPr lang="sv-SE"/>
              <a:t>ARBETSMATERIAL</a:t>
            </a:r>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25965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FA3D99B6-DD9E-CB76-DE3E-D1CB53FD9F59}"/>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AA8D9D27-82A5-4712-81FE-3A762E7D4FBA}" type="datetime1">
              <a:rPr lang="sv-SE" smtClean="0"/>
              <a:t>2022-12-06</a:t>
            </a:fld>
            <a:endParaRPr lang="sv-SE"/>
          </a:p>
        </p:txBody>
      </p:sp>
      <p:sp>
        <p:nvSpPr>
          <p:cNvPr id="4" name="Platshållare för sidfot 3"/>
          <p:cNvSpPr>
            <a:spLocks noGrp="1"/>
          </p:cNvSpPr>
          <p:nvPr>
            <p:ph type="ftr" sz="quarter" idx="11"/>
          </p:nvPr>
        </p:nvSpPr>
        <p:spPr/>
        <p:txBody>
          <a:bodyPr/>
          <a:lstStyle/>
          <a:p>
            <a:r>
              <a:rPr lang="sv-SE"/>
              <a:t>ARBETSMATERIAL</a:t>
            </a:r>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57897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14" name="Do not remove" hidden="1">
            <a:extLst>
              <a:ext uri="{FF2B5EF4-FFF2-40B4-BE49-F238E27FC236}">
                <a16:creationId xmlns:a16="http://schemas.microsoft.com/office/drawing/2014/main" id="{A24F2B45-42F4-40FF-9CE4-6EF28160CE2A}"/>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datum 1"/>
          <p:cNvSpPr>
            <a:spLocks noGrp="1"/>
          </p:cNvSpPr>
          <p:nvPr>
            <p:ph type="dt" sz="half" idx="10"/>
          </p:nvPr>
        </p:nvSpPr>
        <p:spPr/>
        <p:txBody>
          <a:bodyPr/>
          <a:lstStyle/>
          <a:p>
            <a:fld id="{FCFE0D47-D594-4F9A-9036-690A0E3FEA87}" type="datetime1">
              <a:rPr lang="sv-SE" smtClean="0"/>
              <a:t>2022-12-06</a:t>
            </a:fld>
            <a:endParaRPr lang="sv-SE"/>
          </a:p>
        </p:txBody>
      </p:sp>
      <p:sp>
        <p:nvSpPr>
          <p:cNvPr id="3" name="Platshållare för sidfot 2"/>
          <p:cNvSpPr>
            <a:spLocks noGrp="1"/>
          </p:cNvSpPr>
          <p:nvPr>
            <p:ph type="ftr" sz="quarter" idx="11"/>
          </p:nvPr>
        </p:nvSpPr>
        <p:spPr/>
        <p:txBody>
          <a:bodyPr/>
          <a:lstStyle/>
          <a:p>
            <a:r>
              <a:rPr lang="sv-SE"/>
              <a:t>ARBETSMATERIAL</a:t>
            </a:r>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31159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FE66D57-5625-42FD-BA7E-5A7BE785838E}" type="datetime1">
              <a:rPr lang="sv-SE" smtClean="0"/>
              <a:t>2022-12-06</a:t>
            </a:fld>
            <a:endParaRPr lang="sv-SE"/>
          </a:p>
        </p:txBody>
      </p:sp>
      <p:sp>
        <p:nvSpPr>
          <p:cNvPr id="3" name="Platshållare för sidfot 2"/>
          <p:cNvSpPr>
            <a:spLocks noGrp="1"/>
          </p:cNvSpPr>
          <p:nvPr>
            <p:ph type="ftr" sz="quarter" idx="11"/>
          </p:nvPr>
        </p:nvSpPr>
        <p:spPr/>
        <p:txBody>
          <a:bodyPr/>
          <a:lstStyle/>
          <a:p>
            <a:r>
              <a:rPr lang="sv-SE"/>
              <a:t>ARBETSMATERIAL</a:t>
            </a:r>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83116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10.png"/><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1.png"/><Relationship Id="rId4" Type="http://schemas.openxmlformats.org/officeDocument/2006/relationships/slideLayout" Target="../slideLayouts/slideLayout3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12.jpeg"/><Relationship Id="rId4" Type="http://schemas.openxmlformats.org/officeDocument/2006/relationships/slideLayout" Target="../slideLayouts/slideLayout45.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239003" y="136526"/>
            <a:ext cx="11799010" cy="898518"/>
          </a:xfrm>
          <a:prstGeom prst="rect">
            <a:avLst/>
          </a:prstGeom>
        </p:spPr>
        <p:txBody>
          <a:bodyPr vert="horz" lIns="91440" tIns="45720" rIns="91440" bIns="45720" rtlCol="0" anchor="b">
            <a:norm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02670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EF6C157-5FE8-478B-9928-EBB122C5BD50}" type="datetime1">
              <a:rPr lang="sv-SE" smtClean="0"/>
              <a:t>2022-12-06</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r>
              <a:rPr lang="sv-SE"/>
              <a:t>ARBETSMATERIAL</a:t>
            </a: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pic>
        <p:nvPicPr>
          <p:cNvPr id="12" name="Bildobjekt 10">
            <a:extLst>
              <a:ext uri="{FF2B5EF4-FFF2-40B4-BE49-F238E27FC236}">
                <a16:creationId xmlns:a16="http://schemas.microsoft.com/office/drawing/2014/main" id="{4C0EEC97-44D4-E811-15AE-2565A51A8991}"/>
              </a:ext>
            </a:extLst>
          </p:cNvPr>
          <p:cNvPicPr>
            <a:picLocks noChangeAspect="1"/>
          </p:cNvPicPr>
          <p:nvPr userDrawn="1"/>
        </p:nvPicPr>
        <p:blipFill>
          <a:blip r:embed="rId1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717" r:id="rId10"/>
  </p:sldLayoutIdLst>
  <p:hf hdr="0" ftr="0" dt="0"/>
  <p:txStyles>
    <p:titleStyle>
      <a:lvl1pPr algn="l" defTabSz="914400" rtl="0" eaLnBrk="1" latinLnBrk="0" hangingPunct="1">
        <a:lnSpc>
          <a:spcPct val="95000"/>
        </a:lnSpc>
        <a:spcBef>
          <a:spcPct val="0"/>
        </a:spcBef>
        <a:buNone/>
        <a:defRPr sz="28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88DC57B8-96C9-401F-BEB2-987CD6ADD88C}"/>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8FEFDF8-17AA-4410-8718-62F3210AFDD9}" type="datetime1">
              <a:rPr lang="sv-SE" smtClean="0"/>
              <a:t>2022-12-06</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r>
              <a:rPr lang="sv-SE"/>
              <a:t>ARBETSMATERIAL</a:t>
            </a: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34C9B0E5-37D7-412E-A162-6A236BADC197}" type="slidenum">
              <a:rPr lang="sv-SE" smtClean="0"/>
              <a:t>‹#›</a:t>
            </a:fld>
            <a:endParaRPr lang="sv-SE"/>
          </a:p>
        </p:txBody>
      </p:sp>
    </p:spTree>
    <p:extLst>
      <p:ext uri="{BB962C8B-B14F-4D97-AF65-F5344CB8AC3E}">
        <p14:creationId xmlns:p14="http://schemas.microsoft.com/office/powerpoint/2010/main" val="144807772"/>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ftr="0" dt="0"/>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FF371349-7084-4030-9F16-3775162D71ED}" type="datetime1">
              <a:rPr lang="sv-SE" smtClean="0"/>
              <a:t>2022-12-06</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r>
              <a:rPr lang="sv-SE"/>
              <a:t>ARBETSMATERIAL</a:t>
            </a: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 id="2147483718" r:id="rId6"/>
  </p:sldLayoutIdLst>
  <p:hf hdr="0" ftr="0" dt="0"/>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1E141CC-09B0-40DE-8689-3F3B027583FA}"/>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3C1726CE-EFCF-4523-AB07-CDBD3144E55D}" type="datetime1">
              <a:rPr lang="sv-SE" smtClean="0"/>
              <a:t>2022-12-06</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r>
              <a:rPr lang="sv-SE"/>
              <a:t>ARBETSMATERIAL</a:t>
            </a: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a:p>
        </p:txBody>
      </p:sp>
    </p:spTree>
    <p:extLst>
      <p:ext uri="{BB962C8B-B14F-4D97-AF65-F5344CB8AC3E}">
        <p14:creationId xmlns:p14="http://schemas.microsoft.com/office/powerpoint/2010/main" val="35410142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hf hdr="0" ftr="0" dt="0"/>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bg1"/>
                </a:solidFill>
              </a:defRPr>
            </a:lvl1pPr>
          </a:lstStyle>
          <a:p>
            <a:fld id="{A3AB2B86-A167-4C5B-AD7D-4AC501FF528F}" type="datetime1">
              <a:rPr lang="sv-SE" smtClean="0"/>
              <a:t>2022-12-06</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bg1"/>
                </a:solidFill>
              </a:defRPr>
            </a:lvl1pPr>
          </a:lstStyle>
          <a:p>
            <a:r>
              <a:rPr lang="sv-SE"/>
              <a:t>ARBETSMATERIAL</a:t>
            </a: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bg1"/>
                </a:solidFill>
              </a:defRPr>
            </a:lvl1pPr>
          </a:lstStyle>
          <a:p>
            <a:fld id="{2A89D212-3966-4D00-A59B-EFC19ACC4594}" type="slidenum">
              <a:rPr lang="sv-SE" smtClean="0"/>
              <a:pPr/>
              <a:t>‹#›</a:t>
            </a:fld>
            <a:endParaRPr lang="sv-SE"/>
          </a:p>
        </p:txBody>
      </p:sp>
      <p:pic>
        <p:nvPicPr>
          <p:cNvPr id="10" name="Bildobjekt 9" descr="En bild som visar ritning&#10;&#10;Automatiskt genererad beskrivning">
            <a:extLst>
              <a:ext uri="{FF2B5EF4-FFF2-40B4-BE49-F238E27FC236}">
                <a16:creationId xmlns:a16="http://schemas.microsoft.com/office/drawing/2014/main" id="{3E467AC3-6FEB-43D1-B07B-53D7F2F674EB}"/>
              </a:ext>
            </a:extLst>
          </p:cNvPr>
          <p:cNvPicPr>
            <a:picLocks noChangeAspect="1"/>
          </p:cNvPicPr>
          <p:nvPr userDrawn="1"/>
        </p:nvPicPr>
        <p:blipFill>
          <a:blip r:embed="rId10" cstate="hqprint">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17897069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p:hf hdr="0" ftr="0" dt="0"/>
  <p:txStyles>
    <p:titleStyle>
      <a:lvl1pPr algn="l" defTabSz="914400" rtl="0" eaLnBrk="1" latinLnBrk="0" hangingPunct="1">
        <a:lnSpc>
          <a:spcPct val="80000"/>
        </a:lnSpc>
        <a:spcBef>
          <a:spcPct val="0"/>
        </a:spcBef>
        <a:buNone/>
        <a:defRPr sz="4400" b="1" kern="1200">
          <a:solidFill>
            <a:schemeClr val="bg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3AE7FF09-5CCC-4FAB-8408-8005BA4AAF14}"/>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3DC51971-1823-4133-BDE3-DBD274D2ACAE}" type="datetime1">
              <a:rPr lang="sv-SE" smtClean="0"/>
              <a:t>2022-12-06</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r>
              <a:rPr lang="sv-SE"/>
              <a:t>ARBETSMATERIAL</a:t>
            </a: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2665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hf hdr="0" ftr="0" dt="0"/>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42.sv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38.png"/><Relationship Id="rId5" Type="http://schemas.openxmlformats.org/officeDocument/2006/relationships/slideLayout" Target="../slideLayouts/slideLayout7.xml"/><Relationship Id="rId4" Type="http://schemas.openxmlformats.org/officeDocument/2006/relationships/tags" Target="../tags/tag101.xml"/></Relationships>
</file>

<file path=ppt/slides/_rels/slide102.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chart" Target="../charts/chart54.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109.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chart" Target="../charts/chart56.xml"/><Relationship Id="rId4"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chart" Target="../charts/chart57.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2.xml"/></Relationships>
</file>

<file path=ppt/slides/_rels/slide114.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chart" Target="../charts/chart58.xml"/><Relationship Id="rId4"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chart" Target="../charts/chart61.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chart" Target="../charts/chart62.xml"/><Relationship Id="rId4"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slideLayout" Target="../slideLayouts/slideLayout2.xml"/><Relationship Id="rId1" Type="http://schemas.openxmlformats.org/officeDocument/2006/relationships/tags" Target="../tags/tag122.xml"/></Relationships>
</file>

<file path=ppt/slides/_rels/slide124.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3.xml"/><Relationship Id="rId1" Type="http://schemas.openxmlformats.org/officeDocument/2006/relationships/vmlDrawing" Target="../drawings/vmlDrawing7.vml"/><Relationship Id="rId6" Type="http://schemas.openxmlformats.org/officeDocument/2006/relationships/image" Target="../media/image42.jpeg"/><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chart" Target="../charts/chart67.xml"/><Relationship Id="rId5" Type="http://schemas.openxmlformats.org/officeDocument/2006/relationships/image" Target="../media/image40.svg"/><Relationship Id="rId4" Type="http://schemas.openxmlformats.org/officeDocument/2006/relationships/image" Target="../media/image37.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image" Target="../media/image42.sv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38.png"/><Relationship Id="rId5" Type="http://schemas.openxmlformats.org/officeDocument/2006/relationships/slideLayout" Target="../slideLayouts/slideLayout7.xml"/><Relationship Id="rId4" Type="http://schemas.openxmlformats.org/officeDocument/2006/relationships/tags" Target="../tags/tag129.xml"/></Relationships>
</file>

<file path=ppt/slides/_rels/slide129.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chart" Target="../charts/chart70.xml"/></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4.xml"/></Relationships>
</file>

<file path=ppt/slides/_rels/slide136.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chart" Target="../charts/chart72.xml"/><Relationship Id="rId4"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chart" Target="../charts/chart7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0.xml"/></Relationships>
</file>

<file path=ppt/slides/_rels/slide141.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chart" Target="../charts/chart74.xml"/><Relationship Id="rId4"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chart" Target="../charts/chart77.xml"/></Relationships>
</file>

<file path=ppt/slides/_rels/slide1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6.xml"/></Relationships>
</file>

<file path=ppt/slides/_rels/slide147.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chart" Target="../charts/chart78.xml"/><Relationship Id="rId4"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image" Target="../media/image28.jpeg"/><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5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slideLayout" Target="../slideLayouts/slideLayout2.xml"/><Relationship Id="rId1" Type="http://schemas.openxmlformats.org/officeDocument/2006/relationships/tags" Target="../tags/tag150.xml"/></Relationships>
</file>

<file path=ppt/slides/_rels/slide151.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51.xml"/><Relationship Id="rId1" Type="http://schemas.openxmlformats.org/officeDocument/2006/relationships/vmlDrawing" Target="../drawings/vmlDrawing8.vml"/><Relationship Id="rId6" Type="http://schemas.openxmlformats.org/officeDocument/2006/relationships/image" Target="../media/image43.jpeg"/><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chart" Target="../charts/chart83.xml"/><Relationship Id="rId5" Type="http://schemas.openxmlformats.org/officeDocument/2006/relationships/image" Target="../media/image40.svg"/><Relationship Id="rId4" Type="http://schemas.openxmlformats.org/officeDocument/2006/relationships/image" Target="../media/image37.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5.xml.rels><?xml version="1.0" encoding="UTF-8" standalone="yes"?>
<Relationships xmlns="http://schemas.openxmlformats.org/package/2006/relationships"><Relationship Id="rId3" Type="http://schemas.openxmlformats.org/officeDocument/2006/relationships/tags" Target="../tags/tag156.xml"/><Relationship Id="rId7" Type="http://schemas.openxmlformats.org/officeDocument/2006/relationships/image" Target="../media/image42.sv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38.png"/><Relationship Id="rId5" Type="http://schemas.openxmlformats.org/officeDocument/2006/relationships/slideLayout" Target="../slideLayouts/slideLayout7.xml"/><Relationship Id="rId4" Type="http://schemas.openxmlformats.org/officeDocument/2006/relationships/tags" Target="../tags/tag157.xml"/></Relationships>
</file>

<file path=ppt/slides/_rels/slide156.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8.xml"/></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59.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7.sv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1.xml"/><Relationship Id="rId1" Type="http://schemas.openxmlformats.org/officeDocument/2006/relationships/tags" Target="../tags/tag160.xml"/><Relationship Id="rId4" Type="http://schemas.openxmlformats.org/officeDocument/2006/relationships/chart" Target="../charts/chart86.xml"/></Relationships>
</file>

<file path=ppt/slides/_rels/slide1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2.xml"/></Relationships>
</file>

<file path=ppt/slides/_rels/slide163.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chart" Target="../charts/chart88.xml"/><Relationship Id="rId4"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7.xml"/><Relationship Id="rId1" Type="http://schemas.openxmlformats.org/officeDocument/2006/relationships/tags" Target="../tags/tag166.xml"/><Relationship Id="rId4" Type="http://schemas.openxmlformats.org/officeDocument/2006/relationships/chart" Target="../charts/chart89.xml"/></Relationships>
</file>

<file path=ppt/slides/_rels/slide1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8.xml"/></Relationships>
</file>

<file path=ppt/slides/_rels/slide168.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5" Type="http://schemas.openxmlformats.org/officeDocument/2006/relationships/chart" Target="../charts/chart90.xml"/><Relationship Id="rId4"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chart" Target="../charts/chart9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xml"/><Relationship Id="rId1" Type="http://schemas.openxmlformats.org/officeDocument/2006/relationships/vmlDrawing" Target="../drawings/vmlDrawing3.vml"/><Relationship Id="rId6" Type="http://schemas.openxmlformats.org/officeDocument/2006/relationships/image" Target="../media/image36.jpeg"/><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70.xml.rels><?xml version="1.0" encoding="UTF-8" standalone="yes"?>
<Relationships xmlns="http://schemas.openxmlformats.org/package/2006/relationships"><Relationship Id="rId2" Type="http://schemas.openxmlformats.org/officeDocument/2006/relationships/chart" Target="../charts/chart92.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3.xml"/><Relationship Id="rId1" Type="http://schemas.openxmlformats.org/officeDocument/2006/relationships/tags" Target="../tags/tag172.xml"/><Relationship Id="rId4" Type="http://schemas.openxmlformats.org/officeDocument/2006/relationships/chart" Target="../charts/chart93.xml"/></Relationships>
</file>

<file path=ppt/slides/_rels/slide1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4.xml"/></Relationships>
</file>

<file path=ppt/slides/_rels/slide174.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chart" Target="../charts/chart94.xml"/><Relationship Id="rId4"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chart" Target="../charts/chart9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chart" Target="../charts/chart9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slideLayout" Target="../slideLayouts/slideLayout2.xml"/><Relationship Id="rId1" Type="http://schemas.openxmlformats.org/officeDocument/2006/relationships/tags" Target="../tags/tag178.xml"/></Relationships>
</file>

<file path=ppt/slides/_rels/slide178.xml.rels><?xml version="1.0" encoding="UTF-8" standalone="yes"?>
<Relationships xmlns="http://schemas.openxmlformats.org/package/2006/relationships"><Relationship Id="rId2" Type="http://schemas.openxmlformats.org/officeDocument/2006/relationships/chart" Target="../charts/chart9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chart" Target="../charts/chart3.xml"/><Relationship Id="rId5" Type="http://schemas.openxmlformats.org/officeDocument/2006/relationships/image" Target="../media/image40.sv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42.sv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8.png"/><Relationship Id="rId5" Type="http://schemas.openxmlformats.org/officeDocument/2006/relationships/slideLayout" Target="../slideLayouts/slideLayout7.xml"/><Relationship Id="rId4" Type="http://schemas.openxmlformats.org/officeDocument/2006/relationships/tags" Target="../tags/tag17.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chart" Target="../charts/chart8.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xml"/><Relationship Id="rId1" Type="http://schemas.openxmlformats.org/officeDocument/2006/relationships/vmlDrawing" Target="../drawings/vmlDrawing1.v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chart" Target="../charts/chart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3.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chart" Target="../charts/chart10.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chart" Target="../charts/chart13.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chart" Target="../charts/chart14.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9.xml"/><Relationship Id="rId1" Type="http://schemas.openxmlformats.org/officeDocument/2006/relationships/vmlDrawing" Target="../drawings/vmlDrawing4.vml"/><Relationship Id="rId6" Type="http://schemas.openxmlformats.org/officeDocument/2006/relationships/image" Target="../media/image39.jpeg"/><Relationship Id="rId5" Type="http://schemas.openxmlformats.org/officeDocument/2006/relationships/image" Target="../media/image13.e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chart" Target="../charts/chart19.xml"/><Relationship Id="rId5" Type="http://schemas.openxmlformats.org/officeDocument/2006/relationships/image" Target="../media/image40.svg"/><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42.sv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38.png"/><Relationship Id="rId5" Type="http://schemas.openxmlformats.org/officeDocument/2006/relationships/slideLayout" Target="../slideLayouts/slideLayout7.xml"/><Relationship Id="rId4" Type="http://schemas.openxmlformats.org/officeDocument/2006/relationships/tags" Target="../tags/tag45.xml"/></Relationships>
</file>

<file path=ppt/slides/_rels/slide4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qabiria.com/es/recursos/freebies/checklist-para-proyectos-de-traduccion"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chart" Target="../charts/chart2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chart" Target="../charts/chart24.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chart" Target="../charts/chart25.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chart" Target="../charts/chart26.xml"/><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chart" Target="../charts/chart29.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6.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chart" Target="../charts/chart30.xml"/><Relationship Id="rId4"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40.jpeg"/><Relationship Id="rId2" Type="http://schemas.openxmlformats.org/officeDocument/2006/relationships/tags" Target="../tags/tag67.xml"/><Relationship Id="rId1" Type="http://schemas.openxmlformats.org/officeDocument/2006/relationships/vmlDrawing" Target="../drawings/vmlDrawing5.v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chart" Target="../charts/chart35.xml"/><Relationship Id="rId5" Type="http://schemas.openxmlformats.org/officeDocument/2006/relationships/image" Target="../media/image40.svg"/><Relationship Id="rId4" Type="http://schemas.openxmlformats.org/officeDocument/2006/relationships/image" Target="../media/image3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42.sv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38.png"/><Relationship Id="rId5" Type="http://schemas.openxmlformats.org/officeDocument/2006/relationships/slideLayout" Target="../slideLayouts/slideLayout7.xml"/><Relationship Id="rId4" Type="http://schemas.openxmlformats.org/officeDocument/2006/relationships/tags" Target="../tags/tag73.xml"/></Relationships>
</file>

<file path=ppt/slides/_rels/slide75.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chart" Target="../charts/chart38.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82.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chart" Target="../charts/chart40.xml"/><Relationship Id="rId4"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chart" Target="../charts/chart41.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8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chart" Target="../charts/chart42.xml"/><Relationship Id="rId4"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chart" Target="../charts/chart45.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93.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chart" Target="../charts/chart46.xml"/><Relationship Id="rId4"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97.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5.xml"/><Relationship Id="rId1" Type="http://schemas.openxmlformats.org/officeDocument/2006/relationships/vmlDrawing" Target="../drawings/vmlDrawing6.vml"/><Relationship Id="rId6" Type="http://schemas.openxmlformats.org/officeDocument/2006/relationships/image" Target="../media/image41.jpeg"/><Relationship Id="rId5" Type="http://schemas.openxmlformats.org/officeDocument/2006/relationships/image" Target="../media/image13.emf"/><Relationship Id="rId4" Type="http://schemas.openxmlformats.org/officeDocument/2006/relationships/oleObject" Target="../embeddings/oleObject1.bin"/></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chart" Target="../charts/chart51.xml"/><Relationship Id="rId5" Type="http://schemas.openxmlformats.org/officeDocument/2006/relationships/image" Target="../media/image40.sv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8420EE-354B-489C-AD04-9A381B7C7354}"/>
              </a:ext>
            </a:extLst>
          </p:cNvPr>
          <p:cNvSpPr>
            <a:spLocks noGrp="1"/>
          </p:cNvSpPr>
          <p:nvPr>
            <p:ph type="title"/>
          </p:nvPr>
        </p:nvSpPr>
        <p:spPr>
          <a:xfrm>
            <a:off x="666000" y="2747964"/>
            <a:ext cx="9608400" cy="1795462"/>
          </a:xfrm>
        </p:spPr>
        <p:txBody>
          <a:bodyPr/>
          <a:lstStyle/>
          <a:p>
            <a:pPr algn="l">
              <a:lnSpc>
                <a:spcPct val="100000"/>
              </a:lnSpc>
              <a:spcBef>
                <a:spcPts val="3000"/>
              </a:spcBef>
              <a:spcAft>
                <a:spcPts val="3600"/>
              </a:spcAft>
            </a:pPr>
            <a:r>
              <a:rPr lang="sv-SE" dirty="0"/>
              <a:t>Inventering av socialtjänstens insatser</a:t>
            </a:r>
          </a:p>
        </p:txBody>
      </p:sp>
      <p:sp>
        <p:nvSpPr>
          <p:cNvPr id="5" name="Platshållare för bildnummer 4">
            <a:extLst>
              <a:ext uri="{FF2B5EF4-FFF2-40B4-BE49-F238E27FC236}">
                <a16:creationId xmlns:a16="http://schemas.microsoft.com/office/drawing/2014/main" id="{A9038C37-B96F-4667-8712-6312B34B5A05}"/>
              </a:ext>
            </a:extLst>
          </p:cNvPr>
          <p:cNvSpPr>
            <a:spLocks noGrp="1"/>
          </p:cNvSpPr>
          <p:nvPr>
            <p:ph type="sldNum" sz="quarter" idx="12"/>
          </p:nvPr>
        </p:nvSpPr>
        <p:spPr/>
        <p:txBody>
          <a:bodyPr/>
          <a:lstStyle/>
          <a:p>
            <a:fld id="{34C9B0E5-37D7-412E-A162-6A236BADC197}" type="slidenum">
              <a:rPr lang="sv-SE" smtClean="0"/>
              <a:pPr/>
              <a:t>1</a:t>
            </a:fld>
            <a:endParaRPr lang="sv-SE"/>
          </a:p>
        </p:txBody>
      </p:sp>
      <p:sp>
        <p:nvSpPr>
          <p:cNvPr id="7" name="textruta 6">
            <a:extLst>
              <a:ext uri="{FF2B5EF4-FFF2-40B4-BE49-F238E27FC236}">
                <a16:creationId xmlns:a16="http://schemas.microsoft.com/office/drawing/2014/main" id="{84757A2A-44DE-49B0-A127-EAFE66B450E3}"/>
              </a:ext>
            </a:extLst>
          </p:cNvPr>
          <p:cNvSpPr txBox="1"/>
          <p:nvPr/>
        </p:nvSpPr>
        <p:spPr>
          <a:xfrm>
            <a:off x="665999" y="4543426"/>
            <a:ext cx="8430375" cy="1384995"/>
          </a:xfrm>
          <a:prstGeom prst="rect">
            <a:avLst/>
          </a:prstGeom>
          <a:noFill/>
        </p:spPr>
        <p:txBody>
          <a:bodyPr wrap="square">
            <a:spAutoFit/>
          </a:bodyPr>
          <a:lstStyle/>
          <a:p>
            <a:r>
              <a:rPr lang="sv-SE" sz="2800" b="1" dirty="0">
                <a:solidFill>
                  <a:schemeClr val="bg1"/>
                </a:solidFill>
                <a:latin typeface="+mj-lt"/>
              </a:rPr>
              <a:t>Dalarnas län</a:t>
            </a:r>
          </a:p>
          <a:p>
            <a:r>
              <a:rPr lang="sv-SE" sz="2800" b="1" dirty="0">
                <a:solidFill>
                  <a:schemeClr val="bg1"/>
                </a:solidFill>
                <a:latin typeface="+mj-lt"/>
              </a:rPr>
              <a:t>Analysresultat för sex verksamhetsområden</a:t>
            </a:r>
            <a:br>
              <a:rPr lang="sv-SE" sz="2800" b="1" dirty="0">
                <a:solidFill>
                  <a:schemeClr val="bg1"/>
                </a:solidFill>
                <a:latin typeface="+mj-lt"/>
              </a:rPr>
            </a:br>
            <a:r>
              <a:rPr lang="sv-SE" sz="2800" b="1" dirty="0">
                <a:solidFill>
                  <a:schemeClr val="bg1"/>
                </a:solidFill>
                <a:latin typeface="+mj-lt"/>
              </a:rPr>
              <a:t>Maj 2022</a:t>
            </a:r>
          </a:p>
        </p:txBody>
      </p:sp>
    </p:spTree>
    <p:extLst>
      <p:ext uri="{BB962C8B-B14F-4D97-AF65-F5344CB8AC3E}">
        <p14:creationId xmlns:p14="http://schemas.microsoft.com/office/powerpoint/2010/main" val="1507321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16B268-B0BA-4A29-9762-55BCA93446B7}"/>
              </a:ext>
            </a:extLst>
          </p:cNvPr>
          <p:cNvSpPr>
            <a:spLocks noGrp="1"/>
          </p:cNvSpPr>
          <p:nvPr>
            <p:ph type="title"/>
          </p:nvPr>
        </p:nvSpPr>
        <p:spPr>
          <a:xfrm>
            <a:off x="387785" y="257914"/>
            <a:ext cx="11637637" cy="1231392"/>
          </a:xfrm>
        </p:spPr>
        <p:txBody>
          <a:bodyPr/>
          <a:lstStyle/>
          <a:p>
            <a:r>
              <a:rPr lang="sv-SE" sz="3200" dirty="0"/>
              <a:t>Sammanställningen över kartlagda insatser låg till grund för de sex enkäter som skickades till kommunerna</a:t>
            </a:r>
          </a:p>
        </p:txBody>
      </p:sp>
      <p:sp>
        <p:nvSpPr>
          <p:cNvPr id="5" name="Platshållare för bildnummer 4">
            <a:extLst>
              <a:ext uri="{FF2B5EF4-FFF2-40B4-BE49-F238E27FC236}">
                <a16:creationId xmlns:a16="http://schemas.microsoft.com/office/drawing/2014/main" id="{247491AC-460E-4D7C-B990-F3D4F2380EDE}"/>
              </a:ext>
            </a:extLst>
          </p:cNvPr>
          <p:cNvSpPr>
            <a:spLocks noGrp="1"/>
          </p:cNvSpPr>
          <p:nvPr>
            <p:ph type="sldNum" sz="quarter" idx="12"/>
          </p:nvPr>
        </p:nvSpPr>
        <p:spPr/>
        <p:txBody>
          <a:bodyPr/>
          <a:lstStyle/>
          <a:p>
            <a:fld id="{2DBAD975-63FF-4468-AC34-025F73E043F9}" type="slidenum">
              <a:rPr lang="sv-SE" smtClean="0"/>
              <a:t>10</a:t>
            </a:fld>
            <a:endParaRPr lang="sv-SE"/>
          </a:p>
        </p:txBody>
      </p:sp>
      <p:pic>
        <p:nvPicPr>
          <p:cNvPr id="6" name="Picture 27">
            <a:extLst>
              <a:ext uri="{FF2B5EF4-FFF2-40B4-BE49-F238E27FC236}">
                <a16:creationId xmlns:a16="http://schemas.microsoft.com/office/drawing/2014/main" id="{8732FD2D-B2C9-4A15-8743-F9434351E3A7}"/>
              </a:ext>
            </a:extLst>
          </p:cNvPr>
          <p:cNvPicPr>
            <a:picLocks noChangeAspect="1"/>
          </p:cNvPicPr>
          <p:nvPr/>
        </p:nvPicPr>
        <p:blipFill>
          <a:blip r:embed="rId2"/>
          <a:stretch>
            <a:fillRect/>
          </a:stretch>
        </p:blipFill>
        <p:spPr>
          <a:xfrm>
            <a:off x="8559352" y="1523717"/>
            <a:ext cx="1991194" cy="2265561"/>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7" name="Picture 29">
            <a:extLst>
              <a:ext uri="{FF2B5EF4-FFF2-40B4-BE49-F238E27FC236}">
                <a16:creationId xmlns:a16="http://schemas.microsoft.com/office/drawing/2014/main" id="{C21D8E8E-9A17-4D0C-9EE5-63E6B966D624}"/>
              </a:ext>
            </a:extLst>
          </p:cNvPr>
          <p:cNvPicPr>
            <a:picLocks noChangeAspect="1"/>
          </p:cNvPicPr>
          <p:nvPr/>
        </p:nvPicPr>
        <p:blipFill>
          <a:blip r:embed="rId3"/>
          <a:stretch>
            <a:fillRect/>
          </a:stretch>
        </p:blipFill>
        <p:spPr>
          <a:xfrm>
            <a:off x="9307676" y="2391252"/>
            <a:ext cx="1861395" cy="2412187"/>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8" name="Picture 31">
            <a:extLst>
              <a:ext uri="{FF2B5EF4-FFF2-40B4-BE49-F238E27FC236}">
                <a16:creationId xmlns:a16="http://schemas.microsoft.com/office/drawing/2014/main" id="{E9840DAB-4192-4DF7-B563-E0C781E6E682}"/>
              </a:ext>
            </a:extLst>
          </p:cNvPr>
          <p:cNvPicPr>
            <a:picLocks noChangeAspect="1"/>
          </p:cNvPicPr>
          <p:nvPr/>
        </p:nvPicPr>
        <p:blipFill>
          <a:blip r:embed="rId4"/>
          <a:stretch>
            <a:fillRect/>
          </a:stretch>
        </p:blipFill>
        <p:spPr>
          <a:xfrm>
            <a:off x="9703778" y="4094786"/>
            <a:ext cx="2243941" cy="1693268"/>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9" name="textruta 8">
            <a:extLst>
              <a:ext uri="{FF2B5EF4-FFF2-40B4-BE49-F238E27FC236}">
                <a16:creationId xmlns:a16="http://schemas.microsoft.com/office/drawing/2014/main" id="{94511EA8-AC3F-46CA-AD1C-2F2286EA36C8}"/>
              </a:ext>
            </a:extLst>
          </p:cNvPr>
          <p:cNvSpPr txBox="1"/>
          <p:nvPr/>
        </p:nvSpPr>
        <p:spPr>
          <a:xfrm>
            <a:off x="475296" y="1321834"/>
            <a:ext cx="8213855" cy="4601260"/>
          </a:xfrm>
          <a:prstGeom prst="rect">
            <a:avLst/>
          </a:prstGeom>
          <a:noFill/>
        </p:spPr>
        <p:txBody>
          <a:bodyPr wrap="square" rtlCol="0">
            <a:spAutoFit/>
          </a:bodyPr>
          <a:lstStyle/>
          <a:p>
            <a:pPr>
              <a:spcAft>
                <a:spcPts val="600"/>
              </a:spcAft>
            </a:pPr>
            <a:r>
              <a:rPr lang="sv-SE" sz="1600" dirty="0"/>
              <a:t>Enkäter togs fram för sex olika verksamhetsområden:</a:t>
            </a:r>
          </a:p>
          <a:p>
            <a:pPr marL="285750" indent="-285750">
              <a:buFont typeface="Arial" panose="020B0604020202020204" pitchFamily="34" charset="0"/>
              <a:buChar char="•"/>
            </a:pPr>
            <a:r>
              <a:rPr lang="sv-SE" sz="1600" i="1" dirty="0"/>
              <a:t>Barn och unga</a:t>
            </a:r>
          </a:p>
          <a:p>
            <a:pPr marL="285750" indent="-285750">
              <a:buFont typeface="Arial" panose="020B0604020202020204" pitchFamily="34" charset="0"/>
              <a:buChar char="•"/>
            </a:pPr>
            <a:r>
              <a:rPr lang="sv-SE" sz="1600" i="1" dirty="0"/>
              <a:t>Äldre</a:t>
            </a:r>
          </a:p>
          <a:p>
            <a:pPr marL="285750" indent="-285750">
              <a:buFont typeface="Arial" panose="020B0604020202020204" pitchFamily="34" charset="0"/>
              <a:buChar char="•"/>
            </a:pPr>
            <a:r>
              <a:rPr lang="sv-SE" sz="1600" i="1" dirty="0"/>
              <a:t>Funktionshinder</a:t>
            </a:r>
          </a:p>
          <a:p>
            <a:pPr marL="285750" indent="-285750">
              <a:buFont typeface="Arial" panose="020B0604020202020204" pitchFamily="34" charset="0"/>
              <a:buChar char="•"/>
            </a:pPr>
            <a:r>
              <a:rPr lang="sv-SE" sz="1600" i="1" dirty="0"/>
              <a:t>Missbruk och beroende</a:t>
            </a:r>
          </a:p>
          <a:p>
            <a:pPr marL="285750" indent="-285750">
              <a:buFont typeface="Arial" panose="020B0604020202020204" pitchFamily="34" charset="0"/>
              <a:buChar char="•"/>
            </a:pPr>
            <a:r>
              <a:rPr lang="sv-SE" sz="1600" i="1" dirty="0"/>
              <a:t>Socialpsykiatri</a:t>
            </a:r>
          </a:p>
          <a:p>
            <a:pPr marL="285750" indent="-285750">
              <a:buFont typeface="Arial" panose="020B0604020202020204" pitchFamily="34" charset="0"/>
              <a:buChar char="•"/>
            </a:pPr>
            <a:r>
              <a:rPr lang="sv-SE" sz="1600" i="1" dirty="0"/>
              <a:t>Våld i när relationer</a:t>
            </a:r>
          </a:p>
          <a:p>
            <a:pPr marL="285750" indent="-285750">
              <a:buFont typeface="Arial" panose="020B0604020202020204" pitchFamily="34" charset="0"/>
              <a:buChar char="•"/>
            </a:pPr>
            <a:endParaRPr lang="sv-SE" sz="1600" dirty="0"/>
          </a:p>
          <a:p>
            <a:r>
              <a:rPr lang="sv-SE" sz="1600" dirty="0"/>
              <a:t>Enkäterna syftade till att inventera vilka av de kartlagda insatserna som kommunerna erbjudits till invånarna åren 2016-2020. Kommunerna fick även besvara vilka insatser som givits fysiskt/digitalt, i kommunal/enskild regi samt vilka som getts med/utan biståndsbeslut. Slutligen fick kommunerna besvara om de vid en framtida lagändring skulle vilja ge insatser utan biståndsbeslut. </a:t>
            </a:r>
          </a:p>
          <a:p>
            <a:endParaRPr lang="sv-SE" sz="1600" dirty="0"/>
          </a:p>
          <a:p>
            <a:r>
              <a:rPr lang="sv-SE" sz="1600" dirty="0"/>
              <a:t>Enkäterna skickades till samtliga kommuner i Sverige, samt Stockholms stadsdelsområden, 1 oktober 2021. Såväl kommunerna som stadsdelsområdena benämns genomgående som kommuner i denna rapport. Kommunerna hade sex veckors svarstid.</a:t>
            </a:r>
          </a:p>
        </p:txBody>
      </p:sp>
      <p:sp>
        <p:nvSpPr>
          <p:cNvPr id="10" name="textruta 8">
            <a:extLst>
              <a:ext uri="{FF2B5EF4-FFF2-40B4-BE49-F238E27FC236}">
                <a16:creationId xmlns:a16="http://schemas.microsoft.com/office/drawing/2014/main" id="{8AE42ABF-A059-4466-263A-DA9B10B07A7D}"/>
              </a:ext>
            </a:extLst>
          </p:cNvPr>
          <p:cNvSpPr txBox="1"/>
          <p:nvPr/>
        </p:nvSpPr>
        <p:spPr>
          <a:xfrm>
            <a:off x="391886" y="5945700"/>
            <a:ext cx="10905765" cy="338554"/>
          </a:xfrm>
          <a:prstGeom prst="rect">
            <a:avLst/>
          </a:prstGeom>
          <a:noFill/>
        </p:spPr>
        <p:txBody>
          <a:bodyPr wrap="square" rtlCol="0" anchor="b">
            <a:spAutoFit/>
          </a:bodyPr>
          <a:lstStyle>
            <a:defPPr>
              <a:defRPr lang="sv-SE"/>
            </a:defPPr>
            <a:lvl1pPr defTabSz="447675">
              <a:defRPr sz="1050">
                <a:solidFill>
                  <a:schemeClr val="bg1">
                    <a:lumMod val="50000"/>
                  </a:schemeClr>
                </a:solidFill>
              </a:defRPr>
            </a:lvl1pPr>
          </a:lstStyle>
          <a:p>
            <a:pPr defTabSz="447675"/>
            <a:r>
              <a:rPr lang="sv-SE" sz="800" dirty="0">
                <a:solidFill>
                  <a:schemeClr val="bg1">
                    <a:lumMod val="50000"/>
                  </a:schemeClr>
                </a:solidFill>
              </a:rPr>
              <a:t>Not: 	Kartläggningen syftar till att få en översikt över alla typer av insatser som ges av kommunerna utifrån socialtjänstlagen (2001:453), utom försörjningsstöd och arbetsmarknadspolitiska åtgärder. 	Insatser enligt lag 	(1993:387) om stöd och service till vissa funktionshindrade omfattas inte.</a:t>
            </a:r>
          </a:p>
        </p:txBody>
      </p:sp>
    </p:spTree>
    <p:extLst>
      <p:ext uri="{BB962C8B-B14F-4D97-AF65-F5344CB8AC3E}">
        <p14:creationId xmlns:p14="http://schemas.microsoft.com/office/powerpoint/2010/main" val="19963657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4085F78-6606-4352-B1C6-93AE38C632CD}"/>
              </a:ext>
            </a:extLst>
          </p:cNvPr>
          <p:cNvSpPr/>
          <p:nvPr/>
        </p:nvSpPr>
        <p:spPr>
          <a:xfrm>
            <a:off x="0" y="2645444"/>
            <a:ext cx="12191999" cy="20694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339C595-6B3E-4379-93EF-D51A347E3D63}"/>
              </a:ext>
            </a:extLst>
          </p:cNvPr>
          <p:cNvSpPr>
            <a:spLocks noGrp="1"/>
          </p:cNvSpPr>
          <p:nvPr>
            <p:ph type="title"/>
          </p:nvPr>
        </p:nvSpPr>
        <p:spPr>
          <a:xfrm>
            <a:off x="1" y="2747964"/>
            <a:ext cx="12308304" cy="1966912"/>
          </a:xfrm>
        </p:spPr>
        <p:txBody>
          <a:bodyPr anchor="ctr"/>
          <a:lstStyle/>
          <a:p>
            <a:r>
              <a:rPr lang="sv-SE" sz="4400" dirty="0"/>
              <a:t>Insatsutbud</a:t>
            </a:r>
          </a:p>
        </p:txBody>
      </p:sp>
      <p:sp>
        <p:nvSpPr>
          <p:cNvPr id="5" name="Platshållare för bildnummer 4">
            <a:extLst>
              <a:ext uri="{FF2B5EF4-FFF2-40B4-BE49-F238E27FC236}">
                <a16:creationId xmlns:a16="http://schemas.microsoft.com/office/drawing/2014/main" id="{A4E7017E-7EBF-45FB-A943-415BE1990F09}"/>
              </a:ext>
            </a:extLst>
          </p:cNvPr>
          <p:cNvSpPr>
            <a:spLocks noGrp="1"/>
          </p:cNvSpPr>
          <p:nvPr>
            <p:ph type="sldNum" sz="quarter" idx="12"/>
          </p:nvPr>
        </p:nvSpPr>
        <p:spPr/>
        <p:txBody>
          <a:bodyPr/>
          <a:lstStyle/>
          <a:p>
            <a:fld id="{34C9B0E5-37D7-412E-A162-6A236BADC197}" type="slidenum">
              <a:rPr lang="sv-SE" smtClean="0"/>
              <a:pPr/>
              <a:t>100</a:t>
            </a:fld>
            <a:endParaRPr lang="sv-SE"/>
          </a:p>
        </p:txBody>
      </p:sp>
      <p:sp>
        <p:nvSpPr>
          <p:cNvPr id="4" name="Platshållare för sidfot 3">
            <a:extLst>
              <a:ext uri="{FF2B5EF4-FFF2-40B4-BE49-F238E27FC236}">
                <a16:creationId xmlns:a16="http://schemas.microsoft.com/office/drawing/2014/main" id="{F67D868B-B17B-4141-B46E-7AA83FC9DC09}"/>
              </a:ext>
            </a:extLst>
          </p:cNvPr>
          <p:cNvSpPr>
            <a:spLocks noGrp="1"/>
          </p:cNvSpPr>
          <p:nvPr>
            <p:ph type="ftr" sz="quarter" idx="11"/>
          </p:nvPr>
        </p:nvSpPr>
        <p:spPr/>
        <p:txBody>
          <a:bodyPr/>
          <a:lstStyle/>
          <a:p>
            <a:r>
              <a:rPr lang="sv-SE"/>
              <a:t>Verksamhetsområde: Missbruk och beroende</a:t>
            </a:r>
          </a:p>
        </p:txBody>
      </p:sp>
    </p:spTree>
    <p:extLst>
      <p:ext uri="{BB962C8B-B14F-4D97-AF65-F5344CB8AC3E}">
        <p14:creationId xmlns:p14="http://schemas.microsoft.com/office/powerpoint/2010/main" val="21609757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5BCC54F8-49AB-4FD8-8EB0-94F9950CB877}"/>
              </a:ext>
            </a:extLst>
          </p:cNvPr>
          <p:cNvSpPr/>
          <p:nvPr/>
        </p:nvSpPr>
        <p:spPr>
          <a:xfrm>
            <a:off x="360946" y="1463713"/>
            <a:ext cx="10936705" cy="176458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CC97DDA9-ED4E-4F2C-B716-221E8AA04A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9" name="Title 1">
            <a:extLst>
              <a:ext uri="{FF2B5EF4-FFF2-40B4-BE49-F238E27FC236}">
                <a16:creationId xmlns:a16="http://schemas.microsoft.com/office/drawing/2014/main" id="{DC07B3EC-2B6E-4369-A4E5-0AE729CD53FD}"/>
              </a:ext>
            </a:extLst>
          </p:cNvPr>
          <p:cNvSpPr>
            <a:spLocks noGrp="1"/>
          </p:cNvSpPr>
          <p:nvPr>
            <p:ph type="title"/>
          </p:nvPr>
        </p:nvSpPr>
        <p:spPr>
          <a:xfrm>
            <a:off x="150774" y="136526"/>
            <a:ext cx="11887759" cy="898518"/>
          </a:xfrm>
        </p:spPr>
        <p:txBody>
          <a:bodyPr anchor="b">
            <a:normAutofit/>
          </a:bodyPr>
          <a:lstStyle/>
          <a:p>
            <a:r>
              <a:rPr lang="sv-SE" dirty="0"/>
              <a:t>Insatsutbud: verksamhetsområde missbruk och beroende</a:t>
            </a:r>
            <a:endParaRPr lang="sv-SE" sz="2800" dirty="0">
              <a:highlight>
                <a:srgbClr val="FFFF00"/>
              </a:highlight>
            </a:endParaRPr>
          </a:p>
        </p:txBody>
      </p:sp>
      <p:sp>
        <p:nvSpPr>
          <p:cNvPr id="10" name="textruta 8">
            <a:extLst>
              <a:ext uri="{FF2B5EF4-FFF2-40B4-BE49-F238E27FC236}">
                <a16:creationId xmlns:a16="http://schemas.microsoft.com/office/drawing/2014/main" id="{918FBAB5-87F1-4F16-9754-07ABB6F51820}"/>
              </a:ext>
            </a:extLst>
          </p:cNvPr>
          <p:cNvSpPr txBox="1"/>
          <p:nvPr/>
        </p:nvSpPr>
        <p:spPr>
          <a:xfrm>
            <a:off x="360946" y="5945700"/>
            <a:ext cx="10936705" cy="338554"/>
          </a:xfrm>
          <a:prstGeom prst="rect">
            <a:avLst/>
          </a:prstGeom>
          <a:noFill/>
        </p:spPr>
        <p:txBody>
          <a:bodyPr wrap="square" rtlCol="0">
            <a:spAutoFit/>
          </a:bodyPr>
          <a:lstStyle>
            <a:defPPr>
              <a:defRPr lang="sv-SE"/>
            </a:defPPr>
            <a:lvl1pPr defTabSz="447675">
              <a:defRPr sz="1050">
                <a:solidFill>
                  <a:schemeClr val="bg1">
                    <a:lumMod val="50000"/>
                  </a:schemeClr>
                </a:solidFill>
              </a:defRPr>
            </a:lvl1pPr>
          </a:lstStyle>
          <a:p>
            <a:pPr marL="0" marR="0" lvl="0" indent="0" algn="l" defTabSz="447675"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white">
                    <a:lumMod val="50000"/>
                  </a:prstClr>
                </a:solidFill>
                <a:effectLst/>
                <a:uLnTx/>
                <a:uFillTx/>
                <a:latin typeface="Arial"/>
                <a:ea typeface="+mn-ea"/>
                <a:cs typeface="+mn-cs"/>
              </a:rPr>
              <a:t>Källa:	Enkät: Kartläggning av socialtjänstens insatser i Sveriges kommuner (2021)  </a:t>
            </a:r>
          </a:p>
          <a:p>
            <a:pPr marL="0" marR="0" lvl="0" indent="0" algn="l" defTabSz="447675"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white">
                    <a:lumMod val="50000"/>
                  </a:prstClr>
                </a:solidFill>
                <a:effectLst/>
                <a:uLnTx/>
                <a:uFillTx/>
                <a:latin typeface="Arial"/>
                <a:ea typeface="+mn-ea"/>
                <a:cs typeface="+mn-cs"/>
              </a:rPr>
              <a:t>*	Av de kommuner som angett att de slutfört enkäten</a:t>
            </a:r>
          </a:p>
        </p:txBody>
      </p:sp>
      <p:sp>
        <p:nvSpPr>
          <p:cNvPr id="6" name="Rektangel 5">
            <a:extLst>
              <a:ext uri="{FF2B5EF4-FFF2-40B4-BE49-F238E27FC236}">
                <a16:creationId xmlns:a16="http://schemas.microsoft.com/office/drawing/2014/main" id="{6151BF35-C2C3-4465-8212-079258E8C0CE}"/>
              </a:ext>
            </a:extLst>
          </p:cNvPr>
          <p:cNvSpPr/>
          <p:nvPr/>
        </p:nvSpPr>
        <p:spPr>
          <a:xfrm>
            <a:off x="360947" y="3523343"/>
            <a:ext cx="10936706" cy="21536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ktangel: rundade hörn 12">
            <a:extLst>
              <a:ext uri="{FF2B5EF4-FFF2-40B4-BE49-F238E27FC236}">
                <a16:creationId xmlns:a16="http://schemas.microsoft.com/office/drawing/2014/main" id="{C1BB5D21-F8A8-48E6-A93F-6D089FBE89FD}"/>
              </a:ext>
            </a:extLst>
          </p:cNvPr>
          <p:cNvSpPr/>
          <p:nvPr/>
        </p:nvSpPr>
        <p:spPr>
          <a:xfrm>
            <a:off x="432286" y="2304661"/>
            <a:ext cx="3406637" cy="905283"/>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av de 59 kartlagda insatserna har i genomsnitt erbjudits inom området missbruk och beroende 2016-2020</a:t>
            </a:r>
          </a:p>
        </p:txBody>
      </p:sp>
      <p:sp>
        <p:nvSpPr>
          <p:cNvPr id="14" name="Rektangel: rundade hörn 13">
            <a:extLst>
              <a:ext uri="{FF2B5EF4-FFF2-40B4-BE49-F238E27FC236}">
                <a16:creationId xmlns:a16="http://schemas.microsoft.com/office/drawing/2014/main" id="{90CE7AF8-D777-4164-9BBF-8BC03374CCB3}"/>
              </a:ext>
            </a:extLst>
          </p:cNvPr>
          <p:cNvSpPr/>
          <p:nvPr/>
        </p:nvSpPr>
        <p:spPr>
          <a:xfrm>
            <a:off x="7550275" y="2304661"/>
            <a:ext cx="3406637" cy="905283"/>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av kommunerna uppger att de ger ytterligare insatser</a:t>
            </a:r>
          </a:p>
        </p:txBody>
      </p:sp>
      <p:cxnSp>
        <p:nvCxnSpPr>
          <p:cNvPr id="16" name="Rak pilkoppling 15">
            <a:extLst>
              <a:ext uri="{FF2B5EF4-FFF2-40B4-BE49-F238E27FC236}">
                <a16:creationId xmlns:a16="http://schemas.microsoft.com/office/drawing/2014/main" id="{E098D638-612A-447A-A2D9-27531E70A24E}"/>
              </a:ext>
            </a:extLst>
          </p:cNvPr>
          <p:cNvCxnSpPr>
            <a:cxnSpLocks/>
          </p:cNvCxnSpPr>
          <p:nvPr/>
        </p:nvCxnSpPr>
        <p:spPr>
          <a:xfrm>
            <a:off x="4030580" y="4614109"/>
            <a:ext cx="3621505" cy="0"/>
          </a:xfrm>
          <a:prstGeom prst="straightConnector1">
            <a:avLst/>
          </a:prstGeom>
          <a:ln w="57150">
            <a:solidFill>
              <a:schemeClr val="accent3">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ktangel: rundade hörn 17">
            <a:extLst>
              <a:ext uri="{FF2B5EF4-FFF2-40B4-BE49-F238E27FC236}">
                <a16:creationId xmlns:a16="http://schemas.microsoft.com/office/drawing/2014/main" id="{CB4215CE-00C2-494F-865E-88A84052310E}"/>
              </a:ext>
            </a:extLst>
          </p:cNvPr>
          <p:cNvSpPr/>
          <p:nvPr/>
        </p:nvSpPr>
        <p:spPr>
          <a:xfrm>
            <a:off x="385009" y="4548793"/>
            <a:ext cx="3501191" cy="112631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av de 59 kartlagda insatserna erbjuds i den kommun som erbjuder minst antal insatser inom området missbruk och beroende 2016-2020*</a:t>
            </a:r>
          </a:p>
        </p:txBody>
      </p:sp>
      <p:sp>
        <p:nvSpPr>
          <p:cNvPr id="19" name="Rektangel: rundade hörn 18">
            <a:extLst>
              <a:ext uri="{FF2B5EF4-FFF2-40B4-BE49-F238E27FC236}">
                <a16:creationId xmlns:a16="http://schemas.microsoft.com/office/drawing/2014/main" id="{8AD0B80D-33E7-45E2-B36F-79DFF848171C}"/>
              </a:ext>
            </a:extLst>
          </p:cNvPr>
          <p:cNvSpPr/>
          <p:nvPr/>
        </p:nvSpPr>
        <p:spPr>
          <a:xfrm>
            <a:off x="7502998" y="4548793"/>
            <a:ext cx="3501191" cy="112631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av de 59 kartlagda insatserna erbjuds i den kommun som erbjuder störst antal insatser inom området missbruk och beroende 2016-2020*</a:t>
            </a:r>
          </a:p>
        </p:txBody>
      </p:sp>
      <p:pic>
        <p:nvPicPr>
          <p:cNvPr id="30" name="Bild 29" descr="Märkesfäste1 med hel fyllning">
            <a:extLst>
              <a:ext uri="{FF2B5EF4-FFF2-40B4-BE49-F238E27FC236}">
                <a16:creationId xmlns:a16="http://schemas.microsoft.com/office/drawing/2014/main" id="{8178D44B-576F-43AC-B472-0DEEA926FF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141492" y="1664369"/>
            <a:ext cx="1375611" cy="1375611"/>
          </a:xfrm>
          <a:prstGeom prst="rect">
            <a:avLst/>
          </a:prstGeom>
        </p:spPr>
      </p:pic>
      <p:sp>
        <p:nvSpPr>
          <p:cNvPr id="3" name="Platshållare för sidfot 2">
            <a:extLst>
              <a:ext uri="{FF2B5EF4-FFF2-40B4-BE49-F238E27FC236}">
                <a16:creationId xmlns:a16="http://schemas.microsoft.com/office/drawing/2014/main" id="{53540F97-857D-4E2C-A9D0-B5441E88C7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Verksamhetsområde: Missbruk och beroende</a:t>
            </a:r>
          </a:p>
        </p:txBody>
      </p:sp>
      <p:sp>
        <p:nvSpPr>
          <p:cNvPr id="21" name="Rektangel: rundade hörn 12">
            <a:extLst>
              <a:ext uri="{FF2B5EF4-FFF2-40B4-BE49-F238E27FC236}">
                <a16:creationId xmlns:a16="http://schemas.microsoft.com/office/drawing/2014/main" id="{8F205C1C-3E4B-F4C7-8E6B-637B94C52966}"/>
              </a:ext>
            </a:extLst>
          </p:cNvPr>
          <p:cNvSpPr/>
          <p:nvPr>
            <p:custDataLst>
              <p:tags r:id="rId1"/>
            </p:custDataLst>
          </p:nvPr>
        </p:nvSpPr>
        <p:spPr>
          <a:xfrm>
            <a:off x="432286" y="1528785"/>
            <a:ext cx="3406637" cy="905283"/>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0" i="0" u="none" strike="noStrike" kern="1200" cap="none" spc="0" normalizeH="0" baseline="0" noProof="0" dirty="0">
                <a:ln>
                  <a:noFill/>
                </a:ln>
                <a:solidFill>
                  <a:prstClr val="black"/>
                </a:solidFill>
                <a:effectLst/>
                <a:uLnTx/>
                <a:uFillTx/>
                <a:latin typeface="Arial"/>
                <a:ea typeface="+mn-ea"/>
                <a:cs typeface="+mn-cs"/>
              </a:rPr>
              <a:t>21</a:t>
            </a:r>
          </a:p>
        </p:txBody>
      </p:sp>
      <p:sp>
        <p:nvSpPr>
          <p:cNvPr id="22" name="Rektangel: rundade hörn 13">
            <a:extLst>
              <a:ext uri="{FF2B5EF4-FFF2-40B4-BE49-F238E27FC236}">
                <a16:creationId xmlns:a16="http://schemas.microsoft.com/office/drawing/2014/main" id="{2503B82A-0467-7021-73B1-0C177C84E14C}"/>
              </a:ext>
            </a:extLst>
          </p:cNvPr>
          <p:cNvSpPr/>
          <p:nvPr>
            <p:custDataLst>
              <p:tags r:id="rId2"/>
            </p:custDataLst>
          </p:nvPr>
        </p:nvSpPr>
        <p:spPr>
          <a:xfrm>
            <a:off x="7550275" y="1528785"/>
            <a:ext cx="3406637" cy="905283"/>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0" i="0" u="none" strike="noStrike" kern="1200" cap="none" spc="0" normalizeH="0" baseline="0" noProof="0" dirty="0">
                <a:ln>
                  <a:noFill/>
                </a:ln>
                <a:solidFill>
                  <a:prstClr val="black"/>
                </a:solidFill>
                <a:effectLst/>
                <a:uLnTx/>
                <a:uFillTx/>
                <a:latin typeface="Arial"/>
                <a:ea typeface="+mn-ea"/>
                <a:cs typeface="+mn-cs"/>
              </a:rPr>
              <a:t>55%</a:t>
            </a:r>
          </a:p>
        </p:txBody>
      </p:sp>
      <p:sp>
        <p:nvSpPr>
          <p:cNvPr id="23" name="Rektangel: rundade hörn 17">
            <a:extLst>
              <a:ext uri="{FF2B5EF4-FFF2-40B4-BE49-F238E27FC236}">
                <a16:creationId xmlns:a16="http://schemas.microsoft.com/office/drawing/2014/main" id="{354BE06D-2231-E30C-25F6-6731AD71A82F}"/>
              </a:ext>
            </a:extLst>
          </p:cNvPr>
          <p:cNvSpPr/>
          <p:nvPr>
            <p:custDataLst>
              <p:tags r:id="rId3"/>
            </p:custDataLst>
          </p:nvPr>
        </p:nvSpPr>
        <p:spPr>
          <a:xfrm>
            <a:off x="385009" y="3772917"/>
            <a:ext cx="3501191" cy="112631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0" i="0" u="none" strike="noStrike" kern="1200" cap="none" spc="0" normalizeH="0" baseline="0" noProof="0" dirty="0">
                <a:ln>
                  <a:noFill/>
                </a:ln>
                <a:solidFill>
                  <a:prstClr val="black"/>
                </a:solidFill>
                <a:effectLst/>
                <a:uLnTx/>
                <a:uFillTx/>
                <a:latin typeface="Arial"/>
                <a:ea typeface="+mn-ea"/>
                <a:cs typeface="+mn-cs"/>
              </a:rPr>
              <a:t>14</a:t>
            </a:r>
          </a:p>
        </p:txBody>
      </p:sp>
      <p:sp>
        <p:nvSpPr>
          <p:cNvPr id="24" name="Rektangel: rundade hörn 18">
            <a:extLst>
              <a:ext uri="{FF2B5EF4-FFF2-40B4-BE49-F238E27FC236}">
                <a16:creationId xmlns:a16="http://schemas.microsoft.com/office/drawing/2014/main" id="{FE4B8269-E1F4-4D88-A82E-300001FEE3F7}"/>
              </a:ext>
            </a:extLst>
          </p:cNvPr>
          <p:cNvSpPr/>
          <p:nvPr>
            <p:custDataLst>
              <p:tags r:id="rId4"/>
            </p:custDataLst>
          </p:nvPr>
        </p:nvSpPr>
        <p:spPr>
          <a:xfrm>
            <a:off x="7502998" y="3772917"/>
            <a:ext cx="3501191" cy="112631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0" i="0" u="none" strike="noStrike" kern="1200" cap="none" spc="0" normalizeH="0" baseline="0" noProof="0" dirty="0">
                <a:ln>
                  <a:noFill/>
                </a:ln>
                <a:solidFill>
                  <a:prstClr val="black"/>
                </a:solidFill>
                <a:effectLst/>
                <a:uLnTx/>
                <a:uFillTx/>
                <a:latin typeface="Arial"/>
                <a:ea typeface="+mn-ea"/>
                <a:cs typeface="+mn-cs"/>
              </a:rPr>
              <a:t>31</a:t>
            </a:r>
          </a:p>
        </p:txBody>
      </p:sp>
    </p:spTree>
    <p:extLst>
      <p:ext uri="{BB962C8B-B14F-4D97-AF65-F5344CB8AC3E}">
        <p14:creationId xmlns:p14="http://schemas.microsoft.com/office/powerpoint/2010/main" val="34588150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Antal insatser inom området missbruk och beroende som erbjuds i respektive kommun</a:t>
            </a:r>
          </a:p>
        </p:txBody>
      </p:sp>
      <p:sp>
        <p:nvSpPr>
          <p:cNvPr id="5" name="Platshållare för sidfot 4">
            <a:extLst>
              <a:ext uri="{FF2B5EF4-FFF2-40B4-BE49-F238E27FC236}">
                <a16:creationId xmlns:a16="http://schemas.microsoft.com/office/drawing/2014/main" id="{137EC3BF-09F3-4A79-83C9-E60C2A9D92D4}"/>
              </a:ext>
            </a:extLst>
          </p:cNvPr>
          <p:cNvSpPr>
            <a:spLocks noGrp="1"/>
          </p:cNvSpPr>
          <p:nvPr>
            <p:ph type="ftr" sz="quarter" idx="11"/>
          </p:nvPr>
        </p:nvSpPr>
        <p:spPr/>
        <p:txBody>
          <a:bodyPr/>
          <a:lstStyle/>
          <a:p>
            <a:r>
              <a:rPr lang="sv-SE"/>
              <a:t>Verksamhetsområde: Missbruk och beroende</a:t>
            </a:r>
          </a:p>
        </p:txBody>
      </p:sp>
      <p:sp>
        <p:nvSpPr>
          <p:cNvPr id="3" name="Platshållare för bildnummer 2">
            <a:extLst>
              <a:ext uri="{FF2B5EF4-FFF2-40B4-BE49-F238E27FC236}">
                <a16:creationId xmlns:a16="http://schemas.microsoft.com/office/drawing/2014/main" id="{32E1CD7C-C42B-4E91-B730-1111C0F435C4}"/>
              </a:ext>
            </a:extLst>
          </p:cNvPr>
          <p:cNvSpPr>
            <a:spLocks noGrp="1"/>
          </p:cNvSpPr>
          <p:nvPr>
            <p:ph type="sldNum" sz="quarter" idx="12"/>
          </p:nvPr>
        </p:nvSpPr>
        <p:spPr/>
        <p:txBody>
          <a:bodyPr/>
          <a:lstStyle/>
          <a:p>
            <a:fld id="{2DBAD975-63FF-4468-AC34-025F73E043F9}" type="slidenum">
              <a:rPr lang="sv-SE" smtClean="0"/>
              <a:pPr/>
              <a:t>102</a:t>
            </a:fld>
            <a:endParaRPr lang="sv-SE"/>
          </a:p>
        </p:txBody>
      </p:sp>
      <p:sp>
        <p:nvSpPr>
          <p:cNvPr id="8" name="Text Placeholder 7">
            <a:extLst>
              <a:ext uri="{FF2B5EF4-FFF2-40B4-BE49-F238E27FC236}">
                <a16:creationId xmlns:a16="http://schemas.microsoft.com/office/drawing/2014/main" id="{C3BFB95D-079E-06C1-B0CE-A6067786275B}"/>
              </a:ext>
            </a:extLst>
          </p:cNvPr>
          <p:cNvSpPr>
            <a:spLocks noGrp="1"/>
          </p:cNvSpPr>
          <p:nvPr>
            <p:ph type="body" sz="quarter" idx="13"/>
          </p:nvPr>
        </p:nvSpPr>
        <p:spPr>
          <a:xfrm>
            <a:off x="239003" y="5659950"/>
            <a:ext cx="11799010" cy="607686"/>
          </a:xfrm>
        </p:spPr>
        <p:txBody>
          <a:bodyPr/>
          <a:lstStyle/>
          <a:p>
            <a:pPr defTabSz="447675"/>
            <a:r>
              <a:rPr lang="sv-SE" sz="800" dirty="0">
                <a:solidFill>
                  <a:schemeClr val="bg1">
                    <a:lumMod val="50000"/>
                  </a:schemeClr>
                </a:solidFill>
              </a:rPr>
              <a:t>	Not: 	Avser antal insatser som kommunerna uppgett att de erbjudit under åren 2016-2020 utifrån den lista av de 75 insatser som ingick i enkäten ”Kartläggning av socialtjänstens insatser i Sveriges kommuner (2021)” för området 				missbruk och beroende. 30 procent av kommunerna uppger att de erbjuder insatser utöver de som ingick i enkäten. Antal svarande kommuner i riket är 236 kommuner. </a:t>
            </a:r>
            <a:r>
              <a:rPr lang="sv-SE" dirty="0"/>
              <a:t>Endast de kommuner som har lämnat ett svar visas i denna graf.</a:t>
            </a:r>
            <a:endParaRPr lang="sv-SE" sz="800" dirty="0">
              <a:solidFill>
                <a:schemeClr val="bg1">
                  <a:lumMod val="50000"/>
                </a:schemeClr>
              </a:solidFill>
            </a:endParaRPr>
          </a:p>
          <a:p>
            <a:pPr defTabSz="447675"/>
            <a:r>
              <a:rPr lang="sv-SE" sz="800" dirty="0">
                <a:solidFill>
                  <a:schemeClr val="bg1">
                    <a:lumMod val="50000"/>
                  </a:schemeClr>
                </a:solidFill>
              </a:rPr>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5C57546F-9745-408E-B05B-BD16215B0FD7}"/>
              </a:ext>
            </a:extLst>
          </p:cNvPr>
          <p:cNvGraphicFramePr>
            <a:graphicFrameLocks/>
          </p:cNvGraphicFramePr>
          <p:nvPr>
            <p:extLst>
              <p:ext uri="{D42A27DB-BD31-4B8C-83A1-F6EECF244321}">
                <p14:modId xmlns:p14="http://schemas.microsoft.com/office/powerpoint/2010/main" val="2130955519"/>
              </p:ext>
            </p:extLst>
          </p:nvPr>
        </p:nvGraphicFramePr>
        <p:xfrm>
          <a:off x="365255" y="1198050"/>
          <a:ext cx="11461489" cy="4461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76976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Genomsnittligt antal insatser inom området missbruk och beroende uppdelat på huvudgrupp</a:t>
            </a:r>
          </a:p>
        </p:txBody>
      </p:sp>
      <p:sp>
        <p:nvSpPr>
          <p:cNvPr id="5" name="Platshållare för sidfot 4">
            <a:extLst>
              <a:ext uri="{FF2B5EF4-FFF2-40B4-BE49-F238E27FC236}">
                <a16:creationId xmlns:a16="http://schemas.microsoft.com/office/drawing/2014/main" id="{37DCE159-0211-4741-AE0B-E5AFE012707D}"/>
              </a:ext>
            </a:extLst>
          </p:cNvPr>
          <p:cNvSpPr>
            <a:spLocks noGrp="1"/>
          </p:cNvSpPr>
          <p:nvPr>
            <p:ph type="ftr" sz="quarter" idx="11"/>
          </p:nvPr>
        </p:nvSpPr>
        <p:spPr/>
        <p:txBody>
          <a:bodyPr/>
          <a:lstStyle/>
          <a:p>
            <a:r>
              <a:rPr lang="sv-SE"/>
              <a:t>Verksamhetsområde: Missbruk och beroende</a:t>
            </a:r>
          </a:p>
        </p:txBody>
      </p:sp>
      <p:sp>
        <p:nvSpPr>
          <p:cNvPr id="3" name="Slide Number Placeholder 2">
            <a:extLst>
              <a:ext uri="{FF2B5EF4-FFF2-40B4-BE49-F238E27FC236}">
                <a16:creationId xmlns:a16="http://schemas.microsoft.com/office/drawing/2014/main" id="{352D05CE-82B8-49CF-AE8E-F828073D0D19}"/>
              </a:ext>
            </a:extLst>
          </p:cNvPr>
          <p:cNvSpPr>
            <a:spLocks noGrp="1"/>
          </p:cNvSpPr>
          <p:nvPr>
            <p:ph type="sldNum" sz="quarter" idx="12"/>
          </p:nvPr>
        </p:nvSpPr>
        <p:spPr/>
        <p:txBody>
          <a:bodyPr/>
          <a:lstStyle/>
          <a:p>
            <a:fld id="{2DBAD975-63FF-4468-AC34-025F73E043F9}" type="slidenum">
              <a:rPr lang="sv-SE" smtClean="0"/>
              <a:pPr/>
              <a:t>103</a:t>
            </a:fld>
            <a:endParaRPr lang="sv-SE"/>
          </a:p>
        </p:txBody>
      </p:sp>
      <p:sp>
        <p:nvSpPr>
          <p:cNvPr id="8" name="Text Placeholder 7">
            <a:extLst>
              <a:ext uri="{FF2B5EF4-FFF2-40B4-BE49-F238E27FC236}">
                <a16:creationId xmlns:a16="http://schemas.microsoft.com/office/drawing/2014/main" id="{D4FBC1CB-A5DF-CD51-97E3-2EC83FD658B8}"/>
              </a:ext>
            </a:extLst>
          </p:cNvPr>
          <p:cNvSpPr>
            <a:spLocks noGrp="1"/>
          </p:cNvSpPr>
          <p:nvPr>
            <p:ph type="body" sz="quarter" idx="13"/>
          </p:nvPr>
        </p:nvSpPr>
        <p:spPr/>
        <p:txBody>
          <a:bodyPr/>
          <a:lstStyle/>
          <a:p>
            <a:pPr defTabSz="447675"/>
            <a:r>
              <a:rPr lang="sv-SE" sz="800" dirty="0">
                <a:solidFill>
                  <a:schemeClr val="bg1">
                    <a:lumMod val="50000"/>
                  </a:schemeClr>
                </a:solidFill>
              </a:rPr>
              <a:t>	Not: 	Avser antal insatser som kommunerna uppgett att de erbjudit under åren 2016-2020 utifrån den lista av de 75 insatser som ingick i enkäten ”Kartläggning av socialtjänstens insatser i Sveriges kommuner (2021)” för området missbruk och 		beroende. 30 procent av kommunerna uppger att de erbjuder insatser utöver de som ingick i enkäten.</a:t>
            </a:r>
          </a:p>
          <a:p>
            <a:pPr defTabSz="447675"/>
            <a:r>
              <a:rPr lang="sv-SE" sz="800" dirty="0">
                <a:solidFill>
                  <a:schemeClr val="bg1">
                    <a:lumMod val="50000"/>
                  </a:schemeClr>
                </a:solidFill>
              </a:rPr>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64990D50-58EF-42B8-9981-89635E55C236}"/>
              </a:ext>
            </a:extLst>
          </p:cNvPr>
          <p:cNvGraphicFramePr>
            <a:graphicFrameLocks/>
          </p:cNvGraphicFramePr>
          <p:nvPr>
            <p:extLst>
              <p:ext uri="{D42A27DB-BD31-4B8C-83A1-F6EECF244321}">
                <p14:modId xmlns:p14="http://schemas.microsoft.com/office/powerpoint/2010/main" val="618332242"/>
              </p:ext>
            </p:extLst>
          </p:nvPr>
        </p:nvGraphicFramePr>
        <p:xfrm>
          <a:off x="365255" y="1187845"/>
          <a:ext cx="11461489" cy="44823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40969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lstStyle/>
          <a:p>
            <a:r>
              <a:rPr lang="sv-SE" dirty="0"/>
              <a:t>De tio vanligaste av de kartlagda insatserna</a:t>
            </a:r>
            <a:endParaRPr lang="en-US" dirty="0"/>
          </a:p>
        </p:txBody>
      </p:sp>
      <p:sp>
        <p:nvSpPr>
          <p:cNvPr id="10" name="Platshållare för sidfot 9">
            <a:extLst>
              <a:ext uri="{FF2B5EF4-FFF2-40B4-BE49-F238E27FC236}">
                <a16:creationId xmlns:a16="http://schemas.microsoft.com/office/drawing/2014/main" id="{43B324DB-4336-472D-83E0-3CF7241387B5}"/>
              </a:ext>
            </a:extLst>
          </p:cNvPr>
          <p:cNvSpPr>
            <a:spLocks noGrp="1"/>
          </p:cNvSpPr>
          <p:nvPr>
            <p:ph type="ftr" sz="quarter" idx="11"/>
          </p:nvPr>
        </p:nvSpPr>
        <p:spPr/>
        <p:txBody>
          <a:bodyPr/>
          <a:lstStyle/>
          <a:p>
            <a:r>
              <a:rPr lang="sv-SE"/>
              <a:t>Verksamhetsområde: Missbruk och beroende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104</a:t>
            </a:fld>
            <a:endParaRPr lang="sv-SE"/>
          </a:p>
        </p:txBody>
      </p:sp>
      <p:sp>
        <p:nvSpPr>
          <p:cNvPr id="7" name="Text Placeholder 6">
            <a:extLst>
              <a:ext uri="{FF2B5EF4-FFF2-40B4-BE49-F238E27FC236}">
                <a16:creationId xmlns:a16="http://schemas.microsoft.com/office/drawing/2014/main" id="{6EC3298F-A351-A2E4-8765-EB58C10024D7}"/>
              </a:ext>
            </a:extLst>
          </p:cNvPr>
          <p:cNvSpPr>
            <a:spLocks noGrp="1"/>
          </p:cNvSpPr>
          <p:nvPr>
            <p:ph type="body" sz="quarter" idx="13"/>
          </p:nvPr>
        </p:nvSpPr>
        <p:spPr/>
        <p:txBody>
          <a:bodyPr/>
          <a:lstStyle/>
          <a:p>
            <a:r>
              <a:rPr lang="sv-SE" sz="800" dirty="0"/>
              <a:t>	Not:	Insatserna är ordnade efter hur många kommuner som erbjuder insatsen. </a:t>
            </a:r>
            <a:r>
              <a:rPr lang="sv-SE" dirty="0"/>
              <a:t>Insatser markerade med * avser insatser till anhöriga.</a:t>
            </a:r>
            <a:r>
              <a:rPr lang="sv-SE" sz="800" dirty="0"/>
              <a:t> </a:t>
            </a:r>
          </a:p>
          <a:p>
            <a:r>
              <a:rPr lang="sv-SE" sz="800" dirty="0"/>
              <a:t>	Källa:	Enkät: Kartläggning av socialtjänstens insatser i Sveriges kommuner (2021) </a:t>
            </a:r>
          </a:p>
        </p:txBody>
      </p:sp>
      <p:graphicFrame>
        <p:nvGraphicFramePr>
          <p:cNvPr id="9" name="Table 8">
            <a:extLst>
              <a:ext uri="{FF2B5EF4-FFF2-40B4-BE49-F238E27FC236}">
                <a16:creationId xmlns:a16="http://schemas.microsoft.com/office/drawing/2014/main" id="{88D905C9-9465-234C-BA62-B8EE8C3AF1D5}"/>
              </a:ext>
            </a:extLst>
          </p:cNvPr>
          <p:cNvGraphicFramePr>
            <a:graphicFrameLocks noGrp="1"/>
          </p:cNvGraphicFramePr>
          <p:nvPr>
            <p:custDataLst>
              <p:tags r:id="rId1"/>
            </p:custDataLst>
            <p:extLst>
              <p:ext uri="{D42A27DB-BD31-4B8C-83A1-F6EECF244321}">
                <p14:modId xmlns:p14="http://schemas.microsoft.com/office/powerpoint/2010/main" val="1819279066"/>
              </p:ext>
            </p:extLst>
          </p:nvPr>
        </p:nvGraphicFramePr>
        <p:xfrm>
          <a:off x="1341080" y="1559716"/>
          <a:ext cx="9509840" cy="3738567"/>
        </p:xfrm>
        <a:graphic>
          <a:graphicData uri="http://schemas.openxmlformats.org/drawingml/2006/table">
            <a:tbl>
              <a:tblPr/>
              <a:tblGrid>
                <a:gridCol w="5403551">
                  <a:extLst>
                    <a:ext uri="{9D8B030D-6E8A-4147-A177-3AD203B41FA5}">
                      <a16:colId xmlns:a16="http://schemas.microsoft.com/office/drawing/2014/main" val="2428120268"/>
                    </a:ext>
                  </a:extLst>
                </a:gridCol>
                <a:gridCol w="1368763">
                  <a:extLst>
                    <a:ext uri="{9D8B030D-6E8A-4147-A177-3AD203B41FA5}">
                      <a16:colId xmlns:a16="http://schemas.microsoft.com/office/drawing/2014/main" val="1238834765"/>
                    </a:ext>
                  </a:extLst>
                </a:gridCol>
                <a:gridCol w="1368763">
                  <a:extLst>
                    <a:ext uri="{9D8B030D-6E8A-4147-A177-3AD203B41FA5}">
                      <a16:colId xmlns:a16="http://schemas.microsoft.com/office/drawing/2014/main" val="3534627056"/>
                    </a:ext>
                  </a:extLst>
                </a:gridCol>
                <a:gridCol w="1368763">
                  <a:extLst>
                    <a:ext uri="{9D8B030D-6E8A-4147-A177-3AD203B41FA5}">
                      <a16:colId xmlns:a16="http://schemas.microsoft.com/office/drawing/2014/main" val="805718637"/>
                    </a:ext>
                  </a:extLst>
                </a:gridCol>
              </a:tblGrid>
              <a:tr h="520947">
                <a:tc>
                  <a:txBody>
                    <a:bodyPr/>
                    <a:lstStyle/>
                    <a:p>
                      <a:pPr algn="l" fontAlgn="ctr"/>
                      <a:r>
                        <a:rPr lang="sv-SE" sz="1000" b="1" i="0" u="none" strike="noStrike">
                          <a:solidFill>
                            <a:srgbClr val="000000"/>
                          </a:solidFill>
                          <a:effectLst/>
                          <a:latin typeface="Arial" panose="020B0604020202020204" pitchFamily="34" charset="0"/>
                        </a:rPr>
                        <a:t>Insatser</a:t>
                      </a:r>
                    </a:p>
                  </a:txBody>
                  <a:tcPr marL="3830" marR="3830" marT="383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Andel kommuner som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erbjuder insatsen </a:t>
                      </a:r>
                    </a:p>
                  </a:txBody>
                  <a:tcPr marL="3830" marR="3830" marT="383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Antal kommuner som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erbjuder insatsen</a:t>
                      </a:r>
                    </a:p>
                  </a:txBody>
                  <a:tcPr marL="3830" marR="3830" marT="383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Antal kommuner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som svarat</a:t>
                      </a:r>
                    </a:p>
                  </a:txBody>
                  <a:tcPr marL="3830" marR="3830" marT="383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2939013"/>
                  </a:ext>
                </a:extLst>
              </a:tr>
              <a:tr h="321762">
                <a:tc>
                  <a:txBody>
                    <a:bodyPr/>
                    <a:lstStyle/>
                    <a:p>
                      <a:pPr algn="l" fontAlgn="b"/>
                      <a:r>
                        <a:rPr lang="sv-SE" sz="1000" b="0" i="0" u="none" strike="noStrike">
                          <a:solidFill>
                            <a:srgbClr val="000000"/>
                          </a:solidFill>
                          <a:effectLst/>
                          <a:latin typeface="Arial" panose="020B0604020202020204" pitchFamily="34" charset="0"/>
                        </a:rPr>
                        <a:t>Generella enskilda stödsamtal utan särskild manual*</a:t>
                      </a:r>
                    </a:p>
                  </a:txBody>
                  <a:tcPr marL="3830" marR="3830" marT="38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100%</a:t>
                      </a:r>
                    </a:p>
                  </a:txBody>
                  <a:tcPr marL="3830" marR="3830" marT="38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11</a:t>
                      </a:r>
                    </a:p>
                  </a:txBody>
                  <a:tcPr marL="3830" marR="3830" marT="38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11</a:t>
                      </a:r>
                    </a:p>
                  </a:txBody>
                  <a:tcPr marL="3830" marR="3830" marT="383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44918154"/>
                  </a:ext>
                </a:extLst>
              </a:tr>
              <a:tr h="321762">
                <a:tc>
                  <a:txBody>
                    <a:bodyPr/>
                    <a:lstStyle/>
                    <a:p>
                      <a:pPr algn="l" fontAlgn="b"/>
                      <a:r>
                        <a:rPr lang="sv-SE" sz="1000" b="0" i="0" u="none" strike="noStrike">
                          <a:solidFill>
                            <a:srgbClr val="000000"/>
                          </a:solidFill>
                          <a:effectLst/>
                          <a:latin typeface="Arial" panose="020B0604020202020204" pitchFamily="34" charset="0"/>
                        </a:rPr>
                        <a:t>Rådgivning och stöd utan särskild manual*</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100%</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11</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11</a:t>
                      </a:r>
                    </a:p>
                  </a:txBody>
                  <a:tcPr marL="3830" marR="3830" marT="3830" marB="0" anchor="b">
                    <a:lnL>
                      <a:noFill/>
                    </a:lnL>
                    <a:lnR>
                      <a:noFill/>
                    </a:lnR>
                    <a:lnT>
                      <a:noFill/>
                    </a:lnT>
                    <a:lnB>
                      <a:noFill/>
                    </a:lnB>
                  </a:tcPr>
                </a:tc>
                <a:extLst>
                  <a:ext uri="{0D108BD9-81ED-4DB2-BD59-A6C34878D82A}">
                    <a16:rowId xmlns:a16="http://schemas.microsoft.com/office/drawing/2014/main" val="3733454818"/>
                  </a:ext>
                </a:extLst>
              </a:tr>
              <a:tr h="321762">
                <a:tc>
                  <a:txBody>
                    <a:bodyPr/>
                    <a:lstStyle/>
                    <a:p>
                      <a:pPr algn="l" fontAlgn="b"/>
                      <a:r>
                        <a:rPr lang="sv-SE" sz="1000" b="0" i="0" u="none" strike="noStrike">
                          <a:solidFill>
                            <a:srgbClr val="000000"/>
                          </a:solidFill>
                          <a:effectLst/>
                          <a:latin typeface="Arial" panose="020B0604020202020204" pitchFamily="34" charset="0"/>
                        </a:rPr>
                        <a:t>Återfallsprevention (ÅP)</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100%</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11</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11</a:t>
                      </a:r>
                    </a:p>
                  </a:txBody>
                  <a:tcPr marL="3830" marR="3830" marT="3830" marB="0" anchor="b">
                    <a:lnL>
                      <a:noFill/>
                    </a:lnL>
                    <a:lnR>
                      <a:noFill/>
                    </a:lnR>
                    <a:lnT>
                      <a:noFill/>
                    </a:lnT>
                    <a:lnB>
                      <a:noFill/>
                    </a:lnB>
                  </a:tcPr>
                </a:tc>
                <a:extLst>
                  <a:ext uri="{0D108BD9-81ED-4DB2-BD59-A6C34878D82A}">
                    <a16:rowId xmlns:a16="http://schemas.microsoft.com/office/drawing/2014/main" val="2751433938"/>
                  </a:ext>
                </a:extLst>
              </a:tr>
              <a:tr h="321762">
                <a:tc>
                  <a:txBody>
                    <a:bodyPr/>
                    <a:lstStyle/>
                    <a:p>
                      <a:pPr algn="l" fontAlgn="b"/>
                      <a:r>
                        <a:rPr lang="sv-SE" sz="1000" b="0" i="0" u="none" strike="noStrike">
                          <a:solidFill>
                            <a:srgbClr val="000000"/>
                          </a:solidFill>
                          <a:effectLst/>
                          <a:latin typeface="Arial" panose="020B0604020202020204" pitchFamily="34" charset="0"/>
                        </a:rPr>
                        <a:t>Hem för vård eller boende (HVB-hem)</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100%</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11</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11</a:t>
                      </a:r>
                    </a:p>
                  </a:txBody>
                  <a:tcPr marL="3830" marR="3830" marT="3830" marB="0" anchor="b">
                    <a:lnL>
                      <a:noFill/>
                    </a:lnL>
                    <a:lnR>
                      <a:noFill/>
                    </a:lnR>
                    <a:lnT>
                      <a:noFill/>
                    </a:lnT>
                    <a:lnB>
                      <a:noFill/>
                    </a:lnB>
                  </a:tcPr>
                </a:tc>
                <a:extLst>
                  <a:ext uri="{0D108BD9-81ED-4DB2-BD59-A6C34878D82A}">
                    <a16:rowId xmlns:a16="http://schemas.microsoft.com/office/drawing/2014/main" val="2580877133"/>
                  </a:ext>
                </a:extLst>
              </a:tr>
              <a:tr h="321762">
                <a:tc>
                  <a:txBody>
                    <a:bodyPr/>
                    <a:lstStyle/>
                    <a:p>
                      <a:pPr algn="l" fontAlgn="b"/>
                      <a:r>
                        <a:rPr lang="sv-SE" sz="1000" b="0" i="0" u="none" strike="noStrike">
                          <a:solidFill>
                            <a:srgbClr val="000000"/>
                          </a:solidFill>
                          <a:effectLst/>
                          <a:latin typeface="Arial" panose="020B0604020202020204" pitchFamily="34" charset="0"/>
                        </a:rPr>
                        <a:t>Generella enskilda stödsamtal utan särskild manual</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91%</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11</a:t>
                      </a:r>
                    </a:p>
                  </a:txBody>
                  <a:tcPr marL="3830" marR="3830" marT="3830" marB="0" anchor="b">
                    <a:lnL>
                      <a:noFill/>
                    </a:lnL>
                    <a:lnR>
                      <a:noFill/>
                    </a:lnR>
                    <a:lnT>
                      <a:noFill/>
                    </a:lnT>
                    <a:lnB>
                      <a:noFill/>
                    </a:lnB>
                  </a:tcPr>
                </a:tc>
                <a:extLst>
                  <a:ext uri="{0D108BD9-81ED-4DB2-BD59-A6C34878D82A}">
                    <a16:rowId xmlns:a16="http://schemas.microsoft.com/office/drawing/2014/main" val="2455048393"/>
                  </a:ext>
                </a:extLst>
              </a:tr>
              <a:tr h="321762">
                <a:tc>
                  <a:txBody>
                    <a:bodyPr/>
                    <a:lstStyle/>
                    <a:p>
                      <a:pPr algn="l" fontAlgn="b"/>
                      <a:r>
                        <a:rPr lang="sv-SE" sz="1000" b="0" i="0" u="none" strike="noStrike">
                          <a:solidFill>
                            <a:srgbClr val="000000"/>
                          </a:solidFill>
                          <a:effectLst/>
                          <a:latin typeface="Arial" panose="020B0604020202020204" pitchFamily="34" charset="0"/>
                        </a:rPr>
                        <a:t>Generella stödsamtal, enskilda samtal utan manual</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91%</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11</a:t>
                      </a:r>
                    </a:p>
                  </a:txBody>
                  <a:tcPr marL="3830" marR="3830" marT="3830" marB="0" anchor="b">
                    <a:lnL>
                      <a:noFill/>
                    </a:lnL>
                    <a:lnR>
                      <a:noFill/>
                    </a:lnR>
                    <a:lnT>
                      <a:noFill/>
                    </a:lnT>
                    <a:lnB>
                      <a:noFill/>
                    </a:lnB>
                  </a:tcPr>
                </a:tc>
                <a:extLst>
                  <a:ext uri="{0D108BD9-81ED-4DB2-BD59-A6C34878D82A}">
                    <a16:rowId xmlns:a16="http://schemas.microsoft.com/office/drawing/2014/main" val="1997399329"/>
                  </a:ext>
                </a:extLst>
              </a:tr>
              <a:tr h="321762">
                <a:tc>
                  <a:txBody>
                    <a:bodyPr/>
                    <a:lstStyle/>
                    <a:p>
                      <a:pPr algn="l" fontAlgn="b"/>
                      <a:r>
                        <a:rPr lang="sv-SE" sz="1000" b="0" i="0" u="none" strike="noStrike">
                          <a:solidFill>
                            <a:srgbClr val="000000"/>
                          </a:solidFill>
                          <a:effectLst/>
                          <a:latin typeface="Arial" panose="020B0604020202020204" pitchFamily="34" charset="0"/>
                        </a:rPr>
                        <a:t>Rådgivning och stöd utan särskild manual</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91%</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11</a:t>
                      </a:r>
                    </a:p>
                  </a:txBody>
                  <a:tcPr marL="3830" marR="3830" marT="3830" marB="0" anchor="b">
                    <a:lnL>
                      <a:noFill/>
                    </a:lnL>
                    <a:lnR>
                      <a:noFill/>
                    </a:lnR>
                    <a:lnT>
                      <a:noFill/>
                    </a:lnT>
                    <a:lnB>
                      <a:noFill/>
                    </a:lnB>
                  </a:tcPr>
                </a:tc>
                <a:extLst>
                  <a:ext uri="{0D108BD9-81ED-4DB2-BD59-A6C34878D82A}">
                    <a16:rowId xmlns:a16="http://schemas.microsoft.com/office/drawing/2014/main" val="2544554366"/>
                  </a:ext>
                </a:extLst>
              </a:tr>
              <a:tr h="321762">
                <a:tc>
                  <a:txBody>
                    <a:bodyPr/>
                    <a:lstStyle/>
                    <a:p>
                      <a:pPr algn="l" fontAlgn="b"/>
                      <a:r>
                        <a:rPr lang="sv-SE" sz="1000" b="0" i="0" u="none" strike="noStrike">
                          <a:solidFill>
                            <a:srgbClr val="000000"/>
                          </a:solidFill>
                          <a:effectLst/>
                          <a:latin typeface="Arial" panose="020B0604020202020204" pitchFamily="34" charset="0"/>
                        </a:rPr>
                        <a:t>Tolvstegsbehandling, twelve-step facilitation (TSF), Minnesota-modellen (MM)</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82%</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9</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11</a:t>
                      </a:r>
                    </a:p>
                  </a:txBody>
                  <a:tcPr marL="3830" marR="3830" marT="3830" marB="0" anchor="b">
                    <a:lnL>
                      <a:noFill/>
                    </a:lnL>
                    <a:lnR>
                      <a:noFill/>
                    </a:lnR>
                    <a:lnT>
                      <a:noFill/>
                    </a:lnT>
                    <a:lnB>
                      <a:noFill/>
                    </a:lnB>
                  </a:tcPr>
                </a:tc>
                <a:extLst>
                  <a:ext uri="{0D108BD9-81ED-4DB2-BD59-A6C34878D82A}">
                    <a16:rowId xmlns:a16="http://schemas.microsoft.com/office/drawing/2014/main" val="3870455349"/>
                  </a:ext>
                </a:extLst>
              </a:tr>
              <a:tr h="321762">
                <a:tc>
                  <a:txBody>
                    <a:bodyPr/>
                    <a:lstStyle/>
                    <a:p>
                      <a:pPr algn="l" fontAlgn="b"/>
                      <a:r>
                        <a:rPr lang="sv-SE" sz="1000" b="0" i="0" u="none" strike="noStrike">
                          <a:solidFill>
                            <a:srgbClr val="000000"/>
                          </a:solidFill>
                          <a:effectLst/>
                          <a:latin typeface="Arial" panose="020B0604020202020204" pitchFamily="34" charset="0"/>
                        </a:rPr>
                        <a:t>Boendestöd</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82%</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9</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11</a:t>
                      </a:r>
                    </a:p>
                  </a:txBody>
                  <a:tcPr marL="3830" marR="3830" marT="3830" marB="0" anchor="b">
                    <a:lnL>
                      <a:noFill/>
                    </a:lnL>
                    <a:lnR>
                      <a:noFill/>
                    </a:lnR>
                    <a:lnT>
                      <a:noFill/>
                    </a:lnT>
                    <a:lnB>
                      <a:noFill/>
                    </a:lnB>
                  </a:tcPr>
                </a:tc>
                <a:extLst>
                  <a:ext uri="{0D108BD9-81ED-4DB2-BD59-A6C34878D82A}">
                    <a16:rowId xmlns:a16="http://schemas.microsoft.com/office/drawing/2014/main" val="1349161012"/>
                  </a:ext>
                </a:extLst>
              </a:tr>
              <a:tr h="321762">
                <a:tc>
                  <a:txBody>
                    <a:bodyPr/>
                    <a:lstStyle/>
                    <a:p>
                      <a:pPr algn="l" fontAlgn="b"/>
                      <a:r>
                        <a:rPr lang="sv-SE" sz="1000" b="0" i="0" u="none" strike="noStrike">
                          <a:solidFill>
                            <a:srgbClr val="000000"/>
                          </a:solidFill>
                          <a:effectLst/>
                          <a:latin typeface="Arial" panose="020B0604020202020204" pitchFamily="34" charset="0"/>
                        </a:rPr>
                        <a:t>Motiverande samtal (MI)</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82%</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9</a:t>
                      </a:r>
                    </a:p>
                  </a:txBody>
                  <a:tcPr marL="3830" marR="3830" marT="3830" marB="0" anchor="b">
                    <a:lnL>
                      <a:noFill/>
                    </a:lnL>
                    <a:lnR>
                      <a:noFill/>
                    </a:lnR>
                    <a:lnT>
                      <a:noFill/>
                    </a:lnT>
                    <a:lnB>
                      <a:noFill/>
                    </a:lnB>
                  </a:tcPr>
                </a:tc>
                <a:tc>
                  <a:txBody>
                    <a:bodyPr/>
                    <a:lstStyle/>
                    <a:p>
                      <a:pPr algn="ctr" fontAlgn="b"/>
                      <a:r>
                        <a:rPr lang="en-SE" sz="1000" b="0" i="0" u="none" strike="noStrike" dirty="0">
                          <a:solidFill>
                            <a:srgbClr val="000000"/>
                          </a:solidFill>
                          <a:effectLst/>
                          <a:latin typeface="Arial" panose="020B0604020202020204" pitchFamily="34" charset="0"/>
                        </a:rPr>
                        <a:t>11</a:t>
                      </a:r>
                    </a:p>
                  </a:txBody>
                  <a:tcPr marL="3830" marR="3830" marT="3830" marB="0" anchor="b">
                    <a:lnL>
                      <a:noFill/>
                    </a:lnL>
                    <a:lnR>
                      <a:noFill/>
                    </a:lnR>
                    <a:lnT>
                      <a:noFill/>
                    </a:lnT>
                    <a:lnB>
                      <a:noFill/>
                    </a:lnB>
                  </a:tcPr>
                </a:tc>
                <a:extLst>
                  <a:ext uri="{0D108BD9-81ED-4DB2-BD59-A6C34878D82A}">
                    <a16:rowId xmlns:a16="http://schemas.microsoft.com/office/drawing/2014/main" val="1665790144"/>
                  </a:ext>
                </a:extLst>
              </a:tr>
            </a:tbl>
          </a:graphicData>
        </a:graphic>
      </p:graphicFrame>
    </p:spTree>
    <p:extLst>
      <p:ext uri="{BB962C8B-B14F-4D97-AF65-F5344CB8AC3E}">
        <p14:creationId xmlns:p14="http://schemas.microsoft.com/office/powerpoint/2010/main" val="172673971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lstStyle/>
          <a:p>
            <a:r>
              <a:rPr lang="sv-SE" dirty="0"/>
              <a:t>De tio minst vanliga av de kartlagda insatserna</a:t>
            </a:r>
            <a:endParaRPr lang="en-US" dirty="0"/>
          </a:p>
        </p:txBody>
      </p:sp>
      <p:sp>
        <p:nvSpPr>
          <p:cNvPr id="5" name="Platshållare för sidfot 4">
            <a:extLst>
              <a:ext uri="{FF2B5EF4-FFF2-40B4-BE49-F238E27FC236}">
                <a16:creationId xmlns:a16="http://schemas.microsoft.com/office/drawing/2014/main" id="{FBCD369F-73E1-4FF5-AF28-D5866C4D7BF1}"/>
              </a:ext>
            </a:extLst>
          </p:cNvPr>
          <p:cNvSpPr>
            <a:spLocks noGrp="1"/>
          </p:cNvSpPr>
          <p:nvPr>
            <p:ph type="ftr" sz="quarter" idx="11"/>
          </p:nvPr>
        </p:nvSpPr>
        <p:spPr/>
        <p:txBody>
          <a:bodyPr/>
          <a:lstStyle/>
          <a:p>
            <a:r>
              <a:rPr lang="sv-SE"/>
              <a:t>Verksamhetsområde: Missbruk och beroende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105</a:t>
            </a:fld>
            <a:endParaRPr lang="sv-SE"/>
          </a:p>
        </p:txBody>
      </p:sp>
      <p:sp>
        <p:nvSpPr>
          <p:cNvPr id="8" name="Text Placeholder 7">
            <a:extLst>
              <a:ext uri="{FF2B5EF4-FFF2-40B4-BE49-F238E27FC236}">
                <a16:creationId xmlns:a16="http://schemas.microsoft.com/office/drawing/2014/main" id="{786DB918-BC71-F181-8DAD-21B10CDD3B8B}"/>
              </a:ext>
            </a:extLst>
          </p:cNvPr>
          <p:cNvSpPr>
            <a:spLocks noGrp="1"/>
          </p:cNvSpPr>
          <p:nvPr>
            <p:ph type="body" sz="quarter" idx="13"/>
          </p:nvPr>
        </p:nvSpPr>
        <p:spPr/>
        <p:txBody>
          <a:bodyPr/>
          <a:lstStyle/>
          <a:p>
            <a:r>
              <a:rPr lang="sv-SE" sz="800" dirty="0"/>
              <a:t>	Not:	 Insatserna är ordnade efter hur många kommuner som erbjuder insatsen. Insatser som inte erbjuds av någon av kommunerna i länet som svarat på enkäten har exkluderats. </a:t>
            </a:r>
            <a:r>
              <a:rPr lang="sv-SE" dirty="0"/>
              <a:t>Insatser markerade med * avser insatser till anhöriga.</a:t>
            </a:r>
            <a:endParaRPr lang="sv-SE" sz="800" dirty="0"/>
          </a:p>
          <a:p>
            <a:r>
              <a:rPr lang="sv-SE" sz="800" dirty="0"/>
              <a:t>	Källa:	Enkät: Kartläggning av socialtjänstens insatser i Sveriges kommuner (2021) </a:t>
            </a:r>
          </a:p>
        </p:txBody>
      </p:sp>
      <p:graphicFrame>
        <p:nvGraphicFramePr>
          <p:cNvPr id="9" name="Table 8">
            <a:extLst>
              <a:ext uri="{FF2B5EF4-FFF2-40B4-BE49-F238E27FC236}">
                <a16:creationId xmlns:a16="http://schemas.microsoft.com/office/drawing/2014/main" id="{8A3F95C8-39CE-B240-06C2-E9FB48DC8E7E}"/>
              </a:ext>
            </a:extLst>
          </p:cNvPr>
          <p:cNvGraphicFramePr>
            <a:graphicFrameLocks noGrp="1"/>
          </p:cNvGraphicFramePr>
          <p:nvPr>
            <p:custDataLst>
              <p:tags r:id="rId1"/>
            </p:custDataLst>
            <p:extLst>
              <p:ext uri="{D42A27DB-BD31-4B8C-83A1-F6EECF244321}">
                <p14:modId xmlns:p14="http://schemas.microsoft.com/office/powerpoint/2010/main" val="2179626031"/>
              </p:ext>
            </p:extLst>
          </p:nvPr>
        </p:nvGraphicFramePr>
        <p:xfrm>
          <a:off x="1341080" y="1559716"/>
          <a:ext cx="9509840" cy="3738567"/>
        </p:xfrm>
        <a:graphic>
          <a:graphicData uri="http://schemas.openxmlformats.org/drawingml/2006/table">
            <a:tbl>
              <a:tblPr/>
              <a:tblGrid>
                <a:gridCol w="5403551">
                  <a:extLst>
                    <a:ext uri="{9D8B030D-6E8A-4147-A177-3AD203B41FA5}">
                      <a16:colId xmlns:a16="http://schemas.microsoft.com/office/drawing/2014/main" val="2472987187"/>
                    </a:ext>
                  </a:extLst>
                </a:gridCol>
                <a:gridCol w="1368763">
                  <a:extLst>
                    <a:ext uri="{9D8B030D-6E8A-4147-A177-3AD203B41FA5}">
                      <a16:colId xmlns:a16="http://schemas.microsoft.com/office/drawing/2014/main" val="3773188283"/>
                    </a:ext>
                  </a:extLst>
                </a:gridCol>
                <a:gridCol w="1368763">
                  <a:extLst>
                    <a:ext uri="{9D8B030D-6E8A-4147-A177-3AD203B41FA5}">
                      <a16:colId xmlns:a16="http://schemas.microsoft.com/office/drawing/2014/main" val="2671520053"/>
                    </a:ext>
                  </a:extLst>
                </a:gridCol>
                <a:gridCol w="1368763">
                  <a:extLst>
                    <a:ext uri="{9D8B030D-6E8A-4147-A177-3AD203B41FA5}">
                      <a16:colId xmlns:a16="http://schemas.microsoft.com/office/drawing/2014/main" val="1032499542"/>
                    </a:ext>
                  </a:extLst>
                </a:gridCol>
              </a:tblGrid>
              <a:tr h="520947">
                <a:tc>
                  <a:txBody>
                    <a:bodyPr/>
                    <a:lstStyle/>
                    <a:p>
                      <a:pPr algn="l" fontAlgn="ctr"/>
                      <a:r>
                        <a:rPr lang="sv-SE" sz="1000" b="1" i="0" u="none" strike="noStrike">
                          <a:solidFill>
                            <a:srgbClr val="000000"/>
                          </a:solidFill>
                          <a:effectLst/>
                          <a:latin typeface="Arial" panose="020B0604020202020204" pitchFamily="34" charset="0"/>
                        </a:rPr>
                        <a:t>Insatser</a:t>
                      </a:r>
                    </a:p>
                  </a:txBody>
                  <a:tcPr marL="3830" marR="3830" marT="383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Andel kommuner som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erbjuder insatsen </a:t>
                      </a:r>
                    </a:p>
                  </a:txBody>
                  <a:tcPr marL="3830" marR="3830" marT="383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Antal kommuner som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erbjuder insatsen</a:t>
                      </a:r>
                    </a:p>
                  </a:txBody>
                  <a:tcPr marL="3830" marR="3830" marT="383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Antal kommuner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som svarat</a:t>
                      </a:r>
                    </a:p>
                  </a:txBody>
                  <a:tcPr marL="3830" marR="3830" marT="383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5408815"/>
                  </a:ext>
                </a:extLst>
              </a:tr>
              <a:tr h="321762">
                <a:tc>
                  <a:txBody>
                    <a:bodyPr/>
                    <a:lstStyle/>
                    <a:p>
                      <a:pPr algn="l" fontAlgn="b"/>
                      <a:r>
                        <a:rPr lang="sv-SE" sz="1000" b="0" i="0" u="none" strike="noStrike">
                          <a:solidFill>
                            <a:srgbClr val="000000"/>
                          </a:solidFill>
                          <a:effectLst/>
                          <a:latin typeface="Arial" panose="020B0604020202020204" pitchFamily="34" charset="0"/>
                        </a:rPr>
                        <a:t>Case management i form av strengths model</a:t>
                      </a:r>
                    </a:p>
                  </a:txBody>
                  <a:tcPr marL="3830" marR="3830" marT="38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9%</a:t>
                      </a:r>
                    </a:p>
                  </a:txBody>
                  <a:tcPr marL="3830" marR="3830" marT="38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3830" marR="3830" marT="38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11</a:t>
                      </a:r>
                    </a:p>
                  </a:txBody>
                  <a:tcPr marL="3830" marR="3830" marT="383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03775808"/>
                  </a:ext>
                </a:extLst>
              </a:tr>
              <a:tr h="321762">
                <a:tc>
                  <a:txBody>
                    <a:bodyPr/>
                    <a:lstStyle/>
                    <a:p>
                      <a:pPr algn="l" fontAlgn="b"/>
                      <a:r>
                        <a:rPr lang="sv-SE" sz="1000" b="0" i="0" u="none" strike="noStrike">
                          <a:solidFill>
                            <a:srgbClr val="000000"/>
                          </a:solidFill>
                          <a:effectLst/>
                          <a:latin typeface="Arial" panose="020B0604020202020204" pitchFamily="34" charset="0"/>
                        </a:rPr>
                        <a:t>Träffpunkter, mötesplatser, café och liknande*</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9%</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11</a:t>
                      </a:r>
                    </a:p>
                  </a:txBody>
                  <a:tcPr marL="3830" marR="3830" marT="3830" marB="0" anchor="b">
                    <a:lnL>
                      <a:noFill/>
                    </a:lnL>
                    <a:lnR>
                      <a:noFill/>
                    </a:lnR>
                    <a:lnT>
                      <a:noFill/>
                    </a:lnT>
                    <a:lnB>
                      <a:noFill/>
                    </a:lnB>
                  </a:tcPr>
                </a:tc>
                <a:extLst>
                  <a:ext uri="{0D108BD9-81ED-4DB2-BD59-A6C34878D82A}">
                    <a16:rowId xmlns:a16="http://schemas.microsoft.com/office/drawing/2014/main" val="3176074415"/>
                  </a:ext>
                </a:extLst>
              </a:tr>
              <a:tr h="321762">
                <a:tc>
                  <a:txBody>
                    <a:bodyPr/>
                    <a:lstStyle/>
                    <a:p>
                      <a:pPr algn="l" fontAlgn="b"/>
                      <a:r>
                        <a:rPr lang="sv-SE" sz="1000" b="0" i="0" u="none" strike="noStrike">
                          <a:solidFill>
                            <a:srgbClr val="000000"/>
                          </a:solidFill>
                          <a:effectLst/>
                          <a:latin typeface="Arial" panose="020B0604020202020204" pitchFamily="34" charset="0"/>
                        </a:rPr>
                        <a:t>Biståndsbedömt trygghetsboende och/eller servicehus</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9%</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11</a:t>
                      </a:r>
                    </a:p>
                  </a:txBody>
                  <a:tcPr marL="3830" marR="3830" marT="3830" marB="0" anchor="b">
                    <a:lnL>
                      <a:noFill/>
                    </a:lnL>
                    <a:lnR>
                      <a:noFill/>
                    </a:lnR>
                    <a:lnT>
                      <a:noFill/>
                    </a:lnT>
                    <a:lnB>
                      <a:noFill/>
                    </a:lnB>
                  </a:tcPr>
                </a:tc>
                <a:extLst>
                  <a:ext uri="{0D108BD9-81ED-4DB2-BD59-A6C34878D82A}">
                    <a16:rowId xmlns:a16="http://schemas.microsoft.com/office/drawing/2014/main" val="1155007604"/>
                  </a:ext>
                </a:extLst>
              </a:tr>
              <a:tr h="321762">
                <a:tc>
                  <a:txBody>
                    <a:bodyPr/>
                    <a:lstStyle/>
                    <a:p>
                      <a:pPr algn="l" fontAlgn="b"/>
                      <a:r>
                        <a:rPr lang="sv-SE" sz="1000" b="0" i="0" u="none" strike="noStrike">
                          <a:solidFill>
                            <a:srgbClr val="000000"/>
                          </a:solidFill>
                          <a:effectLst/>
                          <a:latin typeface="Arial" panose="020B0604020202020204" pitchFamily="34" charset="0"/>
                        </a:rPr>
                        <a:t>Psykodynamisk terapi (PDT)</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9%</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11</a:t>
                      </a:r>
                    </a:p>
                  </a:txBody>
                  <a:tcPr marL="3830" marR="3830" marT="3830" marB="0" anchor="b">
                    <a:lnL>
                      <a:noFill/>
                    </a:lnL>
                    <a:lnR>
                      <a:noFill/>
                    </a:lnR>
                    <a:lnT>
                      <a:noFill/>
                    </a:lnT>
                    <a:lnB>
                      <a:noFill/>
                    </a:lnB>
                  </a:tcPr>
                </a:tc>
                <a:extLst>
                  <a:ext uri="{0D108BD9-81ED-4DB2-BD59-A6C34878D82A}">
                    <a16:rowId xmlns:a16="http://schemas.microsoft.com/office/drawing/2014/main" val="682342395"/>
                  </a:ext>
                </a:extLst>
              </a:tr>
              <a:tr h="321762">
                <a:tc>
                  <a:txBody>
                    <a:bodyPr/>
                    <a:lstStyle/>
                    <a:p>
                      <a:pPr algn="l" fontAlgn="b"/>
                      <a:r>
                        <a:rPr lang="sv-SE" sz="1000" b="0" i="0" u="none" strike="noStrike">
                          <a:solidFill>
                            <a:srgbClr val="000000"/>
                          </a:solidFill>
                          <a:effectLst/>
                          <a:latin typeface="Arial" panose="020B0604020202020204" pitchFamily="34" charset="0"/>
                        </a:rPr>
                        <a:t>Anhörigstödsutbildning*</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9%</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11</a:t>
                      </a:r>
                    </a:p>
                  </a:txBody>
                  <a:tcPr marL="3830" marR="3830" marT="3830" marB="0" anchor="b">
                    <a:lnL>
                      <a:noFill/>
                    </a:lnL>
                    <a:lnR>
                      <a:noFill/>
                    </a:lnR>
                    <a:lnT>
                      <a:noFill/>
                    </a:lnT>
                    <a:lnB>
                      <a:noFill/>
                    </a:lnB>
                  </a:tcPr>
                </a:tc>
                <a:extLst>
                  <a:ext uri="{0D108BD9-81ED-4DB2-BD59-A6C34878D82A}">
                    <a16:rowId xmlns:a16="http://schemas.microsoft.com/office/drawing/2014/main" val="2101201405"/>
                  </a:ext>
                </a:extLst>
              </a:tr>
              <a:tr h="321762">
                <a:tc>
                  <a:txBody>
                    <a:bodyPr/>
                    <a:lstStyle/>
                    <a:p>
                      <a:pPr algn="l" fontAlgn="b"/>
                      <a:r>
                        <a:rPr lang="sv-SE" sz="1000" b="0" i="0" u="none" strike="noStrike">
                          <a:solidFill>
                            <a:srgbClr val="000000"/>
                          </a:solidFill>
                          <a:effectLst/>
                          <a:latin typeface="Arial" panose="020B0604020202020204" pitchFamily="34" charset="0"/>
                        </a:rPr>
                        <a:t>Vårdkedja, boendeinsats</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9%</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11</a:t>
                      </a:r>
                    </a:p>
                  </a:txBody>
                  <a:tcPr marL="3830" marR="3830" marT="3830" marB="0" anchor="b">
                    <a:lnL>
                      <a:noFill/>
                    </a:lnL>
                    <a:lnR>
                      <a:noFill/>
                    </a:lnR>
                    <a:lnT>
                      <a:noFill/>
                    </a:lnT>
                    <a:lnB>
                      <a:noFill/>
                    </a:lnB>
                  </a:tcPr>
                </a:tc>
                <a:extLst>
                  <a:ext uri="{0D108BD9-81ED-4DB2-BD59-A6C34878D82A}">
                    <a16:rowId xmlns:a16="http://schemas.microsoft.com/office/drawing/2014/main" val="3113603138"/>
                  </a:ext>
                </a:extLst>
              </a:tr>
              <a:tr h="321762">
                <a:tc>
                  <a:txBody>
                    <a:bodyPr/>
                    <a:lstStyle/>
                    <a:p>
                      <a:pPr algn="l" fontAlgn="b"/>
                      <a:r>
                        <a:rPr lang="sv-SE" sz="1000" b="0" i="0" u="none" strike="noStrike">
                          <a:solidFill>
                            <a:srgbClr val="000000"/>
                          </a:solidFill>
                          <a:effectLst/>
                          <a:latin typeface="Arial" panose="020B0604020202020204" pitchFamily="34" charset="0"/>
                        </a:rPr>
                        <a:t>Adolescent community reinforcement approach (A-CRA)</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18%</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2</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11</a:t>
                      </a:r>
                    </a:p>
                  </a:txBody>
                  <a:tcPr marL="3830" marR="3830" marT="3830" marB="0" anchor="b">
                    <a:lnL>
                      <a:noFill/>
                    </a:lnL>
                    <a:lnR>
                      <a:noFill/>
                    </a:lnR>
                    <a:lnT>
                      <a:noFill/>
                    </a:lnT>
                    <a:lnB>
                      <a:noFill/>
                    </a:lnB>
                  </a:tcPr>
                </a:tc>
                <a:extLst>
                  <a:ext uri="{0D108BD9-81ED-4DB2-BD59-A6C34878D82A}">
                    <a16:rowId xmlns:a16="http://schemas.microsoft.com/office/drawing/2014/main" val="661007407"/>
                  </a:ext>
                </a:extLst>
              </a:tr>
              <a:tr h="321762">
                <a:tc>
                  <a:txBody>
                    <a:bodyPr/>
                    <a:lstStyle/>
                    <a:p>
                      <a:pPr algn="l" fontAlgn="b"/>
                      <a:r>
                        <a:rPr lang="sv-SE" sz="1000" b="0" i="0" u="none" strike="noStrike">
                          <a:solidFill>
                            <a:srgbClr val="000000"/>
                          </a:solidFill>
                          <a:effectLst/>
                          <a:latin typeface="Arial" panose="020B0604020202020204" pitchFamily="34" charset="0"/>
                        </a:rPr>
                        <a:t>Generella stödsamtal i grupp utan manual</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18%</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2</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11</a:t>
                      </a:r>
                    </a:p>
                  </a:txBody>
                  <a:tcPr marL="3830" marR="3830" marT="3830" marB="0" anchor="b">
                    <a:lnL>
                      <a:noFill/>
                    </a:lnL>
                    <a:lnR>
                      <a:noFill/>
                    </a:lnR>
                    <a:lnT>
                      <a:noFill/>
                    </a:lnT>
                    <a:lnB>
                      <a:noFill/>
                    </a:lnB>
                  </a:tcPr>
                </a:tc>
                <a:extLst>
                  <a:ext uri="{0D108BD9-81ED-4DB2-BD59-A6C34878D82A}">
                    <a16:rowId xmlns:a16="http://schemas.microsoft.com/office/drawing/2014/main" val="3545335258"/>
                  </a:ext>
                </a:extLst>
              </a:tr>
              <a:tr h="321762">
                <a:tc>
                  <a:txBody>
                    <a:bodyPr/>
                    <a:lstStyle/>
                    <a:p>
                      <a:pPr algn="l" fontAlgn="b"/>
                      <a:r>
                        <a:rPr lang="sv-SE" sz="1000" b="0" i="0" u="none" strike="noStrike">
                          <a:solidFill>
                            <a:srgbClr val="000000"/>
                          </a:solidFill>
                          <a:effectLst/>
                          <a:latin typeface="Arial" panose="020B0604020202020204" pitchFamily="34" charset="0"/>
                        </a:rPr>
                        <a:t>Generella gruppsamtal för familjer eller par utan särskild manual</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18%</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2</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11</a:t>
                      </a:r>
                    </a:p>
                  </a:txBody>
                  <a:tcPr marL="3830" marR="3830" marT="3830" marB="0" anchor="b">
                    <a:lnL>
                      <a:noFill/>
                    </a:lnL>
                    <a:lnR>
                      <a:noFill/>
                    </a:lnR>
                    <a:lnT>
                      <a:noFill/>
                    </a:lnT>
                    <a:lnB>
                      <a:noFill/>
                    </a:lnB>
                  </a:tcPr>
                </a:tc>
                <a:extLst>
                  <a:ext uri="{0D108BD9-81ED-4DB2-BD59-A6C34878D82A}">
                    <a16:rowId xmlns:a16="http://schemas.microsoft.com/office/drawing/2014/main" val="3398118298"/>
                  </a:ext>
                </a:extLst>
              </a:tr>
              <a:tr h="321762">
                <a:tc>
                  <a:txBody>
                    <a:bodyPr/>
                    <a:lstStyle/>
                    <a:p>
                      <a:pPr algn="l" fontAlgn="b"/>
                      <a:r>
                        <a:rPr lang="sv-SE" sz="1000" b="0" i="0" u="none" strike="noStrike">
                          <a:solidFill>
                            <a:srgbClr val="000000"/>
                          </a:solidFill>
                          <a:effectLst/>
                          <a:latin typeface="Arial" panose="020B0604020202020204" pitchFamily="34" charset="0"/>
                        </a:rPr>
                        <a:t>Bostad först</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18%</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2</a:t>
                      </a:r>
                    </a:p>
                  </a:txBody>
                  <a:tcPr marL="3830" marR="3830" marT="3830" marB="0" anchor="b">
                    <a:lnL>
                      <a:noFill/>
                    </a:lnL>
                    <a:lnR>
                      <a:noFill/>
                    </a:lnR>
                    <a:lnT>
                      <a:noFill/>
                    </a:lnT>
                    <a:lnB>
                      <a:noFill/>
                    </a:lnB>
                  </a:tcPr>
                </a:tc>
                <a:tc>
                  <a:txBody>
                    <a:bodyPr/>
                    <a:lstStyle/>
                    <a:p>
                      <a:pPr algn="ctr" fontAlgn="b"/>
                      <a:r>
                        <a:rPr lang="en-SE" sz="1000" b="0" i="0" u="none" strike="noStrike" dirty="0">
                          <a:solidFill>
                            <a:srgbClr val="000000"/>
                          </a:solidFill>
                          <a:effectLst/>
                          <a:latin typeface="Arial" panose="020B0604020202020204" pitchFamily="34" charset="0"/>
                        </a:rPr>
                        <a:t>11</a:t>
                      </a:r>
                    </a:p>
                  </a:txBody>
                  <a:tcPr marL="3830" marR="3830" marT="3830" marB="0" anchor="b">
                    <a:lnL>
                      <a:noFill/>
                    </a:lnL>
                    <a:lnR>
                      <a:noFill/>
                    </a:lnR>
                    <a:lnT>
                      <a:noFill/>
                    </a:lnT>
                    <a:lnB>
                      <a:noFill/>
                    </a:lnB>
                  </a:tcPr>
                </a:tc>
                <a:extLst>
                  <a:ext uri="{0D108BD9-81ED-4DB2-BD59-A6C34878D82A}">
                    <a16:rowId xmlns:a16="http://schemas.microsoft.com/office/drawing/2014/main" val="3593392197"/>
                  </a:ext>
                </a:extLst>
              </a:tr>
            </a:tbl>
          </a:graphicData>
        </a:graphic>
      </p:graphicFrame>
    </p:spTree>
    <p:extLst>
      <p:ext uri="{BB962C8B-B14F-4D97-AF65-F5344CB8AC3E}">
        <p14:creationId xmlns:p14="http://schemas.microsoft.com/office/powerpoint/2010/main" val="319916909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4085F78-6606-4352-B1C6-93AE38C632CD}"/>
              </a:ext>
            </a:extLst>
          </p:cNvPr>
          <p:cNvSpPr/>
          <p:nvPr/>
        </p:nvSpPr>
        <p:spPr>
          <a:xfrm>
            <a:off x="1" y="2645444"/>
            <a:ext cx="12192000" cy="20694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339C595-6B3E-4379-93EF-D51A347E3D63}"/>
              </a:ext>
            </a:extLst>
          </p:cNvPr>
          <p:cNvSpPr>
            <a:spLocks noGrp="1"/>
          </p:cNvSpPr>
          <p:nvPr>
            <p:ph type="title"/>
          </p:nvPr>
        </p:nvSpPr>
        <p:spPr>
          <a:xfrm>
            <a:off x="1" y="2747964"/>
            <a:ext cx="12308304" cy="1966912"/>
          </a:xfrm>
        </p:spPr>
        <p:txBody>
          <a:bodyPr anchor="ctr"/>
          <a:lstStyle/>
          <a:p>
            <a:r>
              <a:rPr lang="sv-SE" sz="4400" dirty="0"/>
              <a:t>Fysiska och digitala insatser</a:t>
            </a:r>
          </a:p>
        </p:txBody>
      </p:sp>
      <p:sp>
        <p:nvSpPr>
          <p:cNvPr id="5" name="Platshållare för bildnummer 4">
            <a:extLst>
              <a:ext uri="{FF2B5EF4-FFF2-40B4-BE49-F238E27FC236}">
                <a16:creationId xmlns:a16="http://schemas.microsoft.com/office/drawing/2014/main" id="{A4E7017E-7EBF-45FB-A943-415BE1990F09}"/>
              </a:ext>
            </a:extLst>
          </p:cNvPr>
          <p:cNvSpPr>
            <a:spLocks noGrp="1"/>
          </p:cNvSpPr>
          <p:nvPr>
            <p:ph type="sldNum" sz="quarter" idx="12"/>
          </p:nvPr>
        </p:nvSpPr>
        <p:spPr/>
        <p:txBody>
          <a:bodyPr/>
          <a:lstStyle/>
          <a:p>
            <a:fld id="{34C9B0E5-37D7-412E-A162-6A236BADC197}" type="slidenum">
              <a:rPr lang="sv-SE" smtClean="0"/>
              <a:pPr/>
              <a:t>106</a:t>
            </a:fld>
            <a:endParaRPr lang="sv-SE"/>
          </a:p>
        </p:txBody>
      </p:sp>
      <p:sp>
        <p:nvSpPr>
          <p:cNvPr id="4" name="Platshållare för sidfot 3">
            <a:extLst>
              <a:ext uri="{FF2B5EF4-FFF2-40B4-BE49-F238E27FC236}">
                <a16:creationId xmlns:a16="http://schemas.microsoft.com/office/drawing/2014/main" id="{780D4ED9-E586-415A-91BC-CAA91F8122FE}"/>
              </a:ext>
            </a:extLst>
          </p:cNvPr>
          <p:cNvSpPr>
            <a:spLocks noGrp="1"/>
          </p:cNvSpPr>
          <p:nvPr>
            <p:ph type="ftr" sz="quarter" idx="11"/>
          </p:nvPr>
        </p:nvSpPr>
        <p:spPr/>
        <p:txBody>
          <a:bodyPr/>
          <a:lstStyle/>
          <a:p>
            <a:r>
              <a:rPr lang="sv-SE"/>
              <a:t>Verksamhetsområde: Missbruk och beroende</a:t>
            </a:r>
          </a:p>
        </p:txBody>
      </p:sp>
    </p:spTree>
    <p:extLst>
      <p:ext uri="{BB962C8B-B14F-4D97-AF65-F5344CB8AC3E}">
        <p14:creationId xmlns:p14="http://schemas.microsoft.com/office/powerpoint/2010/main" val="19985641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fysiska och digitala insatser, samt de tre vanligaste insatserna i respektive kategori</a:t>
            </a:r>
          </a:p>
        </p:txBody>
      </p:sp>
      <p:sp>
        <p:nvSpPr>
          <p:cNvPr id="5" name="Platshållare för sidfot 4">
            <a:extLst>
              <a:ext uri="{FF2B5EF4-FFF2-40B4-BE49-F238E27FC236}">
                <a16:creationId xmlns:a16="http://schemas.microsoft.com/office/drawing/2014/main" id="{B33AECEE-C403-4715-8ECA-071A57EE6FFA}"/>
              </a:ext>
            </a:extLst>
          </p:cNvPr>
          <p:cNvSpPr>
            <a:spLocks noGrp="1"/>
          </p:cNvSpPr>
          <p:nvPr>
            <p:ph type="ftr" sz="quarter" idx="11"/>
          </p:nvPr>
        </p:nvSpPr>
        <p:spPr/>
        <p:txBody>
          <a:bodyPr/>
          <a:lstStyle/>
          <a:p>
            <a:r>
              <a:rPr lang="sv-SE"/>
              <a:t>Verksamhetsområde: Missbruk och beroende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107</a:t>
            </a:fld>
            <a:endParaRPr lang="sv-SE"/>
          </a:p>
        </p:txBody>
      </p:sp>
      <p:sp>
        <p:nvSpPr>
          <p:cNvPr id="10" name="Text Placeholder 9">
            <a:extLst>
              <a:ext uri="{FF2B5EF4-FFF2-40B4-BE49-F238E27FC236}">
                <a16:creationId xmlns:a16="http://schemas.microsoft.com/office/drawing/2014/main" id="{9FF5C1F7-F7F4-F5F5-FCF9-CFC1C121522B}"/>
              </a:ext>
            </a:extLst>
          </p:cNvPr>
          <p:cNvSpPr>
            <a:spLocks noGrp="1"/>
          </p:cNvSpPr>
          <p:nvPr>
            <p:ph type="body" sz="quarter" idx="13"/>
          </p:nvPr>
        </p:nvSpPr>
        <p:spPr/>
        <p:txBody>
          <a:bodyPr/>
          <a:lstStyle/>
          <a:p>
            <a:r>
              <a:rPr lang="sv-SE" sz="800" dirty="0"/>
              <a:t>	Not:	</a:t>
            </a:r>
            <a:r>
              <a:rPr lang="sv-SE" dirty="0"/>
              <a:t>Insatser markerade med * avser insatser till anhöriga.</a:t>
            </a:r>
            <a:endParaRPr lang="sv-SE" sz="800" dirty="0"/>
          </a:p>
          <a:p>
            <a:r>
              <a:rPr lang="sv-SE" dirty="0"/>
              <a:t>	</a:t>
            </a:r>
            <a:r>
              <a:rPr lang="sv-SE" sz="800" dirty="0"/>
              <a:t>Källa:	Enkät: Kartläggning av socialtjänstens insatser i Sveriges kommuner (2021) </a:t>
            </a:r>
          </a:p>
        </p:txBody>
      </p:sp>
      <p:sp>
        <p:nvSpPr>
          <p:cNvPr id="36" name="TextBox 35">
            <a:extLst>
              <a:ext uri="{FF2B5EF4-FFF2-40B4-BE49-F238E27FC236}">
                <a16:creationId xmlns:a16="http://schemas.microsoft.com/office/drawing/2014/main" id="{F01E8C20-3230-4929-BFB9-1BCA20486B35}"/>
              </a:ext>
            </a:extLst>
          </p:cNvPr>
          <p:cNvSpPr txBox="1"/>
          <p:nvPr/>
        </p:nvSpPr>
        <p:spPr>
          <a:xfrm>
            <a:off x="346206" y="1401682"/>
            <a:ext cx="3177393" cy="253916"/>
          </a:xfrm>
          <a:prstGeom prst="rect">
            <a:avLst/>
          </a:prstGeom>
          <a:noFill/>
        </p:spPr>
        <p:txBody>
          <a:bodyPr wrap="square">
            <a:spAutoFit/>
          </a:bodyPr>
          <a:lstStyle/>
          <a:p>
            <a:r>
              <a:rPr lang="sv-SE" sz="1050" b="1" dirty="0">
                <a:latin typeface="Arial" panose="020B0604020202020204" pitchFamily="34" charset="0"/>
              </a:rPr>
              <a:t>Andel som ges i respektive form</a:t>
            </a:r>
            <a:endParaRPr lang="sv-SE" sz="1050" b="1" dirty="0"/>
          </a:p>
        </p:txBody>
      </p:sp>
      <p:sp>
        <p:nvSpPr>
          <p:cNvPr id="14" name="TextBox 8">
            <a:extLst>
              <a:ext uri="{FF2B5EF4-FFF2-40B4-BE49-F238E27FC236}">
                <a16:creationId xmlns:a16="http://schemas.microsoft.com/office/drawing/2014/main" id="{A93D5982-D460-560D-00F9-98CA5769869C}"/>
              </a:ext>
            </a:extLst>
          </p:cNvPr>
          <p:cNvSpPr txBox="1"/>
          <p:nvPr/>
        </p:nvSpPr>
        <p:spPr>
          <a:xfrm>
            <a:off x="9658972" y="1562659"/>
            <a:ext cx="2186822" cy="415498"/>
          </a:xfrm>
          <a:prstGeom prst="rect">
            <a:avLst/>
          </a:prstGeom>
          <a:noFill/>
        </p:spPr>
        <p:txBody>
          <a:bodyPr wrap="square">
            <a:spAutoFit/>
          </a:bodyPr>
          <a:lstStyle/>
          <a:p>
            <a:r>
              <a:rPr lang="sv-SE" sz="1050" dirty="0">
                <a:latin typeface="Arial" panose="020B0604020202020204" pitchFamily="34" charset="0"/>
              </a:rPr>
              <a:t>insatser över samtliga kommuner i länet där frågan besvarats</a:t>
            </a:r>
            <a:r>
              <a:rPr lang="sv-SE" sz="1050" dirty="0"/>
              <a:t> </a:t>
            </a:r>
          </a:p>
        </p:txBody>
      </p:sp>
      <p:sp>
        <p:nvSpPr>
          <p:cNvPr id="15" name="TextBox 13">
            <a:extLst>
              <a:ext uri="{FF2B5EF4-FFF2-40B4-BE49-F238E27FC236}">
                <a16:creationId xmlns:a16="http://schemas.microsoft.com/office/drawing/2014/main" id="{7345EE89-8F80-127A-782E-9CD562C6E176}"/>
              </a:ext>
            </a:extLst>
          </p:cNvPr>
          <p:cNvSpPr txBox="1"/>
          <p:nvPr/>
        </p:nvSpPr>
        <p:spPr>
          <a:xfrm>
            <a:off x="9658972" y="1308743"/>
            <a:ext cx="751640" cy="253916"/>
          </a:xfrm>
          <a:prstGeom prst="rect">
            <a:avLst/>
          </a:prstGeom>
          <a:noFill/>
        </p:spPr>
        <p:txBody>
          <a:bodyPr wrap="square">
            <a:spAutoFit/>
          </a:bodyPr>
          <a:lstStyle/>
          <a:p>
            <a:r>
              <a:rPr lang="sv-SE" sz="1050" dirty="0">
                <a:latin typeface="Arial" panose="020B0604020202020204" pitchFamily="34" charset="0"/>
              </a:rPr>
              <a:t>100 % =</a:t>
            </a:r>
            <a:endParaRPr lang="sv-SE" sz="1050" dirty="0"/>
          </a:p>
        </p:txBody>
      </p:sp>
      <p:sp>
        <p:nvSpPr>
          <p:cNvPr id="16" name="TextBox 14">
            <a:extLst>
              <a:ext uri="{FF2B5EF4-FFF2-40B4-BE49-F238E27FC236}">
                <a16:creationId xmlns:a16="http://schemas.microsoft.com/office/drawing/2014/main" id="{05C0DA6F-5C6F-1B58-9165-37445D2D8F35}"/>
              </a:ext>
            </a:extLst>
          </p:cNvPr>
          <p:cNvSpPr txBox="1"/>
          <p:nvPr>
            <p:custDataLst>
              <p:tags r:id="rId1"/>
            </p:custDataLst>
          </p:nvPr>
        </p:nvSpPr>
        <p:spPr>
          <a:xfrm>
            <a:off x="10317073" y="1308743"/>
            <a:ext cx="751640" cy="253916"/>
          </a:xfrm>
          <a:prstGeom prst="rect">
            <a:avLst/>
          </a:prstGeom>
          <a:noFill/>
        </p:spPr>
        <p:txBody>
          <a:bodyPr wrap="square">
            <a:spAutoFit/>
          </a:bodyPr>
          <a:lstStyle/>
          <a:p>
            <a:r>
              <a:rPr lang="sv-SE" sz="1050" dirty="0"/>
              <a:t>231</a:t>
            </a:r>
          </a:p>
        </p:txBody>
      </p:sp>
      <p:sp>
        <p:nvSpPr>
          <p:cNvPr id="12" name="TextBox 11">
            <a:extLst>
              <a:ext uri="{FF2B5EF4-FFF2-40B4-BE49-F238E27FC236}">
                <a16:creationId xmlns:a16="http://schemas.microsoft.com/office/drawing/2014/main" id="{EE01075F-154A-2F19-0516-6AC6612B43CC}"/>
              </a:ext>
            </a:extLst>
          </p:cNvPr>
          <p:cNvSpPr txBox="1"/>
          <p:nvPr/>
        </p:nvSpPr>
        <p:spPr>
          <a:xfrm>
            <a:off x="298412" y="4358721"/>
            <a:ext cx="1070816" cy="738664"/>
          </a:xfrm>
          <a:prstGeom prst="rect">
            <a:avLst/>
          </a:prstGeom>
          <a:noFill/>
        </p:spPr>
        <p:txBody>
          <a:bodyPr wrap="square" rtlCol="0">
            <a:spAutoFit/>
          </a:bodyPr>
          <a:lstStyle/>
          <a:p>
            <a:r>
              <a:rPr lang="sv-SE" sz="1050" b="1" dirty="0"/>
              <a:t>Vanligaste insatserna i respektive form</a:t>
            </a:r>
            <a:endParaRPr lang="sv-SE" sz="1050" dirty="0"/>
          </a:p>
        </p:txBody>
      </p:sp>
      <p:sp>
        <p:nvSpPr>
          <p:cNvPr id="13" name="Left Brace 12">
            <a:extLst>
              <a:ext uri="{FF2B5EF4-FFF2-40B4-BE49-F238E27FC236}">
                <a16:creationId xmlns:a16="http://schemas.microsoft.com/office/drawing/2014/main" id="{D1FB265B-25C0-7C52-B418-05E7E0FCADF8}"/>
              </a:ext>
            </a:extLst>
          </p:cNvPr>
          <p:cNvSpPr/>
          <p:nvPr/>
        </p:nvSpPr>
        <p:spPr>
          <a:xfrm>
            <a:off x="1177151" y="4083579"/>
            <a:ext cx="240772" cy="153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aphicFrame>
        <p:nvGraphicFramePr>
          <p:cNvPr id="17" name="Chart 16">
            <a:extLst>
              <a:ext uri="{FF2B5EF4-FFF2-40B4-BE49-F238E27FC236}">
                <a16:creationId xmlns:a16="http://schemas.microsoft.com/office/drawing/2014/main" id="{6EDBA12A-BA50-40D2-B3D8-B3128F2D8D29}"/>
              </a:ext>
            </a:extLst>
          </p:cNvPr>
          <p:cNvGraphicFramePr>
            <a:graphicFrameLocks/>
          </p:cNvGraphicFramePr>
          <p:nvPr>
            <p:extLst>
              <p:ext uri="{D42A27DB-BD31-4B8C-83A1-F6EECF244321}">
                <p14:modId xmlns:p14="http://schemas.microsoft.com/office/powerpoint/2010/main" val="1334581572"/>
              </p:ext>
            </p:extLst>
          </p:nvPr>
        </p:nvGraphicFramePr>
        <p:xfrm>
          <a:off x="749575" y="1562659"/>
          <a:ext cx="10332000" cy="22280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able 18">
            <a:extLst>
              <a:ext uri="{FF2B5EF4-FFF2-40B4-BE49-F238E27FC236}">
                <a16:creationId xmlns:a16="http://schemas.microsoft.com/office/drawing/2014/main" id="{6F78D293-B60A-D489-3228-BB5D171DF662}"/>
              </a:ext>
            </a:extLst>
          </p:cNvPr>
          <p:cNvGraphicFramePr>
            <a:graphicFrameLocks noGrp="1"/>
          </p:cNvGraphicFramePr>
          <p:nvPr>
            <p:custDataLst>
              <p:tags r:id="rId2"/>
            </p:custDataLst>
            <p:extLst>
              <p:ext uri="{D42A27DB-BD31-4B8C-83A1-F6EECF244321}">
                <p14:modId xmlns:p14="http://schemas.microsoft.com/office/powerpoint/2010/main" val="4056079817"/>
              </p:ext>
            </p:extLst>
          </p:nvPr>
        </p:nvGraphicFramePr>
        <p:xfrm>
          <a:off x="1530350" y="3594620"/>
          <a:ext cx="9131300" cy="2057400"/>
        </p:xfrm>
        <a:graphic>
          <a:graphicData uri="http://schemas.openxmlformats.org/drawingml/2006/table">
            <a:tbl>
              <a:tblPr/>
              <a:tblGrid>
                <a:gridCol w="1854200">
                  <a:extLst>
                    <a:ext uri="{9D8B030D-6E8A-4147-A177-3AD203B41FA5}">
                      <a16:colId xmlns:a16="http://schemas.microsoft.com/office/drawing/2014/main" val="3866253701"/>
                    </a:ext>
                  </a:extLst>
                </a:gridCol>
                <a:gridCol w="571500">
                  <a:extLst>
                    <a:ext uri="{9D8B030D-6E8A-4147-A177-3AD203B41FA5}">
                      <a16:colId xmlns:a16="http://schemas.microsoft.com/office/drawing/2014/main" val="868140929"/>
                    </a:ext>
                  </a:extLst>
                </a:gridCol>
                <a:gridCol w="1854200">
                  <a:extLst>
                    <a:ext uri="{9D8B030D-6E8A-4147-A177-3AD203B41FA5}">
                      <a16:colId xmlns:a16="http://schemas.microsoft.com/office/drawing/2014/main" val="4080994147"/>
                    </a:ext>
                  </a:extLst>
                </a:gridCol>
                <a:gridCol w="571500">
                  <a:extLst>
                    <a:ext uri="{9D8B030D-6E8A-4147-A177-3AD203B41FA5}">
                      <a16:colId xmlns:a16="http://schemas.microsoft.com/office/drawing/2014/main" val="2163026018"/>
                    </a:ext>
                  </a:extLst>
                </a:gridCol>
                <a:gridCol w="1854200">
                  <a:extLst>
                    <a:ext uri="{9D8B030D-6E8A-4147-A177-3AD203B41FA5}">
                      <a16:colId xmlns:a16="http://schemas.microsoft.com/office/drawing/2014/main" val="1830879066"/>
                    </a:ext>
                  </a:extLst>
                </a:gridCol>
                <a:gridCol w="571500">
                  <a:extLst>
                    <a:ext uri="{9D8B030D-6E8A-4147-A177-3AD203B41FA5}">
                      <a16:colId xmlns:a16="http://schemas.microsoft.com/office/drawing/2014/main" val="1594237023"/>
                    </a:ext>
                  </a:extLst>
                </a:gridCol>
                <a:gridCol w="1854200">
                  <a:extLst>
                    <a:ext uri="{9D8B030D-6E8A-4147-A177-3AD203B41FA5}">
                      <a16:colId xmlns:a16="http://schemas.microsoft.com/office/drawing/2014/main" val="4151900917"/>
                    </a:ext>
                  </a:extLst>
                </a:gridCol>
              </a:tblGrid>
              <a:tr h="514350">
                <a:tc>
                  <a:txBody>
                    <a:bodyPr/>
                    <a:lstStyle/>
                    <a:p>
                      <a:pPr algn="ctr" fontAlgn="ctr"/>
                      <a:r>
                        <a:rPr lang="sv-SE" sz="900" b="1" i="0" u="none" strike="noStrike">
                          <a:solidFill>
                            <a:srgbClr val="000000"/>
                          </a:solidFill>
                          <a:effectLst/>
                          <a:latin typeface="Arial" panose="020B0604020202020204" pitchFamily="34" charset="0"/>
                        </a:rPr>
                        <a:t>Enbart fysiskt</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Fysiskt och digitalt</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Enbart digitalt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Vet ej</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1CA"/>
                    </a:solidFill>
                  </a:tcPr>
                </a:tc>
                <a:extLst>
                  <a:ext uri="{0D108BD9-81ED-4DB2-BD59-A6C34878D82A}">
                    <a16:rowId xmlns:a16="http://schemas.microsoft.com/office/drawing/2014/main" val="2383347692"/>
                  </a:ext>
                </a:extLst>
              </a:tr>
              <a:tr h="514350">
                <a:tc>
                  <a:txBody>
                    <a:bodyPr/>
                    <a:lstStyle/>
                    <a:p>
                      <a:pPr algn="ctr" fontAlgn="ctr"/>
                      <a:r>
                        <a:rPr lang="sv-SE" sz="900" b="0" i="0" u="none" strike="noStrike">
                          <a:solidFill>
                            <a:srgbClr val="000000"/>
                          </a:solidFill>
                          <a:effectLst/>
                          <a:latin typeface="Arial" panose="020B0604020202020204" pitchFamily="34" charset="0"/>
                        </a:rPr>
                        <a:t>Hem för vård eller boende (HVB-hem)</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Rådgivning och stöd utan särskild manual</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415948997"/>
                  </a:ext>
                </a:extLst>
              </a:tr>
              <a:tr h="514350">
                <a:tc>
                  <a:txBody>
                    <a:bodyPr/>
                    <a:lstStyle/>
                    <a:p>
                      <a:pPr algn="ctr" fontAlgn="ctr"/>
                      <a:r>
                        <a:rPr lang="sv-SE" sz="900" b="0" i="0" u="none" strike="noStrike">
                          <a:solidFill>
                            <a:srgbClr val="000000"/>
                          </a:solidFill>
                          <a:effectLst/>
                          <a:latin typeface="Arial" panose="020B0604020202020204" pitchFamily="34" charset="0"/>
                        </a:rPr>
                        <a:t>Stödboende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enskilda stödsamtal utan särskild manual*</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447243379"/>
                  </a:ext>
                </a:extLst>
              </a:tr>
              <a:tr h="514350">
                <a:tc>
                  <a:txBody>
                    <a:bodyPr/>
                    <a:lstStyle/>
                    <a:p>
                      <a:pPr algn="ctr" fontAlgn="ctr"/>
                      <a:r>
                        <a:rPr lang="sv-SE" sz="900" b="0" i="0" u="none" strike="noStrike">
                          <a:solidFill>
                            <a:srgbClr val="000000"/>
                          </a:solidFill>
                          <a:effectLst/>
                          <a:latin typeface="Arial" panose="020B0604020202020204" pitchFamily="34" charset="0"/>
                        </a:rPr>
                        <a:t>Tolvstegsbehandling, twelve-step facilitation (TSF), Minnesota-modellen (MM)</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enskilda stödsamtal utan särskild manual</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239375289"/>
                  </a:ext>
                </a:extLst>
              </a:tr>
            </a:tbl>
          </a:graphicData>
        </a:graphic>
      </p:graphicFrame>
    </p:spTree>
    <p:extLst>
      <p:ext uri="{BB962C8B-B14F-4D97-AF65-F5344CB8AC3E}">
        <p14:creationId xmlns:p14="http://schemas.microsoft.com/office/powerpoint/2010/main" val="29088819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a:bodyPr>
          <a:lstStyle/>
          <a:p>
            <a:r>
              <a:rPr lang="sv-SE" dirty="0"/>
              <a:t>Insatser som oftast ges i fysisk respektive digital form</a:t>
            </a:r>
            <a:endParaRPr lang="en-US" dirty="0"/>
          </a:p>
        </p:txBody>
      </p:sp>
      <p:sp>
        <p:nvSpPr>
          <p:cNvPr id="5" name="Platshållare för sidfot 4">
            <a:extLst>
              <a:ext uri="{FF2B5EF4-FFF2-40B4-BE49-F238E27FC236}">
                <a16:creationId xmlns:a16="http://schemas.microsoft.com/office/drawing/2014/main" id="{BD0886F2-63A5-4798-9DC7-6A43DC1D764D}"/>
              </a:ext>
            </a:extLst>
          </p:cNvPr>
          <p:cNvSpPr>
            <a:spLocks noGrp="1"/>
          </p:cNvSpPr>
          <p:nvPr>
            <p:ph type="ftr" sz="quarter" idx="11"/>
          </p:nvPr>
        </p:nvSpPr>
        <p:spPr/>
        <p:txBody>
          <a:bodyPr/>
          <a:lstStyle/>
          <a:p>
            <a:r>
              <a:rPr lang="sv-SE"/>
              <a:t>Verksamhetsområde: Missbruk och beroende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108</a:t>
            </a:fld>
            <a:endParaRPr lang="sv-SE"/>
          </a:p>
        </p:txBody>
      </p:sp>
      <p:sp>
        <p:nvSpPr>
          <p:cNvPr id="8" name="Text Placeholder 7">
            <a:extLst>
              <a:ext uri="{FF2B5EF4-FFF2-40B4-BE49-F238E27FC236}">
                <a16:creationId xmlns:a16="http://schemas.microsoft.com/office/drawing/2014/main" id="{C8D33B50-2552-143B-3251-5AB21EA1B4BF}"/>
              </a:ext>
            </a:extLst>
          </p:cNvPr>
          <p:cNvSpPr>
            <a:spLocks noGrp="1"/>
          </p:cNvSpPr>
          <p:nvPr>
            <p:ph type="body" sz="quarter" idx="13"/>
          </p:nvPr>
        </p:nvSpPr>
        <p:spPr/>
        <p:txBody>
          <a:bodyPr/>
          <a:lstStyle/>
          <a:p>
            <a:r>
              <a:rPr lang="sv-SE" sz="800" dirty="0"/>
              <a:t>	Not: 	Antal svarande kommuner anges i parentes. </a:t>
            </a:r>
            <a:r>
              <a:rPr lang="sv-SE" dirty="0"/>
              <a:t>Insatser markerade med * avser insatser till anhöriga.</a:t>
            </a:r>
            <a:endParaRPr lang="sv-SE" sz="800" dirty="0"/>
          </a:p>
          <a:p>
            <a:r>
              <a:rPr lang="sv-SE" sz="800" dirty="0"/>
              <a:t>	Källa:	Enkät: Kartläggning av socialtjänstens insatser i Sveriges kommuner (2021)  </a:t>
            </a:r>
          </a:p>
        </p:txBody>
      </p:sp>
      <p:sp>
        <p:nvSpPr>
          <p:cNvPr id="9" name="TextBox 8">
            <a:extLst>
              <a:ext uri="{FF2B5EF4-FFF2-40B4-BE49-F238E27FC236}">
                <a16:creationId xmlns:a16="http://schemas.microsoft.com/office/drawing/2014/main" id="{EA5F1EA7-A558-2696-1945-328E2A8A9902}"/>
              </a:ext>
            </a:extLst>
          </p:cNvPr>
          <p:cNvSpPr txBox="1"/>
          <p:nvPr/>
        </p:nvSpPr>
        <p:spPr>
          <a:xfrm>
            <a:off x="1069385" y="1321230"/>
            <a:ext cx="3276000" cy="252000"/>
          </a:xfrm>
          <a:prstGeom prst="rect">
            <a:avLst/>
          </a:prstGeom>
          <a:noFill/>
        </p:spPr>
        <p:txBody>
          <a:bodyPr wrap="square">
            <a:spAutoFit/>
          </a:bodyPr>
          <a:lstStyle/>
          <a:p>
            <a:pPr algn="ctr"/>
            <a:r>
              <a:rPr lang="sv-SE" sz="1050" b="1" dirty="0"/>
              <a:t>Vanligast </a:t>
            </a:r>
            <a:r>
              <a:rPr lang="sv-SE" sz="1050" b="1" dirty="0">
                <a:solidFill>
                  <a:schemeClr val="tx1"/>
                </a:solidFill>
              </a:rPr>
              <a:t>fysisk form</a:t>
            </a:r>
          </a:p>
        </p:txBody>
      </p:sp>
      <p:sp>
        <p:nvSpPr>
          <p:cNvPr id="10" name="TextBox 9">
            <a:extLst>
              <a:ext uri="{FF2B5EF4-FFF2-40B4-BE49-F238E27FC236}">
                <a16:creationId xmlns:a16="http://schemas.microsoft.com/office/drawing/2014/main" id="{615E2093-5699-5D89-DFDC-8E16C3228542}"/>
              </a:ext>
            </a:extLst>
          </p:cNvPr>
          <p:cNvSpPr txBox="1"/>
          <p:nvPr/>
        </p:nvSpPr>
        <p:spPr>
          <a:xfrm>
            <a:off x="7846615" y="1321230"/>
            <a:ext cx="3276000" cy="252000"/>
          </a:xfrm>
          <a:prstGeom prst="rect">
            <a:avLst/>
          </a:prstGeom>
          <a:noFill/>
        </p:spPr>
        <p:txBody>
          <a:bodyPr wrap="square">
            <a:spAutoFit/>
          </a:bodyPr>
          <a:lstStyle/>
          <a:p>
            <a:pPr algn="ctr"/>
            <a:r>
              <a:rPr lang="sv-SE" sz="1050" b="1" dirty="0"/>
              <a:t>Vanligast </a:t>
            </a:r>
            <a:r>
              <a:rPr lang="sv-SE" sz="1050" b="1" dirty="0">
                <a:solidFill>
                  <a:schemeClr val="tx1"/>
                </a:solidFill>
              </a:rPr>
              <a:t>digital form</a:t>
            </a:r>
          </a:p>
        </p:txBody>
      </p:sp>
      <p:sp>
        <p:nvSpPr>
          <p:cNvPr id="11" name="TextBox 10">
            <a:extLst>
              <a:ext uri="{FF2B5EF4-FFF2-40B4-BE49-F238E27FC236}">
                <a16:creationId xmlns:a16="http://schemas.microsoft.com/office/drawing/2014/main" id="{CA525E3A-7A4E-6003-C2B3-83D098FAB88B}"/>
              </a:ext>
            </a:extLst>
          </p:cNvPr>
          <p:cNvSpPr txBox="1"/>
          <p:nvPr/>
        </p:nvSpPr>
        <p:spPr>
          <a:xfrm>
            <a:off x="4458000" y="1321230"/>
            <a:ext cx="3276000" cy="252000"/>
          </a:xfrm>
          <a:prstGeom prst="rect">
            <a:avLst/>
          </a:prstGeom>
          <a:noFill/>
        </p:spPr>
        <p:txBody>
          <a:bodyPr wrap="square">
            <a:spAutoFit/>
          </a:bodyPr>
          <a:lstStyle/>
          <a:p>
            <a:pPr algn="ctr"/>
            <a:r>
              <a:rPr lang="sv-SE" sz="1050" b="1" dirty="0"/>
              <a:t>Vanligast både </a:t>
            </a:r>
            <a:r>
              <a:rPr lang="sv-SE" sz="1050" b="1" dirty="0">
                <a:solidFill>
                  <a:schemeClr val="tx1"/>
                </a:solidFill>
              </a:rPr>
              <a:t>fysisk och digital form</a:t>
            </a:r>
          </a:p>
        </p:txBody>
      </p:sp>
      <p:graphicFrame>
        <p:nvGraphicFramePr>
          <p:cNvPr id="13" name="Table 12">
            <a:extLst>
              <a:ext uri="{FF2B5EF4-FFF2-40B4-BE49-F238E27FC236}">
                <a16:creationId xmlns:a16="http://schemas.microsoft.com/office/drawing/2014/main" id="{209A07FF-A458-5B55-B1F0-CB56757F37C1}"/>
              </a:ext>
            </a:extLst>
          </p:cNvPr>
          <p:cNvGraphicFramePr>
            <a:graphicFrameLocks noGrp="1"/>
          </p:cNvGraphicFramePr>
          <p:nvPr>
            <p:custDataLst>
              <p:tags r:id="rId1"/>
            </p:custDataLst>
            <p:extLst>
              <p:ext uri="{D42A27DB-BD31-4B8C-83A1-F6EECF244321}">
                <p14:modId xmlns:p14="http://schemas.microsoft.com/office/powerpoint/2010/main" val="2714493372"/>
              </p:ext>
            </p:extLst>
          </p:nvPr>
        </p:nvGraphicFramePr>
        <p:xfrm>
          <a:off x="1290639" y="1652523"/>
          <a:ext cx="9610722" cy="3552957"/>
        </p:xfrm>
        <a:graphic>
          <a:graphicData uri="http://schemas.openxmlformats.org/drawingml/2006/table">
            <a:tbl>
              <a:tblPr/>
              <a:tblGrid>
                <a:gridCol w="1463774">
                  <a:extLst>
                    <a:ext uri="{9D8B030D-6E8A-4147-A177-3AD203B41FA5}">
                      <a16:colId xmlns:a16="http://schemas.microsoft.com/office/drawing/2014/main" val="3943944008"/>
                    </a:ext>
                  </a:extLst>
                </a:gridCol>
                <a:gridCol w="691459">
                  <a:extLst>
                    <a:ext uri="{9D8B030D-6E8A-4147-A177-3AD203B41FA5}">
                      <a16:colId xmlns:a16="http://schemas.microsoft.com/office/drawing/2014/main" val="3602451385"/>
                    </a:ext>
                  </a:extLst>
                </a:gridCol>
                <a:gridCol w="691459">
                  <a:extLst>
                    <a:ext uri="{9D8B030D-6E8A-4147-A177-3AD203B41FA5}">
                      <a16:colId xmlns:a16="http://schemas.microsoft.com/office/drawing/2014/main" val="1590786415"/>
                    </a:ext>
                  </a:extLst>
                </a:gridCol>
                <a:gridCol w="535323">
                  <a:extLst>
                    <a:ext uri="{9D8B030D-6E8A-4147-A177-3AD203B41FA5}">
                      <a16:colId xmlns:a16="http://schemas.microsoft.com/office/drawing/2014/main" val="616101677"/>
                    </a:ext>
                  </a:extLst>
                </a:gridCol>
                <a:gridCol w="1463774">
                  <a:extLst>
                    <a:ext uri="{9D8B030D-6E8A-4147-A177-3AD203B41FA5}">
                      <a16:colId xmlns:a16="http://schemas.microsoft.com/office/drawing/2014/main" val="1229010522"/>
                    </a:ext>
                  </a:extLst>
                </a:gridCol>
                <a:gridCol w="691459">
                  <a:extLst>
                    <a:ext uri="{9D8B030D-6E8A-4147-A177-3AD203B41FA5}">
                      <a16:colId xmlns:a16="http://schemas.microsoft.com/office/drawing/2014/main" val="3258292699"/>
                    </a:ext>
                  </a:extLst>
                </a:gridCol>
                <a:gridCol w="691459">
                  <a:extLst>
                    <a:ext uri="{9D8B030D-6E8A-4147-A177-3AD203B41FA5}">
                      <a16:colId xmlns:a16="http://schemas.microsoft.com/office/drawing/2014/main" val="70696939"/>
                    </a:ext>
                  </a:extLst>
                </a:gridCol>
                <a:gridCol w="535323">
                  <a:extLst>
                    <a:ext uri="{9D8B030D-6E8A-4147-A177-3AD203B41FA5}">
                      <a16:colId xmlns:a16="http://schemas.microsoft.com/office/drawing/2014/main" val="2250014406"/>
                    </a:ext>
                  </a:extLst>
                </a:gridCol>
                <a:gridCol w="1463774">
                  <a:extLst>
                    <a:ext uri="{9D8B030D-6E8A-4147-A177-3AD203B41FA5}">
                      <a16:colId xmlns:a16="http://schemas.microsoft.com/office/drawing/2014/main" val="558986320"/>
                    </a:ext>
                  </a:extLst>
                </a:gridCol>
                <a:gridCol w="691459">
                  <a:extLst>
                    <a:ext uri="{9D8B030D-6E8A-4147-A177-3AD203B41FA5}">
                      <a16:colId xmlns:a16="http://schemas.microsoft.com/office/drawing/2014/main" val="2200564133"/>
                    </a:ext>
                  </a:extLst>
                </a:gridCol>
                <a:gridCol w="691459">
                  <a:extLst>
                    <a:ext uri="{9D8B030D-6E8A-4147-A177-3AD203B41FA5}">
                      <a16:colId xmlns:a16="http://schemas.microsoft.com/office/drawing/2014/main" val="104787464"/>
                    </a:ext>
                  </a:extLst>
                </a:gridCol>
              </a:tblGrid>
              <a:tr h="764625">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fysisk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form</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Antal i</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fysisk</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form</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både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fysisk</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och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digital</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Antal i</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både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fysisk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och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digital</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digital</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form</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Antal i</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digital</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form</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extLst>
                  <a:ext uri="{0D108BD9-81ED-4DB2-BD59-A6C34878D82A}">
                    <a16:rowId xmlns:a16="http://schemas.microsoft.com/office/drawing/2014/main" val="1588184569"/>
                  </a:ext>
                </a:extLst>
              </a:tr>
              <a:tr h="552229">
                <a:tc>
                  <a:txBody>
                    <a:bodyPr/>
                    <a:lstStyle/>
                    <a:p>
                      <a:pPr algn="ctr" fontAlgn="ctr"/>
                      <a:r>
                        <a:rPr lang="sv-SE" sz="900" b="0" i="0" u="none" strike="noStrike">
                          <a:solidFill>
                            <a:srgbClr val="000000"/>
                          </a:solidFill>
                          <a:effectLst/>
                          <a:latin typeface="Arial" panose="020B0604020202020204" pitchFamily="34" charset="0"/>
                        </a:rPr>
                        <a:t>Hem för vård eller boende (HVB-hem) (11)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Rådgivning och stöd utan särskild manual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70%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593804234"/>
                  </a:ext>
                </a:extLst>
              </a:tr>
              <a:tr h="552229">
                <a:tc>
                  <a:txBody>
                    <a:bodyPr/>
                    <a:lstStyle/>
                    <a:p>
                      <a:pPr algn="ctr" fontAlgn="ctr"/>
                      <a:r>
                        <a:rPr lang="sv-SE" sz="900" b="0" i="0" u="none" strike="noStrike">
                          <a:solidFill>
                            <a:srgbClr val="000000"/>
                          </a:solidFill>
                          <a:effectLst/>
                          <a:latin typeface="Arial" panose="020B0604020202020204" pitchFamily="34" charset="0"/>
                        </a:rPr>
                        <a:t>Stödboende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enskilda stödsamtal utan särskild manual* (9)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67%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2329544015"/>
                  </a:ext>
                </a:extLst>
              </a:tr>
              <a:tr h="579416">
                <a:tc>
                  <a:txBody>
                    <a:bodyPr/>
                    <a:lstStyle/>
                    <a:p>
                      <a:pPr algn="ctr" fontAlgn="ctr"/>
                      <a:r>
                        <a:rPr lang="sv-SE" sz="900" b="0" i="0" u="none" strike="noStrike">
                          <a:solidFill>
                            <a:srgbClr val="000000"/>
                          </a:solidFill>
                          <a:effectLst/>
                          <a:latin typeface="Arial" panose="020B0604020202020204" pitchFamily="34" charset="0"/>
                        </a:rPr>
                        <a:t>Tolvstegsbehandling, twelve-step facilitation (TSF), Minnesota-modellen (MM) (9)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78%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enskilda stödsamtal utan särskild manual (9)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67%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1602141606"/>
                  </a:ext>
                </a:extLst>
              </a:tr>
              <a:tr h="552229">
                <a:tc>
                  <a:txBody>
                    <a:bodyPr/>
                    <a:lstStyle/>
                    <a:p>
                      <a:pPr algn="ctr" fontAlgn="ctr"/>
                      <a:r>
                        <a:rPr lang="sv-SE" sz="900" b="0" i="0" u="none" strike="noStrike">
                          <a:solidFill>
                            <a:srgbClr val="000000"/>
                          </a:solidFill>
                          <a:effectLst/>
                          <a:latin typeface="Arial" panose="020B0604020202020204" pitchFamily="34" charset="0"/>
                        </a:rPr>
                        <a:t>Daglig sysselsättning (7)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Rådgivning och stöd utan särskild manual*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430966579"/>
                  </a:ext>
                </a:extLst>
              </a:tr>
              <a:tr h="552229">
                <a:tc>
                  <a:txBody>
                    <a:bodyPr/>
                    <a:lstStyle/>
                    <a:p>
                      <a:pPr algn="ctr" fontAlgn="ctr"/>
                      <a:r>
                        <a:rPr lang="sv-SE" sz="900" b="0" i="0" u="none" strike="noStrike">
                          <a:solidFill>
                            <a:srgbClr val="000000"/>
                          </a:solidFill>
                          <a:effectLst/>
                          <a:latin typeface="Arial" panose="020B0604020202020204" pitchFamily="34" charset="0"/>
                        </a:rPr>
                        <a:t>Återfallsprevention (ÅP)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70%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stödsamtal, enskilda samtal utan manual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40%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dirty="0">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361093404"/>
                  </a:ext>
                </a:extLst>
              </a:tr>
            </a:tbl>
          </a:graphicData>
        </a:graphic>
      </p:graphicFrame>
    </p:spTree>
    <p:extLst>
      <p:ext uri="{BB962C8B-B14F-4D97-AF65-F5344CB8AC3E}">
        <p14:creationId xmlns:p14="http://schemas.microsoft.com/office/powerpoint/2010/main" val="37369169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insatser som ges fysiskt respektive digitalt uppdelat på kommun</a:t>
            </a:r>
          </a:p>
        </p:txBody>
      </p:sp>
      <p:sp>
        <p:nvSpPr>
          <p:cNvPr id="5" name="Platshållare för sidfot 4">
            <a:extLst>
              <a:ext uri="{FF2B5EF4-FFF2-40B4-BE49-F238E27FC236}">
                <a16:creationId xmlns:a16="http://schemas.microsoft.com/office/drawing/2014/main" id="{56A07B81-7260-4464-8EB9-D72D2EBB1317}"/>
              </a:ext>
            </a:extLst>
          </p:cNvPr>
          <p:cNvSpPr>
            <a:spLocks noGrp="1"/>
          </p:cNvSpPr>
          <p:nvPr>
            <p:ph type="ftr" sz="quarter" idx="11"/>
          </p:nvPr>
        </p:nvSpPr>
        <p:spPr/>
        <p:txBody>
          <a:bodyPr/>
          <a:lstStyle/>
          <a:p>
            <a:r>
              <a:rPr lang="sv-SE"/>
              <a:t>Verksamhetsområde: Missbruk och beroende</a:t>
            </a:r>
          </a:p>
        </p:txBody>
      </p:sp>
      <p:sp>
        <p:nvSpPr>
          <p:cNvPr id="3" name="Platshållare för bildnummer 2">
            <a:extLst>
              <a:ext uri="{FF2B5EF4-FFF2-40B4-BE49-F238E27FC236}">
                <a16:creationId xmlns:a16="http://schemas.microsoft.com/office/drawing/2014/main" id="{0C3B73DA-6A98-4F65-A103-AFE737DEEBD1}"/>
              </a:ext>
            </a:extLst>
          </p:cNvPr>
          <p:cNvSpPr>
            <a:spLocks noGrp="1"/>
          </p:cNvSpPr>
          <p:nvPr>
            <p:ph type="sldNum" sz="quarter" idx="12"/>
          </p:nvPr>
        </p:nvSpPr>
        <p:spPr/>
        <p:txBody>
          <a:bodyPr/>
          <a:lstStyle/>
          <a:p>
            <a:fld id="{2DBAD975-63FF-4468-AC34-025F73E043F9}" type="slidenum">
              <a:rPr lang="sv-SE" smtClean="0"/>
              <a:pPr/>
              <a:t>109</a:t>
            </a:fld>
            <a:endParaRPr lang="sv-SE"/>
          </a:p>
        </p:txBody>
      </p:sp>
      <p:sp>
        <p:nvSpPr>
          <p:cNvPr id="9" name="Text Placeholder 8">
            <a:extLst>
              <a:ext uri="{FF2B5EF4-FFF2-40B4-BE49-F238E27FC236}">
                <a16:creationId xmlns:a16="http://schemas.microsoft.com/office/drawing/2014/main" id="{DCEE34E2-E308-F714-338D-745767B9B9BA}"/>
              </a:ext>
            </a:extLst>
          </p:cNvPr>
          <p:cNvSpPr>
            <a:spLocks noGrp="1"/>
          </p:cNvSpPr>
          <p:nvPr>
            <p:ph type="body" sz="quarter" idx="13"/>
          </p:nvPr>
        </p:nvSpPr>
        <p:spPr/>
        <p:txBody>
          <a:bodyPr/>
          <a:lstStyle/>
          <a:p>
            <a:r>
              <a:rPr lang="sv-SE" sz="800" dirty="0"/>
              <a:t>	Not: 	Antal svarande kommuner i riket är 236 kommuner. </a:t>
            </a:r>
            <a:r>
              <a:rPr lang="sv-SE" dirty="0"/>
              <a:t>Endast de kommuner som har lämnat ett svar visas i denna graf.</a:t>
            </a:r>
            <a:endParaRPr lang="sv-SE" sz="800" dirty="0"/>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3274FC98-5AA2-49E9-BB5C-E9D9ADCE7048}"/>
              </a:ext>
            </a:extLst>
          </p:cNvPr>
          <p:cNvGraphicFramePr>
            <a:graphicFrameLocks/>
          </p:cNvGraphicFramePr>
          <p:nvPr>
            <p:extLst>
              <p:ext uri="{D42A27DB-BD31-4B8C-83A1-F6EECF244321}">
                <p14:modId xmlns:p14="http://schemas.microsoft.com/office/powerpoint/2010/main" val="758420408"/>
              </p:ext>
            </p:extLst>
          </p:nvPr>
        </p:nvGraphicFramePr>
        <p:xfrm>
          <a:off x="361853" y="1207575"/>
          <a:ext cx="11468293" cy="4442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8840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BFFFD66-CD95-4AC4-83F5-AD98FA4681AC}"/>
              </a:ext>
            </a:extLst>
          </p:cNvPr>
          <p:cNvSpPr/>
          <p:nvPr/>
        </p:nvSpPr>
        <p:spPr>
          <a:xfrm>
            <a:off x="574158" y="1286540"/>
            <a:ext cx="10898372" cy="4486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456D2D63-9A9E-46DA-AD9C-30DB440118FC}"/>
              </a:ext>
            </a:extLst>
          </p:cNvPr>
          <p:cNvSpPr/>
          <p:nvPr/>
        </p:nvSpPr>
        <p:spPr>
          <a:xfrm>
            <a:off x="6096000" y="1945758"/>
            <a:ext cx="5075496" cy="3476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38A254D-99BE-400D-AEF3-9B4A14906C12}"/>
              </a:ext>
            </a:extLst>
          </p:cNvPr>
          <p:cNvSpPr>
            <a:spLocks noGrp="1"/>
          </p:cNvSpPr>
          <p:nvPr>
            <p:ph type="title"/>
          </p:nvPr>
        </p:nvSpPr>
        <p:spPr>
          <a:xfrm>
            <a:off x="548825" y="-16429"/>
            <a:ext cx="11342443" cy="1231392"/>
          </a:xfrm>
        </p:spPr>
        <p:txBody>
          <a:bodyPr anchor="b"/>
          <a:lstStyle/>
          <a:p>
            <a:r>
              <a:rPr lang="sv-SE" sz="3200" dirty="0"/>
              <a:t>En majoritet av Sveriges kommuner besvarade enkäterna</a:t>
            </a:r>
          </a:p>
        </p:txBody>
      </p:sp>
      <p:sp>
        <p:nvSpPr>
          <p:cNvPr id="5" name="Platshållare för bildnummer 4">
            <a:extLst>
              <a:ext uri="{FF2B5EF4-FFF2-40B4-BE49-F238E27FC236}">
                <a16:creationId xmlns:a16="http://schemas.microsoft.com/office/drawing/2014/main" id="{F28C366E-5D20-42C4-8F93-9D1A74B07D8F}"/>
              </a:ext>
            </a:extLst>
          </p:cNvPr>
          <p:cNvSpPr>
            <a:spLocks noGrp="1"/>
          </p:cNvSpPr>
          <p:nvPr>
            <p:ph type="sldNum" sz="quarter" idx="12"/>
          </p:nvPr>
        </p:nvSpPr>
        <p:spPr/>
        <p:txBody>
          <a:bodyPr/>
          <a:lstStyle/>
          <a:p>
            <a:fld id="{2DBAD975-63FF-4468-AC34-025F73E043F9}" type="slidenum">
              <a:rPr lang="sv-SE" smtClean="0"/>
              <a:t>11</a:t>
            </a:fld>
            <a:endParaRPr lang="sv-SE"/>
          </a:p>
        </p:txBody>
      </p:sp>
      <p:graphicFrame>
        <p:nvGraphicFramePr>
          <p:cNvPr id="6" name="Chart 2">
            <a:extLst>
              <a:ext uri="{FF2B5EF4-FFF2-40B4-BE49-F238E27FC236}">
                <a16:creationId xmlns:a16="http://schemas.microsoft.com/office/drawing/2014/main" id="{D3A4C9E0-D65E-4DAB-B819-F153F55BBEAD}"/>
              </a:ext>
            </a:extLst>
          </p:cNvPr>
          <p:cNvGraphicFramePr/>
          <p:nvPr/>
        </p:nvGraphicFramePr>
        <p:xfrm>
          <a:off x="6220047" y="2267719"/>
          <a:ext cx="4951449" cy="304365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ruta 8">
            <a:extLst>
              <a:ext uri="{FF2B5EF4-FFF2-40B4-BE49-F238E27FC236}">
                <a16:creationId xmlns:a16="http://schemas.microsoft.com/office/drawing/2014/main" id="{437CA314-ECE3-4102-B64F-272BAC632360}"/>
              </a:ext>
            </a:extLst>
          </p:cNvPr>
          <p:cNvSpPr txBox="1"/>
          <p:nvPr/>
        </p:nvSpPr>
        <p:spPr>
          <a:xfrm>
            <a:off x="5950356" y="1614384"/>
            <a:ext cx="5699384" cy="338554"/>
          </a:xfrm>
          <a:prstGeom prst="rect">
            <a:avLst/>
          </a:prstGeom>
          <a:noFill/>
        </p:spPr>
        <p:txBody>
          <a:bodyPr wrap="square" rtlCol="0">
            <a:spAutoFit/>
          </a:bodyPr>
          <a:lstStyle/>
          <a:p>
            <a:pPr>
              <a:spcAft>
                <a:spcPts val="600"/>
              </a:spcAft>
            </a:pPr>
            <a:r>
              <a:rPr lang="sv-SE" sz="1600" b="1" dirty="0"/>
              <a:t>Översikt över inkomna enkätsvar</a:t>
            </a:r>
          </a:p>
        </p:txBody>
      </p:sp>
      <p:sp>
        <p:nvSpPr>
          <p:cNvPr id="11" name="textruta 10">
            <a:extLst>
              <a:ext uri="{FF2B5EF4-FFF2-40B4-BE49-F238E27FC236}">
                <a16:creationId xmlns:a16="http://schemas.microsoft.com/office/drawing/2014/main" id="{D1D3EC3B-F210-4571-B80D-8E41A256422C}"/>
              </a:ext>
            </a:extLst>
          </p:cNvPr>
          <p:cNvSpPr txBox="1"/>
          <p:nvPr/>
        </p:nvSpPr>
        <p:spPr>
          <a:xfrm>
            <a:off x="696890" y="1529744"/>
            <a:ext cx="4985090" cy="3892861"/>
          </a:xfrm>
          <a:prstGeom prst="rect">
            <a:avLst/>
          </a:prstGeom>
          <a:noFill/>
        </p:spPr>
        <p:txBody>
          <a:bodyPr wrap="square">
            <a:spAutoFit/>
          </a:bodyPr>
          <a:lstStyle/>
          <a:p>
            <a:pPr marL="285750" indent="-285750">
              <a:lnSpc>
                <a:spcPct val="120000"/>
              </a:lnSpc>
              <a:spcAft>
                <a:spcPts val="1100"/>
              </a:spcAft>
              <a:buFont typeface="Arial" panose="020B0604020202020204" pitchFamily="34" charset="0"/>
              <a:buChar char="•"/>
            </a:pPr>
            <a:r>
              <a:rPr lang="sv-SE" sz="1600" dirty="0">
                <a:effectLst/>
                <a:ea typeface="Times New Roman" panose="02020603050405020304" pitchFamily="18" charset="0"/>
              </a:rPr>
              <a:t>Svarsfrekvensen för enkäten har varit hög och en majoritet av kommunerna har inkommit med svar. </a:t>
            </a:r>
          </a:p>
          <a:p>
            <a:pPr marL="285750" indent="-285750">
              <a:lnSpc>
                <a:spcPct val="120000"/>
              </a:lnSpc>
              <a:spcAft>
                <a:spcPts val="1100"/>
              </a:spcAft>
              <a:buFont typeface="Arial" panose="020B0604020202020204" pitchFamily="34" charset="0"/>
              <a:buChar char="•"/>
            </a:pPr>
            <a:r>
              <a:rPr lang="sv-SE" sz="1600" dirty="0">
                <a:effectLst/>
                <a:ea typeface="Times New Roman" panose="02020603050405020304" pitchFamily="18" charset="0"/>
              </a:rPr>
              <a:t>Varje enkät har besvarats av omkring 200 kommuner och totalt har 128 kommuner slutfört samtliga sex enkäter. </a:t>
            </a:r>
          </a:p>
          <a:p>
            <a:pPr marL="285750" indent="-285750">
              <a:lnSpc>
                <a:spcPct val="120000"/>
              </a:lnSpc>
              <a:spcAft>
                <a:spcPts val="1100"/>
              </a:spcAft>
              <a:buFont typeface="Arial" panose="020B0604020202020204" pitchFamily="34" charset="0"/>
              <a:buChar char="•"/>
            </a:pPr>
            <a:r>
              <a:rPr lang="sv-SE" sz="1600" dirty="0">
                <a:effectLst/>
                <a:ea typeface="Times New Roman" panose="02020603050405020304" pitchFamily="18" charset="0"/>
              </a:rPr>
              <a:t>Den enkät som besvarats av minst antal kommuner är verksamhetsområde funktionshinder med </a:t>
            </a:r>
            <a:r>
              <a:rPr lang="sv-SE" sz="1600">
                <a:effectLst/>
                <a:ea typeface="Times New Roman" panose="02020603050405020304" pitchFamily="18" charset="0"/>
              </a:rPr>
              <a:t>200</a:t>
            </a:r>
            <a:r>
              <a:rPr lang="sv-SE" sz="1600" dirty="0">
                <a:effectLst/>
                <a:ea typeface="Times New Roman" panose="02020603050405020304" pitchFamily="18" charset="0"/>
              </a:rPr>
              <a:t> </a:t>
            </a:r>
            <a:r>
              <a:rPr lang="sv-SE" sz="1600" u="sng" dirty="0">
                <a:effectLst/>
                <a:ea typeface="Times New Roman" panose="02020603050405020304" pitchFamily="18" charset="0"/>
              </a:rPr>
              <a:t>slutförda</a:t>
            </a:r>
            <a:r>
              <a:rPr lang="sv-SE" sz="1600" dirty="0">
                <a:effectLst/>
                <a:ea typeface="Times New Roman" panose="02020603050405020304" pitchFamily="18" charset="0"/>
              </a:rPr>
              <a:t> enkäter, eller 67 procent av samtliga kommuner. Enkäten för verksamhetsområde äldre har besvarats av flest kommuner där 232, eller 77 procent, av samtliga kommuner </a:t>
            </a:r>
            <a:r>
              <a:rPr lang="sv-SE" sz="1600" u="sng" dirty="0">
                <a:effectLst/>
                <a:ea typeface="Times New Roman" panose="02020603050405020304" pitchFamily="18" charset="0"/>
              </a:rPr>
              <a:t>slutfört</a:t>
            </a:r>
            <a:r>
              <a:rPr lang="sv-SE" sz="1600" dirty="0">
                <a:effectLst/>
                <a:ea typeface="Times New Roman" panose="02020603050405020304" pitchFamily="18" charset="0"/>
              </a:rPr>
              <a:t> hela enkäten. </a:t>
            </a:r>
          </a:p>
        </p:txBody>
      </p:sp>
      <p:sp>
        <p:nvSpPr>
          <p:cNvPr id="10" name="textruta 8">
            <a:extLst>
              <a:ext uri="{FF2B5EF4-FFF2-40B4-BE49-F238E27FC236}">
                <a16:creationId xmlns:a16="http://schemas.microsoft.com/office/drawing/2014/main" id="{658E18E4-6ADC-42B8-D197-B50B4C66A63C}"/>
              </a:ext>
            </a:extLst>
          </p:cNvPr>
          <p:cNvSpPr txBox="1"/>
          <p:nvPr/>
        </p:nvSpPr>
        <p:spPr>
          <a:xfrm>
            <a:off x="391886" y="6068810"/>
            <a:ext cx="10905765" cy="215444"/>
          </a:xfrm>
          <a:prstGeom prst="rect">
            <a:avLst/>
          </a:prstGeom>
          <a:noFill/>
        </p:spPr>
        <p:txBody>
          <a:bodyPr wrap="square" rtlCol="0" anchor="b">
            <a:spAutoFit/>
          </a:bodyPr>
          <a:lstStyle>
            <a:defPPr>
              <a:defRPr lang="sv-SE"/>
            </a:defPPr>
            <a:lvl1pPr defTabSz="447675">
              <a:defRPr sz="1050">
                <a:solidFill>
                  <a:schemeClr val="bg1">
                    <a:lumMod val="50000"/>
                  </a:schemeClr>
                </a:solidFill>
              </a:defRPr>
            </a:lvl1pPr>
          </a:lstStyle>
          <a:p>
            <a:r>
              <a:rPr lang="sv-SE" sz="800" dirty="0"/>
              <a:t>Källa:	Enkät: Kartläggning av socialtjänstens insatser i Sveriges kommuner (2021)  </a:t>
            </a:r>
          </a:p>
        </p:txBody>
      </p:sp>
    </p:spTree>
    <p:extLst>
      <p:ext uri="{BB962C8B-B14F-4D97-AF65-F5344CB8AC3E}">
        <p14:creationId xmlns:p14="http://schemas.microsoft.com/office/powerpoint/2010/main" val="323640140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antalet individer som tar del av insatser som ges i fysisk eller digital form</a:t>
            </a:r>
            <a:endParaRPr lang="en-US" dirty="0"/>
          </a:p>
        </p:txBody>
      </p:sp>
      <p:sp>
        <p:nvSpPr>
          <p:cNvPr id="5" name="Platshållare för sidfot 4">
            <a:extLst>
              <a:ext uri="{FF2B5EF4-FFF2-40B4-BE49-F238E27FC236}">
                <a16:creationId xmlns:a16="http://schemas.microsoft.com/office/drawing/2014/main" id="{A96C895B-52B7-4E7F-B8E9-1142032BEF68}"/>
              </a:ext>
            </a:extLst>
          </p:cNvPr>
          <p:cNvSpPr>
            <a:spLocks noGrp="1"/>
          </p:cNvSpPr>
          <p:nvPr>
            <p:ph type="ftr" sz="quarter" idx="11"/>
          </p:nvPr>
        </p:nvSpPr>
        <p:spPr/>
        <p:txBody>
          <a:bodyPr/>
          <a:lstStyle/>
          <a:p>
            <a:r>
              <a:rPr lang="sv-SE"/>
              <a:t>Verksamhetsområde: Missbruk och beroende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110</a:t>
            </a:fld>
            <a:endParaRPr lang="sv-SE"/>
          </a:p>
        </p:txBody>
      </p:sp>
      <p:sp>
        <p:nvSpPr>
          <p:cNvPr id="8" name="Text Placeholder 7">
            <a:extLst>
              <a:ext uri="{FF2B5EF4-FFF2-40B4-BE49-F238E27FC236}">
                <a16:creationId xmlns:a16="http://schemas.microsoft.com/office/drawing/2014/main" id="{6B1F20E8-4F8C-E391-CD65-47C3D8A1B821}"/>
              </a:ext>
            </a:extLst>
          </p:cNvPr>
          <p:cNvSpPr>
            <a:spLocks noGrp="1"/>
          </p:cNvSpPr>
          <p:nvPr>
            <p:ph type="body" sz="quarter" idx="13"/>
          </p:nvPr>
        </p:nvSpPr>
        <p:spPr/>
        <p:txBody>
          <a:bodyPr/>
          <a:lstStyle/>
          <a:p>
            <a:r>
              <a:rPr lang="sv-SE" sz="800" dirty="0"/>
              <a:t>	Källa:	Enkät: Kartläggning av socialtjänstens insatser i Sveriges kommuner (2021)  </a:t>
            </a:r>
          </a:p>
        </p:txBody>
      </p:sp>
      <p:sp>
        <p:nvSpPr>
          <p:cNvPr id="10" name="TextBox 9">
            <a:extLst>
              <a:ext uri="{FF2B5EF4-FFF2-40B4-BE49-F238E27FC236}">
                <a16:creationId xmlns:a16="http://schemas.microsoft.com/office/drawing/2014/main" id="{5FE9BB20-1C28-D6CA-948B-84B935473987}"/>
              </a:ext>
            </a:extLst>
          </p:cNvPr>
          <p:cNvSpPr txBox="1"/>
          <p:nvPr/>
        </p:nvSpPr>
        <p:spPr>
          <a:xfrm>
            <a:off x="4861367" y="1615545"/>
            <a:ext cx="3152935" cy="430887"/>
          </a:xfrm>
          <a:prstGeom prst="rect">
            <a:avLst/>
          </a:prstGeom>
          <a:noFill/>
        </p:spPr>
        <p:txBody>
          <a:bodyPr wrap="square">
            <a:spAutoFit/>
          </a:bodyPr>
          <a:lstStyle/>
          <a:p>
            <a:r>
              <a:rPr lang="sv-SE" sz="1100" dirty="0">
                <a:latin typeface="Arial" panose="020B0604020202020204" pitchFamily="34" charset="0"/>
              </a:rPr>
              <a:t>insatser i kommunerna som uppges ges både i fysisk och digital form</a:t>
            </a:r>
            <a:endParaRPr lang="sv-SE" sz="1100" dirty="0"/>
          </a:p>
        </p:txBody>
      </p:sp>
      <p:sp>
        <p:nvSpPr>
          <p:cNvPr id="11" name="TextBox 10">
            <a:extLst>
              <a:ext uri="{FF2B5EF4-FFF2-40B4-BE49-F238E27FC236}">
                <a16:creationId xmlns:a16="http://schemas.microsoft.com/office/drawing/2014/main" id="{0BA0BD12-5637-CCFC-31F5-B8731F070347}"/>
              </a:ext>
            </a:extLst>
          </p:cNvPr>
          <p:cNvSpPr txBox="1"/>
          <p:nvPr/>
        </p:nvSpPr>
        <p:spPr>
          <a:xfrm>
            <a:off x="1404393" y="1609489"/>
            <a:ext cx="2865801" cy="430887"/>
          </a:xfrm>
          <a:prstGeom prst="rect">
            <a:avLst/>
          </a:prstGeom>
          <a:noFill/>
        </p:spPr>
        <p:txBody>
          <a:bodyPr wrap="square">
            <a:spAutoFit/>
          </a:bodyPr>
          <a:lstStyle/>
          <a:p>
            <a:r>
              <a:rPr lang="sv-SE" sz="1100" dirty="0">
                <a:latin typeface="Arial" panose="020B0604020202020204" pitchFamily="34" charset="0"/>
              </a:rPr>
              <a:t>insatser i kommunerna som uppges endast ges i fysisk form</a:t>
            </a:r>
            <a:endParaRPr lang="sv-SE" sz="1100" dirty="0"/>
          </a:p>
        </p:txBody>
      </p:sp>
      <p:sp>
        <p:nvSpPr>
          <p:cNvPr id="14" name="TextBox 13">
            <a:extLst>
              <a:ext uri="{FF2B5EF4-FFF2-40B4-BE49-F238E27FC236}">
                <a16:creationId xmlns:a16="http://schemas.microsoft.com/office/drawing/2014/main" id="{722E7C60-DF63-9ADA-16FE-02245E38312C}"/>
              </a:ext>
            </a:extLst>
          </p:cNvPr>
          <p:cNvSpPr txBox="1"/>
          <p:nvPr/>
        </p:nvSpPr>
        <p:spPr>
          <a:xfrm>
            <a:off x="8605474" y="1609489"/>
            <a:ext cx="2841887" cy="430887"/>
          </a:xfrm>
          <a:prstGeom prst="rect">
            <a:avLst/>
          </a:prstGeom>
          <a:noFill/>
          <a:ln>
            <a:noFill/>
          </a:ln>
        </p:spPr>
        <p:txBody>
          <a:bodyPr wrap="square">
            <a:spAutoFit/>
          </a:bodyPr>
          <a:lstStyle/>
          <a:p>
            <a:r>
              <a:rPr lang="sv-SE" sz="1100" dirty="0">
                <a:latin typeface="Arial" panose="020B0604020202020204" pitchFamily="34" charset="0"/>
              </a:rPr>
              <a:t>insatser i kommunerna som uppges endast ges i digital form</a:t>
            </a:r>
            <a:endParaRPr lang="sv-SE" sz="1100" dirty="0"/>
          </a:p>
        </p:txBody>
      </p:sp>
      <p:sp>
        <p:nvSpPr>
          <p:cNvPr id="15" name="TextBox 14">
            <a:extLst>
              <a:ext uri="{FF2B5EF4-FFF2-40B4-BE49-F238E27FC236}">
                <a16:creationId xmlns:a16="http://schemas.microsoft.com/office/drawing/2014/main" id="{2D274CB3-3496-E961-76EF-ADFBB633A633}"/>
              </a:ext>
            </a:extLst>
          </p:cNvPr>
          <p:cNvSpPr txBox="1"/>
          <p:nvPr/>
        </p:nvSpPr>
        <p:spPr>
          <a:xfrm>
            <a:off x="1404393"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6" name="TextBox 15">
            <a:extLst>
              <a:ext uri="{FF2B5EF4-FFF2-40B4-BE49-F238E27FC236}">
                <a16:creationId xmlns:a16="http://schemas.microsoft.com/office/drawing/2014/main" id="{0154846B-696B-29FD-2E38-431934AF65E3}"/>
              </a:ext>
            </a:extLst>
          </p:cNvPr>
          <p:cNvSpPr txBox="1"/>
          <p:nvPr>
            <p:custDataLst>
              <p:tags r:id="rId1"/>
            </p:custDataLst>
          </p:nvPr>
        </p:nvSpPr>
        <p:spPr>
          <a:xfrm>
            <a:off x="1982891" y="1412384"/>
            <a:ext cx="704325" cy="261610"/>
          </a:xfrm>
          <a:prstGeom prst="rect">
            <a:avLst/>
          </a:prstGeom>
          <a:noFill/>
        </p:spPr>
        <p:txBody>
          <a:bodyPr wrap="square">
            <a:spAutoFit/>
          </a:bodyPr>
          <a:lstStyle/>
          <a:p>
            <a:r>
              <a:rPr lang="sv-SE" sz="1100" dirty="0"/>
              <a:t>159</a:t>
            </a:r>
          </a:p>
        </p:txBody>
      </p:sp>
      <p:sp>
        <p:nvSpPr>
          <p:cNvPr id="17" name="TextBox 16">
            <a:extLst>
              <a:ext uri="{FF2B5EF4-FFF2-40B4-BE49-F238E27FC236}">
                <a16:creationId xmlns:a16="http://schemas.microsoft.com/office/drawing/2014/main" id="{A0F59073-82F7-7D10-5B81-327B524461DD}"/>
              </a:ext>
            </a:extLst>
          </p:cNvPr>
          <p:cNvSpPr txBox="1"/>
          <p:nvPr/>
        </p:nvSpPr>
        <p:spPr>
          <a:xfrm>
            <a:off x="8592800"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8" name="TextBox 17">
            <a:extLst>
              <a:ext uri="{FF2B5EF4-FFF2-40B4-BE49-F238E27FC236}">
                <a16:creationId xmlns:a16="http://schemas.microsoft.com/office/drawing/2014/main" id="{6C10EDCA-552B-2682-0B80-DF493E8BF8F4}"/>
              </a:ext>
            </a:extLst>
          </p:cNvPr>
          <p:cNvSpPr txBox="1"/>
          <p:nvPr>
            <p:custDataLst>
              <p:tags r:id="rId2"/>
            </p:custDataLst>
          </p:nvPr>
        </p:nvSpPr>
        <p:spPr>
          <a:xfrm>
            <a:off x="9171298" y="1412384"/>
            <a:ext cx="704325" cy="261610"/>
          </a:xfrm>
          <a:prstGeom prst="rect">
            <a:avLst/>
          </a:prstGeom>
          <a:noFill/>
        </p:spPr>
        <p:txBody>
          <a:bodyPr wrap="square">
            <a:spAutoFit/>
          </a:bodyPr>
          <a:lstStyle/>
          <a:p>
            <a:r>
              <a:rPr lang="sv-SE" sz="1100" dirty="0"/>
              <a:t>0</a:t>
            </a:r>
          </a:p>
        </p:txBody>
      </p:sp>
      <p:sp>
        <p:nvSpPr>
          <p:cNvPr id="19" name="TextBox 18">
            <a:extLst>
              <a:ext uri="{FF2B5EF4-FFF2-40B4-BE49-F238E27FC236}">
                <a16:creationId xmlns:a16="http://schemas.microsoft.com/office/drawing/2014/main" id="{915B3644-1103-A7EA-3BF6-B928DB0219BC}"/>
              </a:ext>
            </a:extLst>
          </p:cNvPr>
          <p:cNvSpPr txBox="1"/>
          <p:nvPr/>
        </p:nvSpPr>
        <p:spPr>
          <a:xfrm>
            <a:off x="4861366"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20" name="TextBox 19">
            <a:extLst>
              <a:ext uri="{FF2B5EF4-FFF2-40B4-BE49-F238E27FC236}">
                <a16:creationId xmlns:a16="http://schemas.microsoft.com/office/drawing/2014/main" id="{B90941C2-3EA7-4091-DFD5-DB2F322B6B14}"/>
              </a:ext>
            </a:extLst>
          </p:cNvPr>
          <p:cNvSpPr txBox="1"/>
          <p:nvPr>
            <p:custDataLst>
              <p:tags r:id="rId3"/>
            </p:custDataLst>
          </p:nvPr>
        </p:nvSpPr>
        <p:spPr>
          <a:xfrm>
            <a:off x="5439864" y="1412384"/>
            <a:ext cx="704325" cy="261610"/>
          </a:xfrm>
          <a:prstGeom prst="rect">
            <a:avLst/>
          </a:prstGeom>
          <a:noFill/>
        </p:spPr>
        <p:txBody>
          <a:bodyPr wrap="square">
            <a:spAutoFit/>
          </a:bodyPr>
          <a:lstStyle/>
          <a:p>
            <a:r>
              <a:rPr lang="sv-SE" sz="1100" dirty="0"/>
              <a:t>66</a:t>
            </a:r>
          </a:p>
        </p:txBody>
      </p:sp>
      <p:graphicFrame>
        <p:nvGraphicFramePr>
          <p:cNvPr id="21" name="Chart 20">
            <a:extLst>
              <a:ext uri="{FF2B5EF4-FFF2-40B4-BE49-F238E27FC236}">
                <a16:creationId xmlns:a16="http://schemas.microsoft.com/office/drawing/2014/main" id="{20B234F7-E4A1-4BFD-882C-E4658191C468}"/>
              </a:ext>
            </a:extLst>
          </p:cNvPr>
          <p:cNvGraphicFramePr>
            <a:graphicFrameLocks/>
          </p:cNvGraphicFramePr>
          <p:nvPr>
            <p:extLst>
              <p:ext uri="{D42A27DB-BD31-4B8C-83A1-F6EECF244321}">
                <p14:modId xmlns:p14="http://schemas.microsoft.com/office/powerpoint/2010/main" val="1672827033"/>
              </p:ext>
            </p:extLst>
          </p:nvPr>
        </p:nvGraphicFramePr>
        <p:xfrm>
          <a:off x="365255" y="2074451"/>
          <a:ext cx="11461489" cy="3639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605322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4085F78-6606-4352-B1C6-93AE38C632CD}"/>
              </a:ext>
            </a:extLst>
          </p:cNvPr>
          <p:cNvSpPr/>
          <p:nvPr/>
        </p:nvSpPr>
        <p:spPr>
          <a:xfrm>
            <a:off x="1" y="2645444"/>
            <a:ext cx="12192000" cy="20694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339C595-6B3E-4379-93EF-D51A347E3D63}"/>
              </a:ext>
            </a:extLst>
          </p:cNvPr>
          <p:cNvSpPr>
            <a:spLocks noGrp="1"/>
          </p:cNvSpPr>
          <p:nvPr>
            <p:ph type="title"/>
          </p:nvPr>
        </p:nvSpPr>
        <p:spPr>
          <a:xfrm>
            <a:off x="1" y="2747964"/>
            <a:ext cx="12308304" cy="1966912"/>
          </a:xfrm>
        </p:spPr>
        <p:txBody>
          <a:bodyPr anchor="ctr"/>
          <a:lstStyle/>
          <a:p>
            <a:r>
              <a:rPr lang="sv-SE" sz="4400" dirty="0"/>
              <a:t>Insatser inom kommunal och enskild regi</a:t>
            </a:r>
          </a:p>
        </p:txBody>
      </p:sp>
      <p:sp>
        <p:nvSpPr>
          <p:cNvPr id="5" name="Platshållare för bildnummer 4">
            <a:extLst>
              <a:ext uri="{FF2B5EF4-FFF2-40B4-BE49-F238E27FC236}">
                <a16:creationId xmlns:a16="http://schemas.microsoft.com/office/drawing/2014/main" id="{A4E7017E-7EBF-45FB-A943-415BE1990F09}"/>
              </a:ext>
            </a:extLst>
          </p:cNvPr>
          <p:cNvSpPr>
            <a:spLocks noGrp="1"/>
          </p:cNvSpPr>
          <p:nvPr>
            <p:ph type="sldNum" sz="quarter" idx="12"/>
          </p:nvPr>
        </p:nvSpPr>
        <p:spPr/>
        <p:txBody>
          <a:bodyPr/>
          <a:lstStyle/>
          <a:p>
            <a:fld id="{34C9B0E5-37D7-412E-A162-6A236BADC197}" type="slidenum">
              <a:rPr lang="sv-SE" smtClean="0"/>
              <a:pPr/>
              <a:t>111</a:t>
            </a:fld>
            <a:endParaRPr lang="sv-SE"/>
          </a:p>
        </p:txBody>
      </p:sp>
      <p:sp>
        <p:nvSpPr>
          <p:cNvPr id="4" name="Platshållare för sidfot 3">
            <a:extLst>
              <a:ext uri="{FF2B5EF4-FFF2-40B4-BE49-F238E27FC236}">
                <a16:creationId xmlns:a16="http://schemas.microsoft.com/office/drawing/2014/main" id="{9C001FC6-60BC-461E-B0CF-967D97DCB33E}"/>
              </a:ext>
            </a:extLst>
          </p:cNvPr>
          <p:cNvSpPr>
            <a:spLocks noGrp="1"/>
          </p:cNvSpPr>
          <p:nvPr>
            <p:ph type="ftr" sz="quarter" idx="11"/>
          </p:nvPr>
        </p:nvSpPr>
        <p:spPr/>
        <p:txBody>
          <a:bodyPr/>
          <a:lstStyle/>
          <a:p>
            <a:r>
              <a:rPr lang="sv-SE"/>
              <a:t>Verksamhetsområde: Missbruk och beroende</a:t>
            </a:r>
          </a:p>
        </p:txBody>
      </p:sp>
    </p:spTree>
    <p:extLst>
      <p:ext uri="{BB962C8B-B14F-4D97-AF65-F5344CB8AC3E}">
        <p14:creationId xmlns:p14="http://schemas.microsoft.com/office/powerpoint/2010/main" val="30605084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insatser som ges i kommunal eller enskild regi, samt de tre vanligaste insatserna i respektive kategori</a:t>
            </a:r>
          </a:p>
        </p:txBody>
      </p:sp>
      <p:sp>
        <p:nvSpPr>
          <p:cNvPr id="5" name="Platshållare för sidfot 4">
            <a:extLst>
              <a:ext uri="{FF2B5EF4-FFF2-40B4-BE49-F238E27FC236}">
                <a16:creationId xmlns:a16="http://schemas.microsoft.com/office/drawing/2014/main" id="{6A6F285A-AE3F-41C0-BAD8-019539DFA322}"/>
              </a:ext>
            </a:extLst>
          </p:cNvPr>
          <p:cNvSpPr>
            <a:spLocks noGrp="1"/>
          </p:cNvSpPr>
          <p:nvPr>
            <p:ph type="ftr" sz="quarter" idx="11"/>
          </p:nvPr>
        </p:nvSpPr>
        <p:spPr/>
        <p:txBody>
          <a:bodyPr/>
          <a:lstStyle/>
          <a:p>
            <a:r>
              <a:rPr lang="sv-SE"/>
              <a:t>Verksamhetsområde: Missbruk och beroende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112</a:t>
            </a:fld>
            <a:endParaRPr lang="sv-SE"/>
          </a:p>
        </p:txBody>
      </p:sp>
      <p:sp>
        <p:nvSpPr>
          <p:cNvPr id="9" name="Text Placeholder 8">
            <a:extLst>
              <a:ext uri="{FF2B5EF4-FFF2-40B4-BE49-F238E27FC236}">
                <a16:creationId xmlns:a16="http://schemas.microsoft.com/office/drawing/2014/main" id="{02D72A8F-8A72-3300-FFC2-65B4D3D83FB7}"/>
              </a:ext>
            </a:extLst>
          </p:cNvPr>
          <p:cNvSpPr>
            <a:spLocks noGrp="1"/>
          </p:cNvSpPr>
          <p:nvPr>
            <p:ph type="body" sz="quarter" idx="13"/>
          </p:nvPr>
        </p:nvSpPr>
        <p:spPr/>
        <p:txBody>
          <a:bodyPr/>
          <a:lstStyle/>
          <a:p>
            <a:r>
              <a:rPr lang="sv-SE" sz="800" dirty="0"/>
              <a:t>	Not:	</a:t>
            </a:r>
            <a:r>
              <a:rPr lang="sv-SE" dirty="0"/>
              <a:t>Insatser markerade med * avser insatser till anhöriga.</a:t>
            </a:r>
            <a:endParaRPr lang="sv-SE" sz="800" dirty="0"/>
          </a:p>
          <a:p>
            <a:r>
              <a:rPr lang="sv-SE" dirty="0"/>
              <a:t>	</a:t>
            </a:r>
            <a:r>
              <a:rPr lang="sv-SE" sz="800" dirty="0"/>
              <a:t>Källa:	Enkät: Kartläggning av socialtjänstens insatser i Sveriges kommuner (2021)  </a:t>
            </a:r>
          </a:p>
        </p:txBody>
      </p:sp>
      <p:sp>
        <p:nvSpPr>
          <p:cNvPr id="28" name="TextBox 27">
            <a:extLst>
              <a:ext uri="{FF2B5EF4-FFF2-40B4-BE49-F238E27FC236}">
                <a16:creationId xmlns:a16="http://schemas.microsoft.com/office/drawing/2014/main" id="{7C826775-77BC-4659-9875-C4F8408EE733}"/>
              </a:ext>
            </a:extLst>
          </p:cNvPr>
          <p:cNvSpPr txBox="1"/>
          <p:nvPr/>
        </p:nvSpPr>
        <p:spPr>
          <a:xfrm>
            <a:off x="267736" y="1233368"/>
            <a:ext cx="3177393" cy="253916"/>
          </a:xfrm>
          <a:prstGeom prst="rect">
            <a:avLst/>
          </a:prstGeom>
          <a:noFill/>
        </p:spPr>
        <p:txBody>
          <a:bodyPr wrap="square">
            <a:spAutoFit/>
          </a:bodyPr>
          <a:lstStyle/>
          <a:p>
            <a:r>
              <a:rPr lang="sv-SE" sz="1050" b="1" dirty="0">
                <a:latin typeface="Arial" panose="020B0604020202020204" pitchFamily="34" charset="0"/>
              </a:rPr>
              <a:t>Andel som ges i respektive regi</a:t>
            </a:r>
            <a:endParaRPr lang="sv-SE" sz="1050" b="1" dirty="0"/>
          </a:p>
        </p:txBody>
      </p:sp>
      <p:sp>
        <p:nvSpPr>
          <p:cNvPr id="14" name="TextBox 8">
            <a:extLst>
              <a:ext uri="{FF2B5EF4-FFF2-40B4-BE49-F238E27FC236}">
                <a16:creationId xmlns:a16="http://schemas.microsoft.com/office/drawing/2014/main" id="{AA370C5B-A72D-7894-6240-0901208DA5ED}"/>
              </a:ext>
            </a:extLst>
          </p:cNvPr>
          <p:cNvSpPr txBox="1"/>
          <p:nvPr/>
        </p:nvSpPr>
        <p:spPr>
          <a:xfrm>
            <a:off x="9658972" y="1562659"/>
            <a:ext cx="2186822" cy="415498"/>
          </a:xfrm>
          <a:prstGeom prst="rect">
            <a:avLst/>
          </a:prstGeom>
          <a:noFill/>
        </p:spPr>
        <p:txBody>
          <a:bodyPr wrap="square">
            <a:spAutoFit/>
          </a:bodyPr>
          <a:lstStyle/>
          <a:p>
            <a:r>
              <a:rPr lang="sv-SE" sz="1050" dirty="0">
                <a:latin typeface="Arial" panose="020B0604020202020204" pitchFamily="34" charset="0"/>
              </a:rPr>
              <a:t>insatser över samtliga kommuner i länet där frågan besvarats</a:t>
            </a:r>
            <a:r>
              <a:rPr lang="sv-SE" sz="1050" dirty="0"/>
              <a:t> </a:t>
            </a:r>
          </a:p>
        </p:txBody>
      </p:sp>
      <p:sp>
        <p:nvSpPr>
          <p:cNvPr id="15" name="TextBox 13">
            <a:extLst>
              <a:ext uri="{FF2B5EF4-FFF2-40B4-BE49-F238E27FC236}">
                <a16:creationId xmlns:a16="http://schemas.microsoft.com/office/drawing/2014/main" id="{82D51268-51E1-328E-8D00-3428CA92375A}"/>
              </a:ext>
            </a:extLst>
          </p:cNvPr>
          <p:cNvSpPr txBox="1"/>
          <p:nvPr/>
        </p:nvSpPr>
        <p:spPr>
          <a:xfrm>
            <a:off x="9658972" y="1308743"/>
            <a:ext cx="751640" cy="253916"/>
          </a:xfrm>
          <a:prstGeom prst="rect">
            <a:avLst/>
          </a:prstGeom>
          <a:noFill/>
        </p:spPr>
        <p:txBody>
          <a:bodyPr wrap="square">
            <a:spAutoFit/>
          </a:bodyPr>
          <a:lstStyle/>
          <a:p>
            <a:r>
              <a:rPr lang="sv-SE" sz="1050" dirty="0">
                <a:latin typeface="Arial" panose="020B0604020202020204" pitchFamily="34" charset="0"/>
              </a:rPr>
              <a:t>100 % =</a:t>
            </a:r>
            <a:endParaRPr lang="sv-SE" sz="1050" dirty="0"/>
          </a:p>
        </p:txBody>
      </p:sp>
      <p:sp>
        <p:nvSpPr>
          <p:cNvPr id="16" name="TextBox 14">
            <a:extLst>
              <a:ext uri="{FF2B5EF4-FFF2-40B4-BE49-F238E27FC236}">
                <a16:creationId xmlns:a16="http://schemas.microsoft.com/office/drawing/2014/main" id="{5335397D-E474-6799-259A-FC4B84E2DEDE}"/>
              </a:ext>
            </a:extLst>
          </p:cNvPr>
          <p:cNvSpPr txBox="1"/>
          <p:nvPr>
            <p:custDataLst>
              <p:tags r:id="rId1"/>
            </p:custDataLst>
          </p:nvPr>
        </p:nvSpPr>
        <p:spPr>
          <a:xfrm>
            <a:off x="10317073" y="1308743"/>
            <a:ext cx="751640" cy="253916"/>
          </a:xfrm>
          <a:prstGeom prst="rect">
            <a:avLst/>
          </a:prstGeom>
          <a:noFill/>
        </p:spPr>
        <p:txBody>
          <a:bodyPr wrap="square">
            <a:spAutoFit/>
          </a:bodyPr>
          <a:lstStyle/>
          <a:p>
            <a:r>
              <a:rPr lang="sv-SE" sz="1050" dirty="0"/>
              <a:t>234</a:t>
            </a:r>
          </a:p>
        </p:txBody>
      </p:sp>
      <p:sp>
        <p:nvSpPr>
          <p:cNvPr id="12" name="TextBox 11">
            <a:extLst>
              <a:ext uri="{FF2B5EF4-FFF2-40B4-BE49-F238E27FC236}">
                <a16:creationId xmlns:a16="http://schemas.microsoft.com/office/drawing/2014/main" id="{9D4A51DB-91B5-4A9A-C596-B52F8CE851D3}"/>
              </a:ext>
            </a:extLst>
          </p:cNvPr>
          <p:cNvSpPr txBox="1"/>
          <p:nvPr/>
        </p:nvSpPr>
        <p:spPr>
          <a:xfrm>
            <a:off x="298412" y="4358721"/>
            <a:ext cx="1070816" cy="738664"/>
          </a:xfrm>
          <a:prstGeom prst="rect">
            <a:avLst/>
          </a:prstGeom>
          <a:noFill/>
        </p:spPr>
        <p:txBody>
          <a:bodyPr wrap="square" rtlCol="0">
            <a:spAutoFit/>
          </a:bodyPr>
          <a:lstStyle/>
          <a:p>
            <a:r>
              <a:rPr lang="sv-SE" sz="1050" b="1" dirty="0"/>
              <a:t>Vanligaste insatserna i respektive form</a:t>
            </a:r>
            <a:endParaRPr lang="sv-SE" sz="1050" dirty="0"/>
          </a:p>
        </p:txBody>
      </p:sp>
      <p:sp>
        <p:nvSpPr>
          <p:cNvPr id="13" name="Left Brace 12">
            <a:extLst>
              <a:ext uri="{FF2B5EF4-FFF2-40B4-BE49-F238E27FC236}">
                <a16:creationId xmlns:a16="http://schemas.microsoft.com/office/drawing/2014/main" id="{AE3C87CF-C619-9F09-D2FC-2D6E8472CFDA}"/>
              </a:ext>
            </a:extLst>
          </p:cNvPr>
          <p:cNvSpPr/>
          <p:nvPr/>
        </p:nvSpPr>
        <p:spPr>
          <a:xfrm>
            <a:off x="1177151" y="4083579"/>
            <a:ext cx="240772" cy="153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aphicFrame>
        <p:nvGraphicFramePr>
          <p:cNvPr id="17" name="Chart 16">
            <a:extLst>
              <a:ext uri="{FF2B5EF4-FFF2-40B4-BE49-F238E27FC236}">
                <a16:creationId xmlns:a16="http://schemas.microsoft.com/office/drawing/2014/main" id="{3A8584DE-C7E8-4EAE-8B90-4B7890876285}"/>
              </a:ext>
            </a:extLst>
          </p:cNvPr>
          <p:cNvGraphicFramePr>
            <a:graphicFrameLocks/>
          </p:cNvGraphicFramePr>
          <p:nvPr>
            <p:extLst>
              <p:ext uri="{D42A27DB-BD31-4B8C-83A1-F6EECF244321}">
                <p14:modId xmlns:p14="http://schemas.microsoft.com/office/powerpoint/2010/main" val="3769968374"/>
              </p:ext>
            </p:extLst>
          </p:nvPr>
        </p:nvGraphicFramePr>
        <p:xfrm>
          <a:off x="749575" y="1562659"/>
          <a:ext cx="10332000" cy="22121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able 18">
            <a:extLst>
              <a:ext uri="{FF2B5EF4-FFF2-40B4-BE49-F238E27FC236}">
                <a16:creationId xmlns:a16="http://schemas.microsoft.com/office/drawing/2014/main" id="{86542A56-5AA5-8AAF-875D-0D205F3E0FD3}"/>
              </a:ext>
            </a:extLst>
          </p:cNvPr>
          <p:cNvGraphicFramePr>
            <a:graphicFrameLocks noGrp="1"/>
          </p:cNvGraphicFramePr>
          <p:nvPr>
            <p:custDataLst>
              <p:tags r:id="rId2"/>
            </p:custDataLst>
            <p:extLst>
              <p:ext uri="{D42A27DB-BD31-4B8C-83A1-F6EECF244321}">
                <p14:modId xmlns:p14="http://schemas.microsoft.com/office/powerpoint/2010/main" val="360133071"/>
              </p:ext>
            </p:extLst>
          </p:nvPr>
        </p:nvGraphicFramePr>
        <p:xfrm>
          <a:off x="1530350" y="3594619"/>
          <a:ext cx="9131300" cy="2057400"/>
        </p:xfrm>
        <a:graphic>
          <a:graphicData uri="http://schemas.openxmlformats.org/drawingml/2006/table">
            <a:tbl>
              <a:tblPr/>
              <a:tblGrid>
                <a:gridCol w="1854200">
                  <a:extLst>
                    <a:ext uri="{9D8B030D-6E8A-4147-A177-3AD203B41FA5}">
                      <a16:colId xmlns:a16="http://schemas.microsoft.com/office/drawing/2014/main" val="2775045698"/>
                    </a:ext>
                  </a:extLst>
                </a:gridCol>
                <a:gridCol w="571500">
                  <a:extLst>
                    <a:ext uri="{9D8B030D-6E8A-4147-A177-3AD203B41FA5}">
                      <a16:colId xmlns:a16="http://schemas.microsoft.com/office/drawing/2014/main" val="2526275218"/>
                    </a:ext>
                  </a:extLst>
                </a:gridCol>
                <a:gridCol w="1854200">
                  <a:extLst>
                    <a:ext uri="{9D8B030D-6E8A-4147-A177-3AD203B41FA5}">
                      <a16:colId xmlns:a16="http://schemas.microsoft.com/office/drawing/2014/main" val="3646098297"/>
                    </a:ext>
                  </a:extLst>
                </a:gridCol>
                <a:gridCol w="571500">
                  <a:extLst>
                    <a:ext uri="{9D8B030D-6E8A-4147-A177-3AD203B41FA5}">
                      <a16:colId xmlns:a16="http://schemas.microsoft.com/office/drawing/2014/main" val="294662656"/>
                    </a:ext>
                  </a:extLst>
                </a:gridCol>
                <a:gridCol w="1854200">
                  <a:extLst>
                    <a:ext uri="{9D8B030D-6E8A-4147-A177-3AD203B41FA5}">
                      <a16:colId xmlns:a16="http://schemas.microsoft.com/office/drawing/2014/main" val="674151320"/>
                    </a:ext>
                  </a:extLst>
                </a:gridCol>
                <a:gridCol w="571500">
                  <a:extLst>
                    <a:ext uri="{9D8B030D-6E8A-4147-A177-3AD203B41FA5}">
                      <a16:colId xmlns:a16="http://schemas.microsoft.com/office/drawing/2014/main" val="1253741251"/>
                    </a:ext>
                  </a:extLst>
                </a:gridCol>
                <a:gridCol w="1854200">
                  <a:extLst>
                    <a:ext uri="{9D8B030D-6E8A-4147-A177-3AD203B41FA5}">
                      <a16:colId xmlns:a16="http://schemas.microsoft.com/office/drawing/2014/main" val="1872001666"/>
                    </a:ext>
                  </a:extLst>
                </a:gridCol>
              </a:tblGrid>
              <a:tr h="514350">
                <a:tc>
                  <a:txBody>
                    <a:bodyPr/>
                    <a:lstStyle/>
                    <a:p>
                      <a:pPr algn="ctr" fontAlgn="ctr"/>
                      <a:r>
                        <a:rPr lang="sv-SE" sz="900" b="1" i="0" u="none" strike="noStrike">
                          <a:solidFill>
                            <a:srgbClr val="000000"/>
                          </a:solidFill>
                          <a:effectLst/>
                          <a:latin typeface="Arial" panose="020B0604020202020204" pitchFamily="34" charset="0"/>
                        </a:rPr>
                        <a:t>Enbart kommunal regi</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Både kommunal och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enskild regi</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Enbart enskild regi</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Vet ej</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1CA"/>
                    </a:solidFill>
                  </a:tcPr>
                </a:tc>
                <a:extLst>
                  <a:ext uri="{0D108BD9-81ED-4DB2-BD59-A6C34878D82A}">
                    <a16:rowId xmlns:a16="http://schemas.microsoft.com/office/drawing/2014/main" val="3831373093"/>
                  </a:ext>
                </a:extLst>
              </a:tr>
              <a:tr h="514350">
                <a:tc>
                  <a:txBody>
                    <a:bodyPr/>
                    <a:lstStyle/>
                    <a:p>
                      <a:pPr algn="ctr" fontAlgn="ctr"/>
                      <a:r>
                        <a:rPr lang="sv-SE" sz="900" b="0" i="0" u="none" strike="noStrike">
                          <a:solidFill>
                            <a:srgbClr val="000000"/>
                          </a:solidFill>
                          <a:effectLst/>
                          <a:latin typeface="Arial" panose="020B0604020202020204" pitchFamily="34" charset="0"/>
                        </a:rPr>
                        <a:t>Generella stödsamtal, enskilda samtal utan manual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Stödboende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Hem för vård eller boende (HVB-hem)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2899905864"/>
                  </a:ext>
                </a:extLst>
              </a:tr>
              <a:tr h="514350">
                <a:tc>
                  <a:txBody>
                    <a:bodyPr/>
                    <a:lstStyle/>
                    <a:p>
                      <a:pPr algn="ctr" fontAlgn="ctr"/>
                      <a:r>
                        <a:rPr lang="sv-SE" sz="900" b="0" i="0" u="none" strike="noStrike">
                          <a:solidFill>
                            <a:srgbClr val="000000"/>
                          </a:solidFill>
                          <a:effectLst/>
                          <a:latin typeface="Arial" panose="020B0604020202020204" pitchFamily="34" charset="0"/>
                        </a:rPr>
                        <a:t>Rådgivning och stöd utan särskild manual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Hem för vård eller boende (HVB-hem)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Stödboende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742705407"/>
                  </a:ext>
                </a:extLst>
              </a:tr>
              <a:tr h="514350">
                <a:tc>
                  <a:txBody>
                    <a:bodyPr/>
                    <a:lstStyle/>
                    <a:p>
                      <a:pPr algn="ctr" fontAlgn="ctr"/>
                      <a:r>
                        <a:rPr lang="sv-SE" sz="900" b="0" i="0" u="none" strike="noStrike">
                          <a:solidFill>
                            <a:srgbClr val="000000"/>
                          </a:solidFill>
                          <a:effectLst/>
                          <a:latin typeface="Arial" panose="020B0604020202020204" pitchFamily="34" charset="0"/>
                        </a:rPr>
                        <a:t>Rådgivning och stöd utan särskild manual*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Tolvstegsbehandling, twelve-step facilitation (TSF), Minnesota-modellen (MM)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Återfallsprevention (ÅP)</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418346934"/>
                  </a:ext>
                </a:extLst>
              </a:tr>
            </a:tbl>
          </a:graphicData>
        </a:graphic>
      </p:graphicFrame>
    </p:spTree>
    <p:extLst>
      <p:ext uri="{BB962C8B-B14F-4D97-AF65-F5344CB8AC3E}">
        <p14:creationId xmlns:p14="http://schemas.microsoft.com/office/powerpoint/2010/main" val="427849221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lstStyle/>
          <a:p>
            <a:r>
              <a:rPr lang="sv-SE" dirty="0"/>
              <a:t>Insatser som oftast ges i kommunal respektive enskild regi</a:t>
            </a:r>
            <a:endParaRPr lang="en-US" dirty="0"/>
          </a:p>
        </p:txBody>
      </p:sp>
      <p:sp>
        <p:nvSpPr>
          <p:cNvPr id="5" name="Platshållare för sidfot 4">
            <a:extLst>
              <a:ext uri="{FF2B5EF4-FFF2-40B4-BE49-F238E27FC236}">
                <a16:creationId xmlns:a16="http://schemas.microsoft.com/office/drawing/2014/main" id="{53096FE5-1F72-4644-A251-E1FD03F82204}"/>
              </a:ext>
            </a:extLst>
          </p:cNvPr>
          <p:cNvSpPr>
            <a:spLocks noGrp="1"/>
          </p:cNvSpPr>
          <p:nvPr>
            <p:ph type="ftr" sz="quarter" idx="11"/>
          </p:nvPr>
        </p:nvSpPr>
        <p:spPr/>
        <p:txBody>
          <a:bodyPr/>
          <a:lstStyle/>
          <a:p>
            <a:r>
              <a:rPr lang="sv-SE"/>
              <a:t>Verksamhetsområde: Missbruk och beroende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113</a:t>
            </a:fld>
            <a:endParaRPr lang="sv-SE"/>
          </a:p>
        </p:txBody>
      </p:sp>
      <p:sp>
        <p:nvSpPr>
          <p:cNvPr id="8" name="Text Placeholder 7">
            <a:extLst>
              <a:ext uri="{FF2B5EF4-FFF2-40B4-BE49-F238E27FC236}">
                <a16:creationId xmlns:a16="http://schemas.microsoft.com/office/drawing/2014/main" id="{8904E1E2-0419-1F8C-64C4-38981159E51A}"/>
              </a:ext>
            </a:extLst>
          </p:cNvPr>
          <p:cNvSpPr>
            <a:spLocks noGrp="1"/>
          </p:cNvSpPr>
          <p:nvPr>
            <p:ph type="body" sz="quarter" idx="13"/>
          </p:nvPr>
        </p:nvSpPr>
        <p:spPr/>
        <p:txBody>
          <a:bodyPr/>
          <a:lstStyle/>
          <a:p>
            <a:r>
              <a:rPr lang="sv-SE" sz="800" dirty="0"/>
              <a:t>	Not: 	Antal svarande kommuner anges i parentes. </a:t>
            </a:r>
            <a:r>
              <a:rPr lang="sv-SE" dirty="0"/>
              <a:t>Insatser markerade med * avser insatser till anhöriga.</a:t>
            </a:r>
            <a:endParaRPr lang="sv-SE" sz="800" dirty="0"/>
          </a:p>
          <a:p>
            <a:r>
              <a:rPr lang="sv-SE" sz="800" dirty="0"/>
              <a:t>	Källa:	Enkät: Kartläggning av socialtjänstens insatser i Sveriges kommuner (2021)  </a:t>
            </a:r>
          </a:p>
        </p:txBody>
      </p:sp>
      <p:sp>
        <p:nvSpPr>
          <p:cNvPr id="9" name="TextBox 8">
            <a:extLst>
              <a:ext uri="{FF2B5EF4-FFF2-40B4-BE49-F238E27FC236}">
                <a16:creationId xmlns:a16="http://schemas.microsoft.com/office/drawing/2014/main" id="{2B2236AA-D46B-17FC-5B7B-905199E98A65}"/>
              </a:ext>
            </a:extLst>
          </p:cNvPr>
          <p:cNvSpPr txBox="1"/>
          <p:nvPr/>
        </p:nvSpPr>
        <p:spPr>
          <a:xfrm>
            <a:off x="1069385" y="1321230"/>
            <a:ext cx="3276000" cy="252000"/>
          </a:xfrm>
          <a:prstGeom prst="rect">
            <a:avLst/>
          </a:prstGeom>
          <a:noFill/>
        </p:spPr>
        <p:txBody>
          <a:bodyPr wrap="square">
            <a:spAutoFit/>
          </a:bodyPr>
          <a:lstStyle/>
          <a:p>
            <a:pPr algn="ctr"/>
            <a:r>
              <a:rPr lang="sv-SE" sz="1050" b="1" dirty="0"/>
              <a:t>Vanligast kommunal regi</a:t>
            </a:r>
          </a:p>
        </p:txBody>
      </p:sp>
      <p:sp>
        <p:nvSpPr>
          <p:cNvPr id="10" name="TextBox 9">
            <a:extLst>
              <a:ext uri="{FF2B5EF4-FFF2-40B4-BE49-F238E27FC236}">
                <a16:creationId xmlns:a16="http://schemas.microsoft.com/office/drawing/2014/main" id="{9C5383B2-2BF4-FDC9-224E-2536A486DFF3}"/>
              </a:ext>
            </a:extLst>
          </p:cNvPr>
          <p:cNvSpPr txBox="1"/>
          <p:nvPr/>
        </p:nvSpPr>
        <p:spPr>
          <a:xfrm>
            <a:off x="7846615" y="1321230"/>
            <a:ext cx="3276000" cy="252000"/>
          </a:xfrm>
          <a:prstGeom prst="rect">
            <a:avLst/>
          </a:prstGeom>
          <a:noFill/>
        </p:spPr>
        <p:txBody>
          <a:bodyPr wrap="square">
            <a:spAutoFit/>
          </a:bodyPr>
          <a:lstStyle/>
          <a:p>
            <a:pPr algn="ctr"/>
            <a:r>
              <a:rPr lang="sv-SE" sz="1050" b="1" dirty="0"/>
              <a:t>Vanligast enskild regi</a:t>
            </a:r>
          </a:p>
        </p:txBody>
      </p:sp>
      <p:sp>
        <p:nvSpPr>
          <p:cNvPr id="11" name="TextBox 10">
            <a:extLst>
              <a:ext uri="{FF2B5EF4-FFF2-40B4-BE49-F238E27FC236}">
                <a16:creationId xmlns:a16="http://schemas.microsoft.com/office/drawing/2014/main" id="{1D900E88-398C-EA8E-2DBA-3C2EE1ED80FC}"/>
              </a:ext>
            </a:extLst>
          </p:cNvPr>
          <p:cNvSpPr txBox="1"/>
          <p:nvPr/>
        </p:nvSpPr>
        <p:spPr>
          <a:xfrm>
            <a:off x="4458000" y="1321230"/>
            <a:ext cx="3276000" cy="252000"/>
          </a:xfrm>
          <a:prstGeom prst="rect">
            <a:avLst/>
          </a:prstGeom>
          <a:noFill/>
        </p:spPr>
        <p:txBody>
          <a:bodyPr wrap="square">
            <a:spAutoFit/>
          </a:bodyPr>
          <a:lstStyle/>
          <a:p>
            <a:pPr algn="ctr"/>
            <a:r>
              <a:rPr lang="sv-SE" sz="1050" b="1" dirty="0"/>
              <a:t>Vanligast </a:t>
            </a:r>
            <a:r>
              <a:rPr lang="sv-SE" sz="1050" b="1" dirty="0">
                <a:solidFill>
                  <a:schemeClr val="tx1"/>
                </a:solidFill>
              </a:rPr>
              <a:t>både kommunal och enskild regi</a:t>
            </a:r>
          </a:p>
        </p:txBody>
      </p:sp>
      <p:graphicFrame>
        <p:nvGraphicFramePr>
          <p:cNvPr id="13" name="Table 12">
            <a:extLst>
              <a:ext uri="{FF2B5EF4-FFF2-40B4-BE49-F238E27FC236}">
                <a16:creationId xmlns:a16="http://schemas.microsoft.com/office/drawing/2014/main" id="{E87FB30B-C773-D056-D3FC-9C3DAFD328EE}"/>
              </a:ext>
            </a:extLst>
          </p:cNvPr>
          <p:cNvGraphicFramePr>
            <a:graphicFrameLocks noGrp="1"/>
          </p:cNvGraphicFramePr>
          <p:nvPr>
            <p:custDataLst>
              <p:tags r:id="rId1"/>
            </p:custDataLst>
            <p:extLst>
              <p:ext uri="{D42A27DB-BD31-4B8C-83A1-F6EECF244321}">
                <p14:modId xmlns:p14="http://schemas.microsoft.com/office/powerpoint/2010/main" val="3905952463"/>
              </p:ext>
            </p:extLst>
          </p:nvPr>
        </p:nvGraphicFramePr>
        <p:xfrm>
          <a:off x="1290639" y="1746286"/>
          <a:ext cx="9610722" cy="3423673"/>
        </p:xfrm>
        <a:graphic>
          <a:graphicData uri="http://schemas.openxmlformats.org/drawingml/2006/table">
            <a:tbl>
              <a:tblPr/>
              <a:tblGrid>
                <a:gridCol w="1463774">
                  <a:extLst>
                    <a:ext uri="{9D8B030D-6E8A-4147-A177-3AD203B41FA5}">
                      <a16:colId xmlns:a16="http://schemas.microsoft.com/office/drawing/2014/main" val="1358678769"/>
                    </a:ext>
                  </a:extLst>
                </a:gridCol>
                <a:gridCol w="691459">
                  <a:extLst>
                    <a:ext uri="{9D8B030D-6E8A-4147-A177-3AD203B41FA5}">
                      <a16:colId xmlns:a16="http://schemas.microsoft.com/office/drawing/2014/main" val="1522882837"/>
                    </a:ext>
                  </a:extLst>
                </a:gridCol>
                <a:gridCol w="691459">
                  <a:extLst>
                    <a:ext uri="{9D8B030D-6E8A-4147-A177-3AD203B41FA5}">
                      <a16:colId xmlns:a16="http://schemas.microsoft.com/office/drawing/2014/main" val="3322052236"/>
                    </a:ext>
                  </a:extLst>
                </a:gridCol>
                <a:gridCol w="535323">
                  <a:extLst>
                    <a:ext uri="{9D8B030D-6E8A-4147-A177-3AD203B41FA5}">
                      <a16:colId xmlns:a16="http://schemas.microsoft.com/office/drawing/2014/main" val="3528532440"/>
                    </a:ext>
                  </a:extLst>
                </a:gridCol>
                <a:gridCol w="1463774">
                  <a:extLst>
                    <a:ext uri="{9D8B030D-6E8A-4147-A177-3AD203B41FA5}">
                      <a16:colId xmlns:a16="http://schemas.microsoft.com/office/drawing/2014/main" val="1681612186"/>
                    </a:ext>
                  </a:extLst>
                </a:gridCol>
                <a:gridCol w="691459">
                  <a:extLst>
                    <a:ext uri="{9D8B030D-6E8A-4147-A177-3AD203B41FA5}">
                      <a16:colId xmlns:a16="http://schemas.microsoft.com/office/drawing/2014/main" val="111491927"/>
                    </a:ext>
                  </a:extLst>
                </a:gridCol>
                <a:gridCol w="691459">
                  <a:extLst>
                    <a:ext uri="{9D8B030D-6E8A-4147-A177-3AD203B41FA5}">
                      <a16:colId xmlns:a16="http://schemas.microsoft.com/office/drawing/2014/main" val="3262778296"/>
                    </a:ext>
                  </a:extLst>
                </a:gridCol>
                <a:gridCol w="535323">
                  <a:extLst>
                    <a:ext uri="{9D8B030D-6E8A-4147-A177-3AD203B41FA5}">
                      <a16:colId xmlns:a16="http://schemas.microsoft.com/office/drawing/2014/main" val="3423326249"/>
                    </a:ext>
                  </a:extLst>
                </a:gridCol>
                <a:gridCol w="1463774">
                  <a:extLst>
                    <a:ext uri="{9D8B030D-6E8A-4147-A177-3AD203B41FA5}">
                      <a16:colId xmlns:a16="http://schemas.microsoft.com/office/drawing/2014/main" val="1507172218"/>
                    </a:ext>
                  </a:extLst>
                </a:gridCol>
                <a:gridCol w="691459">
                  <a:extLst>
                    <a:ext uri="{9D8B030D-6E8A-4147-A177-3AD203B41FA5}">
                      <a16:colId xmlns:a16="http://schemas.microsoft.com/office/drawing/2014/main" val="2526597475"/>
                    </a:ext>
                  </a:extLst>
                </a:gridCol>
                <a:gridCol w="691459">
                  <a:extLst>
                    <a:ext uri="{9D8B030D-6E8A-4147-A177-3AD203B41FA5}">
                      <a16:colId xmlns:a16="http://schemas.microsoft.com/office/drawing/2014/main" val="613030211"/>
                    </a:ext>
                  </a:extLst>
                </a:gridCol>
              </a:tblGrid>
              <a:tr h="743209">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Andel kommunal regi</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Antal kommunal regi</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Andel kommunal och enskild</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Antal kommunal och enskild</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enskild regi</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Antal enskild regi</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extLst>
                  <a:ext uri="{0D108BD9-81ED-4DB2-BD59-A6C34878D82A}">
                    <a16:rowId xmlns:a16="http://schemas.microsoft.com/office/drawing/2014/main" val="2486712485"/>
                  </a:ext>
                </a:extLst>
              </a:tr>
              <a:tr h="530863">
                <a:tc>
                  <a:txBody>
                    <a:bodyPr/>
                    <a:lstStyle/>
                    <a:p>
                      <a:pPr algn="ctr" fontAlgn="ctr"/>
                      <a:r>
                        <a:rPr lang="sv-SE" sz="900" b="0" i="0" u="none" strike="noStrike">
                          <a:solidFill>
                            <a:srgbClr val="000000"/>
                          </a:solidFill>
                          <a:effectLst/>
                          <a:latin typeface="Arial" panose="020B0604020202020204" pitchFamily="34" charset="0"/>
                        </a:rPr>
                        <a:t>Generella stödsamtal, enskilda samtal utan manual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Stödboende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63%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Hem för vård eller boende (HVB-hem) (11)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55%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2373357879"/>
                  </a:ext>
                </a:extLst>
              </a:tr>
              <a:tr h="530863">
                <a:tc>
                  <a:txBody>
                    <a:bodyPr/>
                    <a:lstStyle/>
                    <a:p>
                      <a:pPr algn="ctr" fontAlgn="ctr"/>
                      <a:r>
                        <a:rPr lang="sv-SE" sz="900" b="0" i="0" u="none" strike="noStrike">
                          <a:solidFill>
                            <a:srgbClr val="000000"/>
                          </a:solidFill>
                          <a:effectLst/>
                          <a:latin typeface="Arial" panose="020B0604020202020204" pitchFamily="34" charset="0"/>
                        </a:rPr>
                        <a:t>Rådgivning och stöd utan särskild manual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Hem för vård eller boende (HVB-hem) (11)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45%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Stödboende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38%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1566022906"/>
                  </a:ext>
                </a:extLst>
              </a:tr>
              <a:tr h="556999">
                <a:tc>
                  <a:txBody>
                    <a:bodyPr/>
                    <a:lstStyle/>
                    <a:p>
                      <a:pPr algn="ctr" fontAlgn="ctr"/>
                      <a:r>
                        <a:rPr lang="sv-SE" sz="900" b="0" i="0" u="none" strike="noStrike">
                          <a:solidFill>
                            <a:srgbClr val="000000"/>
                          </a:solidFill>
                          <a:effectLst/>
                          <a:latin typeface="Arial" panose="020B0604020202020204" pitchFamily="34" charset="0"/>
                        </a:rPr>
                        <a:t>Rådgivning och stöd utan särskild manual*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Tolvstegsbehandling, twelve-step facilitation (TSF), Minnesota-modellen (MM) (9)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44%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Återfallsprevention (ÅP) (11)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3993052518"/>
                  </a:ext>
                </a:extLst>
              </a:tr>
              <a:tr h="530863">
                <a:tc>
                  <a:txBody>
                    <a:bodyPr/>
                    <a:lstStyle/>
                    <a:p>
                      <a:pPr algn="ctr" fontAlgn="ctr"/>
                      <a:r>
                        <a:rPr lang="sv-SE" sz="900" b="0" i="0" u="none" strike="noStrike">
                          <a:solidFill>
                            <a:srgbClr val="000000"/>
                          </a:solidFill>
                          <a:effectLst/>
                          <a:latin typeface="Arial" panose="020B0604020202020204" pitchFamily="34" charset="0"/>
                        </a:rPr>
                        <a:t>Generella enskilda stödsamtal utan särskild manual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80%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Återfallsprevention (ÅP) (11)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36%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Motiverande samtal (MI) (9)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1122049273"/>
                  </a:ext>
                </a:extLst>
              </a:tr>
              <a:tr h="530863">
                <a:tc>
                  <a:txBody>
                    <a:bodyPr/>
                    <a:lstStyle/>
                    <a:p>
                      <a:pPr algn="ctr" fontAlgn="ctr"/>
                      <a:r>
                        <a:rPr lang="sv-SE" sz="900" b="0" i="0" u="none" strike="noStrike">
                          <a:solidFill>
                            <a:srgbClr val="000000"/>
                          </a:solidFill>
                          <a:effectLst/>
                          <a:latin typeface="Arial" panose="020B0604020202020204" pitchFamily="34" charset="0"/>
                        </a:rPr>
                        <a:t>Generella enskilda stödsamtal utan särskild manual*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80%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enskilda stödsamtal utan särskild manual*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30%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Haschavvänjningsprogrammet (HAP) (7)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dirty="0">
                          <a:solidFill>
                            <a:srgbClr val="000000"/>
                          </a:solidFill>
                          <a:effectLst/>
                          <a:latin typeface="Arial" panose="020B0604020202020204" pitchFamily="34" charset="0"/>
                        </a:rPr>
                        <a:t>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1610242082"/>
                  </a:ext>
                </a:extLst>
              </a:tr>
            </a:tbl>
          </a:graphicData>
        </a:graphic>
      </p:graphicFrame>
    </p:spTree>
    <p:extLst>
      <p:ext uri="{BB962C8B-B14F-4D97-AF65-F5344CB8AC3E}">
        <p14:creationId xmlns:p14="http://schemas.microsoft.com/office/powerpoint/2010/main" val="34147656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antalet individer som tar del av insatser som ges i kommunal eller enskild regi</a:t>
            </a:r>
            <a:endParaRPr lang="en-US" dirty="0"/>
          </a:p>
        </p:txBody>
      </p:sp>
      <p:sp>
        <p:nvSpPr>
          <p:cNvPr id="5" name="Platshållare för sidfot 4">
            <a:extLst>
              <a:ext uri="{FF2B5EF4-FFF2-40B4-BE49-F238E27FC236}">
                <a16:creationId xmlns:a16="http://schemas.microsoft.com/office/drawing/2014/main" id="{1E36387F-E116-44CD-A811-F685607F539F}"/>
              </a:ext>
            </a:extLst>
          </p:cNvPr>
          <p:cNvSpPr>
            <a:spLocks noGrp="1"/>
          </p:cNvSpPr>
          <p:nvPr>
            <p:ph type="ftr" sz="quarter" idx="11"/>
          </p:nvPr>
        </p:nvSpPr>
        <p:spPr/>
        <p:txBody>
          <a:bodyPr/>
          <a:lstStyle/>
          <a:p>
            <a:r>
              <a:rPr lang="sv-SE"/>
              <a:t>Verksamhetsområde: Missbruk och beroende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114</a:t>
            </a:fld>
            <a:endParaRPr lang="sv-SE"/>
          </a:p>
        </p:txBody>
      </p:sp>
      <p:sp>
        <p:nvSpPr>
          <p:cNvPr id="8" name="Text Placeholder 7">
            <a:extLst>
              <a:ext uri="{FF2B5EF4-FFF2-40B4-BE49-F238E27FC236}">
                <a16:creationId xmlns:a16="http://schemas.microsoft.com/office/drawing/2014/main" id="{8F71F7EA-3BC0-9175-02F2-729D9616D077}"/>
              </a:ext>
            </a:extLst>
          </p:cNvPr>
          <p:cNvSpPr>
            <a:spLocks noGrp="1"/>
          </p:cNvSpPr>
          <p:nvPr>
            <p:ph type="body" sz="quarter" idx="13"/>
          </p:nvPr>
        </p:nvSpPr>
        <p:spPr/>
        <p:txBody>
          <a:bodyPr/>
          <a:lstStyle/>
          <a:p>
            <a:r>
              <a:rPr lang="sv-SE" sz="800" dirty="0"/>
              <a:t>	Källa:	Enkät: Kartläggning av socialtjänstens insatser i Sveriges kommuner (2021)  </a:t>
            </a:r>
          </a:p>
        </p:txBody>
      </p:sp>
      <p:sp>
        <p:nvSpPr>
          <p:cNvPr id="10" name="TextBox 9">
            <a:extLst>
              <a:ext uri="{FF2B5EF4-FFF2-40B4-BE49-F238E27FC236}">
                <a16:creationId xmlns:a16="http://schemas.microsoft.com/office/drawing/2014/main" id="{20A5B499-79CF-9770-CE13-F7D0045C2938}"/>
              </a:ext>
            </a:extLst>
          </p:cNvPr>
          <p:cNvSpPr txBox="1"/>
          <p:nvPr/>
        </p:nvSpPr>
        <p:spPr>
          <a:xfrm>
            <a:off x="4861367" y="1615545"/>
            <a:ext cx="3152935" cy="430887"/>
          </a:xfrm>
          <a:prstGeom prst="rect">
            <a:avLst/>
          </a:prstGeom>
          <a:noFill/>
        </p:spPr>
        <p:txBody>
          <a:bodyPr wrap="square">
            <a:spAutoFit/>
          </a:bodyPr>
          <a:lstStyle/>
          <a:p>
            <a:r>
              <a:rPr lang="sv-SE" sz="1100" dirty="0">
                <a:latin typeface="Arial" panose="020B0604020202020204" pitchFamily="34" charset="0"/>
              </a:rPr>
              <a:t>insatser i kommunerna som uppges ges i både kommunal och enskild regi</a:t>
            </a:r>
            <a:endParaRPr lang="sv-SE" sz="1100" dirty="0"/>
          </a:p>
        </p:txBody>
      </p:sp>
      <p:sp>
        <p:nvSpPr>
          <p:cNvPr id="11" name="TextBox 10">
            <a:extLst>
              <a:ext uri="{FF2B5EF4-FFF2-40B4-BE49-F238E27FC236}">
                <a16:creationId xmlns:a16="http://schemas.microsoft.com/office/drawing/2014/main" id="{8F5978FB-F2B2-B773-68D2-CE77915647F4}"/>
              </a:ext>
            </a:extLst>
          </p:cNvPr>
          <p:cNvSpPr txBox="1"/>
          <p:nvPr/>
        </p:nvSpPr>
        <p:spPr>
          <a:xfrm>
            <a:off x="1404393" y="1609489"/>
            <a:ext cx="2865801" cy="430887"/>
          </a:xfrm>
          <a:prstGeom prst="rect">
            <a:avLst/>
          </a:prstGeom>
          <a:noFill/>
        </p:spPr>
        <p:txBody>
          <a:bodyPr wrap="square">
            <a:spAutoFit/>
          </a:bodyPr>
          <a:lstStyle/>
          <a:p>
            <a:r>
              <a:rPr lang="sv-SE" sz="1100" dirty="0">
                <a:latin typeface="Arial" panose="020B0604020202020204" pitchFamily="34" charset="0"/>
              </a:rPr>
              <a:t>insatser i kommunerna som uppges endast ges i kommunal regi</a:t>
            </a:r>
            <a:endParaRPr lang="sv-SE" sz="1100" dirty="0"/>
          </a:p>
        </p:txBody>
      </p:sp>
      <p:sp>
        <p:nvSpPr>
          <p:cNvPr id="14" name="TextBox 13">
            <a:extLst>
              <a:ext uri="{FF2B5EF4-FFF2-40B4-BE49-F238E27FC236}">
                <a16:creationId xmlns:a16="http://schemas.microsoft.com/office/drawing/2014/main" id="{9509385F-3753-67B2-66CA-8B9194D9C07A}"/>
              </a:ext>
            </a:extLst>
          </p:cNvPr>
          <p:cNvSpPr txBox="1"/>
          <p:nvPr/>
        </p:nvSpPr>
        <p:spPr>
          <a:xfrm>
            <a:off x="8605474" y="1609489"/>
            <a:ext cx="2841887" cy="430887"/>
          </a:xfrm>
          <a:prstGeom prst="rect">
            <a:avLst/>
          </a:prstGeom>
          <a:noFill/>
          <a:ln>
            <a:noFill/>
          </a:ln>
        </p:spPr>
        <p:txBody>
          <a:bodyPr wrap="square">
            <a:spAutoFit/>
          </a:bodyPr>
          <a:lstStyle/>
          <a:p>
            <a:r>
              <a:rPr lang="sv-SE" sz="1100" dirty="0">
                <a:latin typeface="Arial" panose="020B0604020202020204" pitchFamily="34" charset="0"/>
              </a:rPr>
              <a:t>insatser i kommunerna som uppges endast ges i enskild regi</a:t>
            </a:r>
            <a:endParaRPr lang="sv-SE" sz="1100" dirty="0"/>
          </a:p>
        </p:txBody>
      </p:sp>
      <p:sp>
        <p:nvSpPr>
          <p:cNvPr id="15" name="TextBox 14">
            <a:extLst>
              <a:ext uri="{FF2B5EF4-FFF2-40B4-BE49-F238E27FC236}">
                <a16:creationId xmlns:a16="http://schemas.microsoft.com/office/drawing/2014/main" id="{5AAFF655-1849-2F22-6412-17223D5A1F27}"/>
              </a:ext>
            </a:extLst>
          </p:cNvPr>
          <p:cNvSpPr txBox="1"/>
          <p:nvPr/>
        </p:nvSpPr>
        <p:spPr>
          <a:xfrm>
            <a:off x="1404393"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6" name="TextBox 15">
            <a:extLst>
              <a:ext uri="{FF2B5EF4-FFF2-40B4-BE49-F238E27FC236}">
                <a16:creationId xmlns:a16="http://schemas.microsoft.com/office/drawing/2014/main" id="{D798C4E3-13C4-7A63-DD6C-DCD83370C5D0}"/>
              </a:ext>
            </a:extLst>
          </p:cNvPr>
          <p:cNvSpPr txBox="1"/>
          <p:nvPr>
            <p:custDataLst>
              <p:tags r:id="rId1"/>
            </p:custDataLst>
          </p:nvPr>
        </p:nvSpPr>
        <p:spPr>
          <a:xfrm>
            <a:off x="1982891" y="1412384"/>
            <a:ext cx="704325" cy="261610"/>
          </a:xfrm>
          <a:prstGeom prst="rect">
            <a:avLst/>
          </a:prstGeom>
          <a:noFill/>
        </p:spPr>
        <p:txBody>
          <a:bodyPr wrap="square">
            <a:spAutoFit/>
          </a:bodyPr>
          <a:lstStyle/>
          <a:p>
            <a:r>
              <a:rPr lang="sv-SE" sz="1100" dirty="0"/>
              <a:t>170</a:t>
            </a:r>
          </a:p>
        </p:txBody>
      </p:sp>
      <p:sp>
        <p:nvSpPr>
          <p:cNvPr id="17" name="TextBox 16">
            <a:extLst>
              <a:ext uri="{FF2B5EF4-FFF2-40B4-BE49-F238E27FC236}">
                <a16:creationId xmlns:a16="http://schemas.microsoft.com/office/drawing/2014/main" id="{83321647-32E9-B87B-DCEF-4C0B73C00292}"/>
              </a:ext>
            </a:extLst>
          </p:cNvPr>
          <p:cNvSpPr txBox="1"/>
          <p:nvPr/>
        </p:nvSpPr>
        <p:spPr>
          <a:xfrm>
            <a:off x="8592800"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8" name="TextBox 17">
            <a:extLst>
              <a:ext uri="{FF2B5EF4-FFF2-40B4-BE49-F238E27FC236}">
                <a16:creationId xmlns:a16="http://schemas.microsoft.com/office/drawing/2014/main" id="{BF2E9214-9A9C-E1FB-494F-4229D5028A2F}"/>
              </a:ext>
            </a:extLst>
          </p:cNvPr>
          <p:cNvSpPr txBox="1"/>
          <p:nvPr>
            <p:custDataLst>
              <p:tags r:id="rId2"/>
            </p:custDataLst>
          </p:nvPr>
        </p:nvSpPr>
        <p:spPr>
          <a:xfrm>
            <a:off x="9171298" y="1412384"/>
            <a:ext cx="704325" cy="261610"/>
          </a:xfrm>
          <a:prstGeom prst="rect">
            <a:avLst/>
          </a:prstGeom>
          <a:noFill/>
        </p:spPr>
        <p:txBody>
          <a:bodyPr wrap="square">
            <a:spAutoFit/>
          </a:bodyPr>
          <a:lstStyle/>
          <a:p>
            <a:r>
              <a:rPr lang="sv-SE" sz="1100" dirty="0"/>
              <a:t>16</a:t>
            </a:r>
          </a:p>
        </p:txBody>
      </p:sp>
      <p:sp>
        <p:nvSpPr>
          <p:cNvPr id="19" name="TextBox 18">
            <a:extLst>
              <a:ext uri="{FF2B5EF4-FFF2-40B4-BE49-F238E27FC236}">
                <a16:creationId xmlns:a16="http://schemas.microsoft.com/office/drawing/2014/main" id="{062E9242-6E3A-6323-649E-1162C12E5201}"/>
              </a:ext>
            </a:extLst>
          </p:cNvPr>
          <p:cNvSpPr txBox="1"/>
          <p:nvPr/>
        </p:nvSpPr>
        <p:spPr>
          <a:xfrm>
            <a:off x="4861366"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20" name="TextBox 19">
            <a:extLst>
              <a:ext uri="{FF2B5EF4-FFF2-40B4-BE49-F238E27FC236}">
                <a16:creationId xmlns:a16="http://schemas.microsoft.com/office/drawing/2014/main" id="{11114DF1-8E1E-A964-67CD-9B8B214CA846}"/>
              </a:ext>
            </a:extLst>
          </p:cNvPr>
          <p:cNvSpPr txBox="1"/>
          <p:nvPr>
            <p:custDataLst>
              <p:tags r:id="rId3"/>
            </p:custDataLst>
          </p:nvPr>
        </p:nvSpPr>
        <p:spPr>
          <a:xfrm>
            <a:off x="5439864" y="1412384"/>
            <a:ext cx="704325" cy="261610"/>
          </a:xfrm>
          <a:prstGeom prst="rect">
            <a:avLst/>
          </a:prstGeom>
          <a:noFill/>
        </p:spPr>
        <p:txBody>
          <a:bodyPr wrap="square">
            <a:spAutoFit/>
          </a:bodyPr>
          <a:lstStyle/>
          <a:p>
            <a:r>
              <a:rPr lang="sv-SE" sz="1100" dirty="0"/>
              <a:t>45</a:t>
            </a:r>
          </a:p>
        </p:txBody>
      </p:sp>
      <p:graphicFrame>
        <p:nvGraphicFramePr>
          <p:cNvPr id="21" name="Chart 20">
            <a:extLst>
              <a:ext uri="{FF2B5EF4-FFF2-40B4-BE49-F238E27FC236}">
                <a16:creationId xmlns:a16="http://schemas.microsoft.com/office/drawing/2014/main" id="{B7D2BA08-1E24-4B84-9DCE-DA659EED827A}"/>
              </a:ext>
            </a:extLst>
          </p:cNvPr>
          <p:cNvGraphicFramePr>
            <a:graphicFrameLocks/>
          </p:cNvGraphicFramePr>
          <p:nvPr>
            <p:extLst>
              <p:ext uri="{D42A27DB-BD31-4B8C-83A1-F6EECF244321}">
                <p14:modId xmlns:p14="http://schemas.microsoft.com/office/powerpoint/2010/main" val="2409192458"/>
              </p:ext>
            </p:extLst>
          </p:nvPr>
        </p:nvGraphicFramePr>
        <p:xfrm>
          <a:off x="365255" y="2120905"/>
          <a:ext cx="11461489" cy="3639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2115950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insatser som ges i kommunal respektive enskild regi uppdelat på kommun</a:t>
            </a:r>
          </a:p>
        </p:txBody>
      </p:sp>
      <p:sp>
        <p:nvSpPr>
          <p:cNvPr id="5" name="Platshållare för sidfot 4">
            <a:extLst>
              <a:ext uri="{FF2B5EF4-FFF2-40B4-BE49-F238E27FC236}">
                <a16:creationId xmlns:a16="http://schemas.microsoft.com/office/drawing/2014/main" id="{C7FDD112-7FBD-4DD2-A93B-B6F70600D96E}"/>
              </a:ext>
            </a:extLst>
          </p:cNvPr>
          <p:cNvSpPr>
            <a:spLocks noGrp="1"/>
          </p:cNvSpPr>
          <p:nvPr>
            <p:ph type="ftr" sz="quarter" idx="11"/>
          </p:nvPr>
        </p:nvSpPr>
        <p:spPr/>
        <p:txBody>
          <a:bodyPr/>
          <a:lstStyle/>
          <a:p>
            <a:r>
              <a:rPr lang="sv-SE"/>
              <a:t>Verksamhetsområde: Missbruk och beroende</a:t>
            </a:r>
          </a:p>
        </p:txBody>
      </p:sp>
      <p:sp>
        <p:nvSpPr>
          <p:cNvPr id="3" name="Platshållare för bildnummer 2">
            <a:extLst>
              <a:ext uri="{FF2B5EF4-FFF2-40B4-BE49-F238E27FC236}">
                <a16:creationId xmlns:a16="http://schemas.microsoft.com/office/drawing/2014/main" id="{364C18D4-A44D-4CED-B049-C805BB892554}"/>
              </a:ext>
            </a:extLst>
          </p:cNvPr>
          <p:cNvSpPr>
            <a:spLocks noGrp="1"/>
          </p:cNvSpPr>
          <p:nvPr>
            <p:ph type="sldNum" sz="quarter" idx="12"/>
          </p:nvPr>
        </p:nvSpPr>
        <p:spPr/>
        <p:txBody>
          <a:bodyPr/>
          <a:lstStyle/>
          <a:p>
            <a:fld id="{2DBAD975-63FF-4468-AC34-025F73E043F9}" type="slidenum">
              <a:rPr lang="sv-SE" smtClean="0"/>
              <a:pPr/>
              <a:t>115</a:t>
            </a:fld>
            <a:endParaRPr lang="sv-SE"/>
          </a:p>
        </p:txBody>
      </p:sp>
      <p:sp>
        <p:nvSpPr>
          <p:cNvPr id="9" name="Text Placeholder 8">
            <a:extLst>
              <a:ext uri="{FF2B5EF4-FFF2-40B4-BE49-F238E27FC236}">
                <a16:creationId xmlns:a16="http://schemas.microsoft.com/office/drawing/2014/main" id="{9A7BEBDE-6B27-01EE-966C-D231418D18BC}"/>
              </a:ext>
            </a:extLst>
          </p:cNvPr>
          <p:cNvSpPr>
            <a:spLocks noGrp="1"/>
          </p:cNvSpPr>
          <p:nvPr>
            <p:ph type="body" sz="quarter" idx="13"/>
          </p:nvPr>
        </p:nvSpPr>
        <p:spPr/>
        <p:txBody>
          <a:bodyPr/>
          <a:lstStyle/>
          <a:p>
            <a:r>
              <a:rPr lang="sv-SE" sz="800" dirty="0"/>
              <a:t>	Not: 	Antal svarande kommuner i riket är 236 kommuner. </a:t>
            </a:r>
            <a:r>
              <a:rPr lang="sv-SE" dirty="0"/>
              <a:t>Endast de kommuner som har lämnat ett svar visas i denna graf.</a:t>
            </a:r>
            <a:endParaRPr lang="sv-SE" sz="800" dirty="0"/>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A744D336-8D6B-457C-83DF-09F7CF5E2D56}"/>
              </a:ext>
            </a:extLst>
          </p:cNvPr>
          <p:cNvGraphicFramePr>
            <a:graphicFrameLocks/>
          </p:cNvGraphicFramePr>
          <p:nvPr>
            <p:extLst>
              <p:ext uri="{D42A27DB-BD31-4B8C-83A1-F6EECF244321}">
                <p14:modId xmlns:p14="http://schemas.microsoft.com/office/powerpoint/2010/main" val="1138217207"/>
              </p:ext>
            </p:extLst>
          </p:nvPr>
        </p:nvGraphicFramePr>
        <p:xfrm>
          <a:off x="365255" y="1187844"/>
          <a:ext cx="11461489" cy="448231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CD6A459F-6F33-57D3-3DF2-3E871F304688}"/>
              </a:ext>
            </a:extLst>
          </p:cNvPr>
          <p:cNvSpPr/>
          <p:nvPr/>
        </p:nvSpPr>
        <p:spPr>
          <a:xfrm>
            <a:off x="9235712" y="5334852"/>
            <a:ext cx="1628503" cy="33092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14079452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kommunal och enskild regi uppdelat på huvudgrupp</a:t>
            </a:r>
          </a:p>
        </p:txBody>
      </p:sp>
      <p:sp>
        <p:nvSpPr>
          <p:cNvPr id="5" name="Platshållare för sidfot 4">
            <a:extLst>
              <a:ext uri="{FF2B5EF4-FFF2-40B4-BE49-F238E27FC236}">
                <a16:creationId xmlns:a16="http://schemas.microsoft.com/office/drawing/2014/main" id="{8D6E12E3-785D-413A-BDEB-FFE3522CF9F8}"/>
              </a:ext>
            </a:extLst>
          </p:cNvPr>
          <p:cNvSpPr>
            <a:spLocks noGrp="1"/>
          </p:cNvSpPr>
          <p:nvPr>
            <p:ph type="ftr" sz="quarter" idx="11"/>
          </p:nvPr>
        </p:nvSpPr>
        <p:spPr/>
        <p:txBody>
          <a:bodyPr/>
          <a:lstStyle/>
          <a:p>
            <a:r>
              <a:rPr lang="sv-SE"/>
              <a:t>Verksamhetsområde: Missbruk och beroende</a:t>
            </a:r>
          </a:p>
        </p:txBody>
      </p:sp>
      <p:sp>
        <p:nvSpPr>
          <p:cNvPr id="3" name="Slide Number Placeholder 2">
            <a:extLst>
              <a:ext uri="{FF2B5EF4-FFF2-40B4-BE49-F238E27FC236}">
                <a16:creationId xmlns:a16="http://schemas.microsoft.com/office/drawing/2014/main" id="{DA9F25D9-936B-4AAF-8151-A81E2CA5692C}"/>
              </a:ext>
            </a:extLst>
          </p:cNvPr>
          <p:cNvSpPr>
            <a:spLocks noGrp="1"/>
          </p:cNvSpPr>
          <p:nvPr>
            <p:ph type="sldNum" sz="quarter" idx="12"/>
          </p:nvPr>
        </p:nvSpPr>
        <p:spPr/>
        <p:txBody>
          <a:bodyPr/>
          <a:lstStyle/>
          <a:p>
            <a:fld id="{2DBAD975-63FF-4468-AC34-025F73E043F9}" type="slidenum">
              <a:rPr lang="sv-SE" smtClean="0"/>
              <a:pPr/>
              <a:t>116</a:t>
            </a:fld>
            <a:endParaRPr lang="sv-SE"/>
          </a:p>
        </p:txBody>
      </p:sp>
      <p:sp>
        <p:nvSpPr>
          <p:cNvPr id="9" name="Text Placeholder 8">
            <a:extLst>
              <a:ext uri="{FF2B5EF4-FFF2-40B4-BE49-F238E27FC236}">
                <a16:creationId xmlns:a16="http://schemas.microsoft.com/office/drawing/2014/main" id="{2C9AB4FB-ED16-88DE-AAFB-8B04729C6A11}"/>
              </a:ext>
            </a:extLst>
          </p:cNvPr>
          <p:cNvSpPr>
            <a:spLocks noGrp="1"/>
          </p:cNvSpPr>
          <p:nvPr>
            <p:ph type="body" sz="quarter" idx="13"/>
          </p:nvPr>
        </p:nvSpPr>
        <p:spPr/>
        <p:txBody>
          <a:bodyPr/>
          <a:lstStyle/>
          <a:p>
            <a:r>
              <a:rPr lang="sv-SE" sz="800" dirty="0"/>
              <a:t>	Not: 	Antal svarande kommuner anges i parentes.</a:t>
            </a:r>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12C4F3CD-FCD0-42EF-9C82-31742B050353}"/>
              </a:ext>
            </a:extLst>
          </p:cNvPr>
          <p:cNvGraphicFramePr>
            <a:graphicFrameLocks/>
          </p:cNvGraphicFramePr>
          <p:nvPr>
            <p:extLst>
              <p:ext uri="{D42A27DB-BD31-4B8C-83A1-F6EECF244321}">
                <p14:modId xmlns:p14="http://schemas.microsoft.com/office/powerpoint/2010/main" val="672426576"/>
              </p:ext>
            </p:extLst>
          </p:nvPr>
        </p:nvGraphicFramePr>
        <p:xfrm>
          <a:off x="365255" y="1207575"/>
          <a:ext cx="11461489" cy="4442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13936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4085F78-6606-4352-B1C6-93AE38C632CD}"/>
              </a:ext>
            </a:extLst>
          </p:cNvPr>
          <p:cNvSpPr/>
          <p:nvPr/>
        </p:nvSpPr>
        <p:spPr>
          <a:xfrm>
            <a:off x="1" y="2645444"/>
            <a:ext cx="12192000" cy="20694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339C595-6B3E-4379-93EF-D51A347E3D63}"/>
              </a:ext>
            </a:extLst>
          </p:cNvPr>
          <p:cNvSpPr>
            <a:spLocks noGrp="1"/>
          </p:cNvSpPr>
          <p:nvPr>
            <p:ph type="title"/>
          </p:nvPr>
        </p:nvSpPr>
        <p:spPr>
          <a:xfrm>
            <a:off x="1" y="2747964"/>
            <a:ext cx="12308304" cy="1966912"/>
          </a:xfrm>
        </p:spPr>
        <p:txBody>
          <a:bodyPr anchor="ctr"/>
          <a:lstStyle/>
          <a:p>
            <a:r>
              <a:rPr lang="sv-SE" sz="4400" dirty="0"/>
              <a:t>Insatser som genomförs med eller utan biståndsbeslut</a:t>
            </a:r>
          </a:p>
        </p:txBody>
      </p:sp>
      <p:sp>
        <p:nvSpPr>
          <p:cNvPr id="5" name="Platshållare för bildnummer 4">
            <a:extLst>
              <a:ext uri="{FF2B5EF4-FFF2-40B4-BE49-F238E27FC236}">
                <a16:creationId xmlns:a16="http://schemas.microsoft.com/office/drawing/2014/main" id="{A4E7017E-7EBF-45FB-A943-415BE1990F09}"/>
              </a:ext>
            </a:extLst>
          </p:cNvPr>
          <p:cNvSpPr>
            <a:spLocks noGrp="1"/>
          </p:cNvSpPr>
          <p:nvPr>
            <p:ph type="sldNum" sz="quarter" idx="12"/>
          </p:nvPr>
        </p:nvSpPr>
        <p:spPr/>
        <p:txBody>
          <a:bodyPr/>
          <a:lstStyle/>
          <a:p>
            <a:fld id="{34C9B0E5-37D7-412E-A162-6A236BADC197}" type="slidenum">
              <a:rPr lang="sv-SE" smtClean="0"/>
              <a:pPr/>
              <a:t>117</a:t>
            </a:fld>
            <a:endParaRPr lang="sv-SE"/>
          </a:p>
        </p:txBody>
      </p:sp>
      <p:sp>
        <p:nvSpPr>
          <p:cNvPr id="4" name="Platshållare för sidfot 3">
            <a:extLst>
              <a:ext uri="{FF2B5EF4-FFF2-40B4-BE49-F238E27FC236}">
                <a16:creationId xmlns:a16="http://schemas.microsoft.com/office/drawing/2014/main" id="{F735ADED-D72C-445F-913A-432B6DC256D7}"/>
              </a:ext>
            </a:extLst>
          </p:cNvPr>
          <p:cNvSpPr>
            <a:spLocks noGrp="1"/>
          </p:cNvSpPr>
          <p:nvPr>
            <p:ph type="ftr" sz="quarter" idx="11"/>
          </p:nvPr>
        </p:nvSpPr>
        <p:spPr/>
        <p:txBody>
          <a:bodyPr/>
          <a:lstStyle/>
          <a:p>
            <a:r>
              <a:rPr lang="sv-SE"/>
              <a:t>Verksamhetsområde: Missbruk och beroende</a:t>
            </a:r>
          </a:p>
        </p:txBody>
      </p:sp>
    </p:spTree>
    <p:extLst>
      <p:ext uri="{BB962C8B-B14F-4D97-AF65-F5344CB8AC3E}">
        <p14:creationId xmlns:p14="http://schemas.microsoft.com/office/powerpoint/2010/main" val="111943134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insatser som ges med respektive utan biståndsbeslut, samt de tre vanligaste insatserna i respektive kategori</a:t>
            </a:r>
          </a:p>
        </p:txBody>
      </p:sp>
      <p:sp>
        <p:nvSpPr>
          <p:cNvPr id="5" name="Platshållare för sidfot 4">
            <a:extLst>
              <a:ext uri="{FF2B5EF4-FFF2-40B4-BE49-F238E27FC236}">
                <a16:creationId xmlns:a16="http://schemas.microsoft.com/office/drawing/2014/main" id="{E4C15FBB-6CFC-4914-971D-C2BE260D659E}"/>
              </a:ext>
            </a:extLst>
          </p:cNvPr>
          <p:cNvSpPr>
            <a:spLocks noGrp="1"/>
          </p:cNvSpPr>
          <p:nvPr>
            <p:ph type="ftr" sz="quarter" idx="11"/>
          </p:nvPr>
        </p:nvSpPr>
        <p:spPr/>
        <p:txBody>
          <a:bodyPr/>
          <a:lstStyle/>
          <a:p>
            <a:r>
              <a:rPr lang="sv-SE"/>
              <a:t>Verksamhetsområde: Missbruk och beroende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118</a:t>
            </a:fld>
            <a:endParaRPr lang="sv-SE"/>
          </a:p>
        </p:txBody>
      </p:sp>
      <p:sp>
        <p:nvSpPr>
          <p:cNvPr id="9" name="Text Placeholder 8">
            <a:extLst>
              <a:ext uri="{FF2B5EF4-FFF2-40B4-BE49-F238E27FC236}">
                <a16:creationId xmlns:a16="http://schemas.microsoft.com/office/drawing/2014/main" id="{B1B9C62B-B282-34FB-CB9B-4044D298A9FB}"/>
              </a:ext>
            </a:extLst>
          </p:cNvPr>
          <p:cNvSpPr>
            <a:spLocks noGrp="1"/>
          </p:cNvSpPr>
          <p:nvPr>
            <p:ph type="body" sz="quarter" idx="13"/>
          </p:nvPr>
        </p:nvSpPr>
        <p:spPr/>
        <p:txBody>
          <a:bodyPr/>
          <a:lstStyle/>
          <a:p>
            <a:r>
              <a:rPr lang="sv-SE" sz="800" dirty="0"/>
              <a:t>	Not:	</a:t>
            </a:r>
            <a:r>
              <a:rPr lang="sv-SE" dirty="0"/>
              <a:t>Insatser markerade med * avser insatser till anhöriga.</a:t>
            </a:r>
            <a:endParaRPr lang="sv-SE" sz="800" dirty="0"/>
          </a:p>
          <a:p>
            <a:r>
              <a:rPr lang="sv-SE" dirty="0"/>
              <a:t>	</a:t>
            </a:r>
            <a:r>
              <a:rPr lang="sv-SE" sz="800" dirty="0"/>
              <a:t>Källa:	Enkät: Kartläggning av socialtjänstens insatser i Sveriges kommuner (2021)  </a:t>
            </a:r>
          </a:p>
        </p:txBody>
      </p:sp>
      <p:sp>
        <p:nvSpPr>
          <p:cNvPr id="63" name="TextBox 62">
            <a:extLst>
              <a:ext uri="{FF2B5EF4-FFF2-40B4-BE49-F238E27FC236}">
                <a16:creationId xmlns:a16="http://schemas.microsoft.com/office/drawing/2014/main" id="{132970FF-0E79-429D-B9A9-6C9DFAAD8470}"/>
              </a:ext>
            </a:extLst>
          </p:cNvPr>
          <p:cNvSpPr txBox="1"/>
          <p:nvPr/>
        </p:nvSpPr>
        <p:spPr>
          <a:xfrm>
            <a:off x="251537" y="1378437"/>
            <a:ext cx="3177393" cy="253916"/>
          </a:xfrm>
          <a:prstGeom prst="rect">
            <a:avLst/>
          </a:prstGeom>
          <a:noFill/>
        </p:spPr>
        <p:txBody>
          <a:bodyPr wrap="square">
            <a:spAutoFit/>
          </a:bodyPr>
          <a:lstStyle/>
          <a:p>
            <a:r>
              <a:rPr lang="sv-SE" sz="1050" b="1" dirty="0">
                <a:latin typeface="Arial" panose="020B0604020202020204" pitchFamily="34" charset="0"/>
              </a:rPr>
              <a:t>Andel som ges med/utan biståndsbeslut</a:t>
            </a:r>
            <a:endParaRPr lang="sv-SE" sz="1050" b="1" dirty="0"/>
          </a:p>
        </p:txBody>
      </p:sp>
      <p:sp>
        <p:nvSpPr>
          <p:cNvPr id="14" name="TextBox 8">
            <a:extLst>
              <a:ext uri="{FF2B5EF4-FFF2-40B4-BE49-F238E27FC236}">
                <a16:creationId xmlns:a16="http://schemas.microsoft.com/office/drawing/2014/main" id="{04537209-7B37-7759-42A1-E002B788F99F}"/>
              </a:ext>
            </a:extLst>
          </p:cNvPr>
          <p:cNvSpPr txBox="1"/>
          <p:nvPr/>
        </p:nvSpPr>
        <p:spPr>
          <a:xfrm>
            <a:off x="9658972" y="1562659"/>
            <a:ext cx="2186822" cy="415498"/>
          </a:xfrm>
          <a:prstGeom prst="rect">
            <a:avLst/>
          </a:prstGeom>
          <a:noFill/>
        </p:spPr>
        <p:txBody>
          <a:bodyPr wrap="square">
            <a:spAutoFit/>
          </a:bodyPr>
          <a:lstStyle/>
          <a:p>
            <a:r>
              <a:rPr lang="sv-SE" sz="1050" dirty="0">
                <a:latin typeface="Arial" panose="020B0604020202020204" pitchFamily="34" charset="0"/>
              </a:rPr>
              <a:t>insatser över samtliga kommuner i länet där frågan besvarats</a:t>
            </a:r>
            <a:r>
              <a:rPr lang="sv-SE" sz="1050" dirty="0"/>
              <a:t> </a:t>
            </a:r>
          </a:p>
        </p:txBody>
      </p:sp>
      <p:sp>
        <p:nvSpPr>
          <p:cNvPr id="15" name="TextBox 13">
            <a:extLst>
              <a:ext uri="{FF2B5EF4-FFF2-40B4-BE49-F238E27FC236}">
                <a16:creationId xmlns:a16="http://schemas.microsoft.com/office/drawing/2014/main" id="{FFDF3892-C1E5-1D72-36E3-DA893647FF7F}"/>
              </a:ext>
            </a:extLst>
          </p:cNvPr>
          <p:cNvSpPr txBox="1"/>
          <p:nvPr/>
        </p:nvSpPr>
        <p:spPr>
          <a:xfrm>
            <a:off x="9658972" y="1308743"/>
            <a:ext cx="751640" cy="253916"/>
          </a:xfrm>
          <a:prstGeom prst="rect">
            <a:avLst/>
          </a:prstGeom>
          <a:noFill/>
        </p:spPr>
        <p:txBody>
          <a:bodyPr wrap="square">
            <a:spAutoFit/>
          </a:bodyPr>
          <a:lstStyle/>
          <a:p>
            <a:r>
              <a:rPr lang="sv-SE" sz="1050" dirty="0">
                <a:latin typeface="Arial" panose="020B0604020202020204" pitchFamily="34" charset="0"/>
              </a:rPr>
              <a:t>100 % =</a:t>
            </a:r>
            <a:endParaRPr lang="sv-SE" sz="1050" dirty="0"/>
          </a:p>
        </p:txBody>
      </p:sp>
      <p:sp>
        <p:nvSpPr>
          <p:cNvPr id="16" name="TextBox 14">
            <a:extLst>
              <a:ext uri="{FF2B5EF4-FFF2-40B4-BE49-F238E27FC236}">
                <a16:creationId xmlns:a16="http://schemas.microsoft.com/office/drawing/2014/main" id="{5B9DC051-BDD1-BB68-80BE-CDCF76335F8C}"/>
              </a:ext>
            </a:extLst>
          </p:cNvPr>
          <p:cNvSpPr txBox="1"/>
          <p:nvPr>
            <p:custDataLst>
              <p:tags r:id="rId1"/>
            </p:custDataLst>
          </p:nvPr>
        </p:nvSpPr>
        <p:spPr>
          <a:xfrm>
            <a:off x="10317073" y="1308743"/>
            <a:ext cx="751640" cy="253916"/>
          </a:xfrm>
          <a:prstGeom prst="rect">
            <a:avLst/>
          </a:prstGeom>
          <a:noFill/>
        </p:spPr>
        <p:txBody>
          <a:bodyPr wrap="square">
            <a:spAutoFit/>
          </a:bodyPr>
          <a:lstStyle/>
          <a:p>
            <a:r>
              <a:rPr lang="sv-SE" sz="1050" dirty="0"/>
              <a:t>234</a:t>
            </a:r>
          </a:p>
        </p:txBody>
      </p:sp>
      <p:sp>
        <p:nvSpPr>
          <p:cNvPr id="12" name="TextBox 11">
            <a:extLst>
              <a:ext uri="{FF2B5EF4-FFF2-40B4-BE49-F238E27FC236}">
                <a16:creationId xmlns:a16="http://schemas.microsoft.com/office/drawing/2014/main" id="{C966E851-A60F-B511-9233-526FAD890F1D}"/>
              </a:ext>
            </a:extLst>
          </p:cNvPr>
          <p:cNvSpPr txBox="1"/>
          <p:nvPr/>
        </p:nvSpPr>
        <p:spPr>
          <a:xfrm>
            <a:off x="298412" y="4358721"/>
            <a:ext cx="1070816" cy="738664"/>
          </a:xfrm>
          <a:prstGeom prst="rect">
            <a:avLst/>
          </a:prstGeom>
          <a:noFill/>
        </p:spPr>
        <p:txBody>
          <a:bodyPr wrap="square" rtlCol="0">
            <a:spAutoFit/>
          </a:bodyPr>
          <a:lstStyle/>
          <a:p>
            <a:r>
              <a:rPr lang="sv-SE" sz="1050" b="1" dirty="0"/>
              <a:t>Vanligaste insatserna i respektive form</a:t>
            </a:r>
            <a:endParaRPr lang="sv-SE" sz="1050" dirty="0"/>
          </a:p>
        </p:txBody>
      </p:sp>
      <p:sp>
        <p:nvSpPr>
          <p:cNvPr id="13" name="Left Brace 12">
            <a:extLst>
              <a:ext uri="{FF2B5EF4-FFF2-40B4-BE49-F238E27FC236}">
                <a16:creationId xmlns:a16="http://schemas.microsoft.com/office/drawing/2014/main" id="{304B941F-C930-C6B6-A840-5FE8B6B50752}"/>
              </a:ext>
            </a:extLst>
          </p:cNvPr>
          <p:cNvSpPr/>
          <p:nvPr/>
        </p:nvSpPr>
        <p:spPr>
          <a:xfrm>
            <a:off x="1177151" y="4083579"/>
            <a:ext cx="240772" cy="153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aphicFrame>
        <p:nvGraphicFramePr>
          <p:cNvPr id="17" name="Chart 16">
            <a:extLst>
              <a:ext uri="{FF2B5EF4-FFF2-40B4-BE49-F238E27FC236}">
                <a16:creationId xmlns:a16="http://schemas.microsoft.com/office/drawing/2014/main" id="{787A74D5-BCC5-4B68-BB2A-77541BDA7BBD}"/>
              </a:ext>
            </a:extLst>
          </p:cNvPr>
          <p:cNvGraphicFramePr>
            <a:graphicFrameLocks/>
          </p:cNvGraphicFramePr>
          <p:nvPr>
            <p:extLst>
              <p:ext uri="{D42A27DB-BD31-4B8C-83A1-F6EECF244321}">
                <p14:modId xmlns:p14="http://schemas.microsoft.com/office/powerpoint/2010/main" val="2756655683"/>
              </p:ext>
            </p:extLst>
          </p:nvPr>
        </p:nvGraphicFramePr>
        <p:xfrm>
          <a:off x="749575" y="1562659"/>
          <a:ext cx="10332000" cy="21931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able 18">
            <a:extLst>
              <a:ext uri="{FF2B5EF4-FFF2-40B4-BE49-F238E27FC236}">
                <a16:creationId xmlns:a16="http://schemas.microsoft.com/office/drawing/2014/main" id="{55A1BD37-0504-7373-A946-6D4ED2A9EBF6}"/>
              </a:ext>
            </a:extLst>
          </p:cNvPr>
          <p:cNvGraphicFramePr>
            <a:graphicFrameLocks noGrp="1"/>
          </p:cNvGraphicFramePr>
          <p:nvPr>
            <p:custDataLst>
              <p:tags r:id="rId2"/>
            </p:custDataLst>
            <p:extLst>
              <p:ext uri="{D42A27DB-BD31-4B8C-83A1-F6EECF244321}">
                <p14:modId xmlns:p14="http://schemas.microsoft.com/office/powerpoint/2010/main" val="3042804381"/>
              </p:ext>
            </p:extLst>
          </p:nvPr>
        </p:nvGraphicFramePr>
        <p:xfrm>
          <a:off x="1530350" y="3594617"/>
          <a:ext cx="9131300" cy="2057400"/>
        </p:xfrm>
        <a:graphic>
          <a:graphicData uri="http://schemas.openxmlformats.org/drawingml/2006/table">
            <a:tbl>
              <a:tblPr/>
              <a:tblGrid>
                <a:gridCol w="1854200">
                  <a:extLst>
                    <a:ext uri="{9D8B030D-6E8A-4147-A177-3AD203B41FA5}">
                      <a16:colId xmlns:a16="http://schemas.microsoft.com/office/drawing/2014/main" val="2195102178"/>
                    </a:ext>
                  </a:extLst>
                </a:gridCol>
                <a:gridCol w="571500">
                  <a:extLst>
                    <a:ext uri="{9D8B030D-6E8A-4147-A177-3AD203B41FA5}">
                      <a16:colId xmlns:a16="http://schemas.microsoft.com/office/drawing/2014/main" val="3059384022"/>
                    </a:ext>
                  </a:extLst>
                </a:gridCol>
                <a:gridCol w="1854200">
                  <a:extLst>
                    <a:ext uri="{9D8B030D-6E8A-4147-A177-3AD203B41FA5}">
                      <a16:colId xmlns:a16="http://schemas.microsoft.com/office/drawing/2014/main" val="3153517518"/>
                    </a:ext>
                  </a:extLst>
                </a:gridCol>
                <a:gridCol w="571500">
                  <a:extLst>
                    <a:ext uri="{9D8B030D-6E8A-4147-A177-3AD203B41FA5}">
                      <a16:colId xmlns:a16="http://schemas.microsoft.com/office/drawing/2014/main" val="1663480990"/>
                    </a:ext>
                  </a:extLst>
                </a:gridCol>
                <a:gridCol w="1854200">
                  <a:extLst>
                    <a:ext uri="{9D8B030D-6E8A-4147-A177-3AD203B41FA5}">
                      <a16:colId xmlns:a16="http://schemas.microsoft.com/office/drawing/2014/main" val="1819022583"/>
                    </a:ext>
                  </a:extLst>
                </a:gridCol>
                <a:gridCol w="571500">
                  <a:extLst>
                    <a:ext uri="{9D8B030D-6E8A-4147-A177-3AD203B41FA5}">
                      <a16:colId xmlns:a16="http://schemas.microsoft.com/office/drawing/2014/main" val="201995221"/>
                    </a:ext>
                  </a:extLst>
                </a:gridCol>
                <a:gridCol w="1854200">
                  <a:extLst>
                    <a:ext uri="{9D8B030D-6E8A-4147-A177-3AD203B41FA5}">
                      <a16:colId xmlns:a16="http://schemas.microsoft.com/office/drawing/2014/main" val="1331169107"/>
                    </a:ext>
                  </a:extLst>
                </a:gridCol>
              </a:tblGrid>
              <a:tr h="514350">
                <a:tc>
                  <a:txBody>
                    <a:bodyPr/>
                    <a:lstStyle/>
                    <a:p>
                      <a:pPr algn="ctr" fontAlgn="ctr"/>
                      <a:r>
                        <a:rPr lang="sv-SE" sz="900" b="1" i="0" u="none" strike="noStrike">
                          <a:solidFill>
                            <a:srgbClr val="000000"/>
                          </a:solidFill>
                          <a:effectLst/>
                          <a:latin typeface="Arial" panose="020B0604020202020204" pitchFamily="34" charset="0"/>
                        </a:rPr>
                        <a:t>Enbart med biståndsbeslut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Både med och utan</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biståndsbeslut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Enbart utan biståndsbeslut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Vet ej</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1CA"/>
                    </a:solidFill>
                  </a:tcPr>
                </a:tc>
                <a:extLst>
                  <a:ext uri="{0D108BD9-81ED-4DB2-BD59-A6C34878D82A}">
                    <a16:rowId xmlns:a16="http://schemas.microsoft.com/office/drawing/2014/main" val="1609038489"/>
                  </a:ext>
                </a:extLst>
              </a:tr>
              <a:tr h="514350">
                <a:tc>
                  <a:txBody>
                    <a:bodyPr/>
                    <a:lstStyle/>
                    <a:p>
                      <a:pPr algn="ctr" fontAlgn="ctr"/>
                      <a:r>
                        <a:rPr lang="sv-SE" sz="900" b="0" i="0" u="none" strike="noStrike">
                          <a:solidFill>
                            <a:srgbClr val="000000"/>
                          </a:solidFill>
                          <a:effectLst/>
                          <a:latin typeface="Arial" panose="020B0604020202020204" pitchFamily="34" charset="0"/>
                        </a:rPr>
                        <a:t>Hem för vård eller boende (HVB-hem)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enskilda stödsamtal utan särskild manual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enskilda stödsamtal utan särskild manual*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986841425"/>
                  </a:ext>
                </a:extLst>
              </a:tr>
              <a:tr h="514350">
                <a:tc>
                  <a:txBody>
                    <a:bodyPr/>
                    <a:lstStyle/>
                    <a:p>
                      <a:pPr algn="ctr" fontAlgn="ctr"/>
                      <a:r>
                        <a:rPr lang="sv-SE" sz="900" b="0" i="0" u="none" strike="noStrike">
                          <a:solidFill>
                            <a:srgbClr val="000000"/>
                          </a:solidFill>
                          <a:effectLst/>
                          <a:latin typeface="Arial" panose="020B0604020202020204" pitchFamily="34" charset="0"/>
                        </a:rPr>
                        <a:t>Återfallsprevention (ÅP)</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Rådgivning och stöd utan särskild manual*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Rådgivning och stöd utan särskild manual*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747910565"/>
                  </a:ext>
                </a:extLst>
              </a:tr>
              <a:tr h="514350">
                <a:tc>
                  <a:txBody>
                    <a:bodyPr/>
                    <a:lstStyle/>
                    <a:p>
                      <a:pPr algn="ctr" fontAlgn="ctr"/>
                      <a:r>
                        <a:rPr lang="sv-SE" sz="900" b="0" i="0" u="none" strike="noStrike">
                          <a:solidFill>
                            <a:srgbClr val="000000"/>
                          </a:solidFill>
                          <a:effectLst/>
                          <a:latin typeface="Arial" panose="020B0604020202020204" pitchFamily="34" charset="0"/>
                        </a:rPr>
                        <a:t>Tolvstegsbehandling, twelve-step facilitation (TSF), Minnesota-modellen (MM)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Rådgivning och stöd utan särskild manual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gruppsamtal utan särskild manual*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687837091"/>
                  </a:ext>
                </a:extLst>
              </a:tr>
            </a:tbl>
          </a:graphicData>
        </a:graphic>
      </p:graphicFrame>
    </p:spTree>
    <p:extLst>
      <p:ext uri="{BB962C8B-B14F-4D97-AF65-F5344CB8AC3E}">
        <p14:creationId xmlns:p14="http://schemas.microsoft.com/office/powerpoint/2010/main" val="29809138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lstStyle/>
          <a:p>
            <a:r>
              <a:rPr lang="sv-SE" dirty="0"/>
              <a:t>Insatser som oftast ges med respektive utan biståndsbeslut</a:t>
            </a:r>
            <a:endParaRPr lang="en-US" dirty="0"/>
          </a:p>
        </p:txBody>
      </p:sp>
      <p:sp>
        <p:nvSpPr>
          <p:cNvPr id="5" name="Platshållare för sidfot 4">
            <a:extLst>
              <a:ext uri="{FF2B5EF4-FFF2-40B4-BE49-F238E27FC236}">
                <a16:creationId xmlns:a16="http://schemas.microsoft.com/office/drawing/2014/main" id="{CFACE92A-2948-486B-8771-D2463C7E2B31}"/>
              </a:ext>
            </a:extLst>
          </p:cNvPr>
          <p:cNvSpPr>
            <a:spLocks noGrp="1"/>
          </p:cNvSpPr>
          <p:nvPr>
            <p:ph type="ftr" sz="quarter" idx="11"/>
          </p:nvPr>
        </p:nvSpPr>
        <p:spPr/>
        <p:txBody>
          <a:bodyPr/>
          <a:lstStyle/>
          <a:p>
            <a:r>
              <a:rPr lang="sv-SE"/>
              <a:t>Verksamhetsområde: Missbruk och beroende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119</a:t>
            </a:fld>
            <a:endParaRPr lang="sv-SE"/>
          </a:p>
        </p:txBody>
      </p:sp>
      <p:sp>
        <p:nvSpPr>
          <p:cNvPr id="8" name="Text Placeholder 7">
            <a:extLst>
              <a:ext uri="{FF2B5EF4-FFF2-40B4-BE49-F238E27FC236}">
                <a16:creationId xmlns:a16="http://schemas.microsoft.com/office/drawing/2014/main" id="{457D6F1F-4BE1-7C7B-A787-C323C5D9D0B4}"/>
              </a:ext>
            </a:extLst>
          </p:cNvPr>
          <p:cNvSpPr>
            <a:spLocks noGrp="1"/>
          </p:cNvSpPr>
          <p:nvPr>
            <p:ph type="body" sz="quarter" idx="13"/>
          </p:nvPr>
        </p:nvSpPr>
        <p:spPr/>
        <p:txBody>
          <a:bodyPr/>
          <a:lstStyle/>
          <a:p>
            <a:r>
              <a:rPr lang="sv-SE" sz="800" dirty="0"/>
              <a:t>	Not: 	Antal svarande kommuner anges i parentes.</a:t>
            </a:r>
            <a:r>
              <a:rPr lang="sv-SE" dirty="0"/>
              <a:t> Insatser markerade med * avser insatser till anhöriga.</a:t>
            </a:r>
            <a:endParaRPr lang="sv-SE" sz="800" dirty="0"/>
          </a:p>
          <a:p>
            <a:r>
              <a:rPr lang="sv-SE" sz="800" dirty="0"/>
              <a:t>	Källa:	Enkät: Kartläggning av socialtjänstens insatser i Sveriges kommuner (2021)  </a:t>
            </a:r>
          </a:p>
        </p:txBody>
      </p:sp>
      <p:sp>
        <p:nvSpPr>
          <p:cNvPr id="9" name="TextBox 8">
            <a:extLst>
              <a:ext uri="{FF2B5EF4-FFF2-40B4-BE49-F238E27FC236}">
                <a16:creationId xmlns:a16="http://schemas.microsoft.com/office/drawing/2014/main" id="{5CD994F8-2F14-5ABA-D81C-7596627D076F}"/>
              </a:ext>
            </a:extLst>
          </p:cNvPr>
          <p:cNvSpPr txBox="1"/>
          <p:nvPr/>
        </p:nvSpPr>
        <p:spPr>
          <a:xfrm>
            <a:off x="1069385" y="1321230"/>
            <a:ext cx="3276000" cy="252000"/>
          </a:xfrm>
          <a:prstGeom prst="rect">
            <a:avLst/>
          </a:prstGeom>
          <a:noFill/>
        </p:spPr>
        <p:txBody>
          <a:bodyPr wrap="square">
            <a:spAutoFit/>
          </a:bodyPr>
          <a:lstStyle/>
          <a:p>
            <a:pPr algn="ctr"/>
            <a:r>
              <a:rPr lang="sv-SE" sz="1050" b="1" dirty="0"/>
              <a:t>Vanligast enbart med biståndsbeslut</a:t>
            </a:r>
          </a:p>
        </p:txBody>
      </p:sp>
      <p:sp>
        <p:nvSpPr>
          <p:cNvPr id="10" name="TextBox 9">
            <a:extLst>
              <a:ext uri="{FF2B5EF4-FFF2-40B4-BE49-F238E27FC236}">
                <a16:creationId xmlns:a16="http://schemas.microsoft.com/office/drawing/2014/main" id="{5CD90885-3474-050A-733F-81C8F28A460B}"/>
              </a:ext>
            </a:extLst>
          </p:cNvPr>
          <p:cNvSpPr txBox="1"/>
          <p:nvPr/>
        </p:nvSpPr>
        <p:spPr>
          <a:xfrm>
            <a:off x="7846615" y="1321230"/>
            <a:ext cx="3276000" cy="252000"/>
          </a:xfrm>
          <a:prstGeom prst="rect">
            <a:avLst/>
          </a:prstGeom>
          <a:noFill/>
        </p:spPr>
        <p:txBody>
          <a:bodyPr wrap="square">
            <a:spAutoFit/>
          </a:bodyPr>
          <a:lstStyle/>
          <a:p>
            <a:pPr algn="ctr"/>
            <a:r>
              <a:rPr lang="sv-SE" sz="1050" b="1" dirty="0"/>
              <a:t>Vanligast enbart utan biståndsbeslut</a:t>
            </a:r>
          </a:p>
        </p:txBody>
      </p:sp>
      <p:sp>
        <p:nvSpPr>
          <p:cNvPr id="11" name="TextBox 10">
            <a:extLst>
              <a:ext uri="{FF2B5EF4-FFF2-40B4-BE49-F238E27FC236}">
                <a16:creationId xmlns:a16="http://schemas.microsoft.com/office/drawing/2014/main" id="{C2EC5C86-1860-E9CF-45D1-77ED7488C712}"/>
              </a:ext>
            </a:extLst>
          </p:cNvPr>
          <p:cNvSpPr txBox="1"/>
          <p:nvPr/>
        </p:nvSpPr>
        <p:spPr>
          <a:xfrm>
            <a:off x="4458000" y="1321230"/>
            <a:ext cx="3276000" cy="252000"/>
          </a:xfrm>
          <a:prstGeom prst="rect">
            <a:avLst/>
          </a:prstGeom>
          <a:noFill/>
        </p:spPr>
        <p:txBody>
          <a:bodyPr wrap="square">
            <a:spAutoFit/>
          </a:bodyPr>
          <a:lstStyle/>
          <a:p>
            <a:pPr algn="ctr"/>
            <a:r>
              <a:rPr lang="sv-SE" sz="1050" b="1" dirty="0"/>
              <a:t>Vanligast </a:t>
            </a:r>
            <a:r>
              <a:rPr lang="sv-SE" sz="1050" b="1" dirty="0">
                <a:solidFill>
                  <a:schemeClr val="tx1"/>
                </a:solidFill>
              </a:rPr>
              <a:t>både med och utan biståndsbeslut</a:t>
            </a:r>
          </a:p>
        </p:txBody>
      </p:sp>
      <p:graphicFrame>
        <p:nvGraphicFramePr>
          <p:cNvPr id="13" name="Table 12">
            <a:extLst>
              <a:ext uri="{FF2B5EF4-FFF2-40B4-BE49-F238E27FC236}">
                <a16:creationId xmlns:a16="http://schemas.microsoft.com/office/drawing/2014/main" id="{9C8BFA26-6BAF-A16D-1331-140FBA55960F}"/>
              </a:ext>
            </a:extLst>
          </p:cNvPr>
          <p:cNvGraphicFramePr>
            <a:graphicFrameLocks noGrp="1"/>
          </p:cNvGraphicFramePr>
          <p:nvPr>
            <p:custDataLst>
              <p:tags r:id="rId1"/>
            </p:custDataLst>
            <p:extLst>
              <p:ext uri="{D42A27DB-BD31-4B8C-83A1-F6EECF244321}">
                <p14:modId xmlns:p14="http://schemas.microsoft.com/office/powerpoint/2010/main" val="304389949"/>
              </p:ext>
            </p:extLst>
          </p:nvPr>
        </p:nvGraphicFramePr>
        <p:xfrm>
          <a:off x="1290639" y="1746286"/>
          <a:ext cx="9610722" cy="3395080"/>
        </p:xfrm>
        <a:graphic>
          <a:graphicData uri="http://schemas.openxmlformats.org/drawingml/2006/table">
            <a:tbl>
              <a:tblPr/>
              <a:tblGrid>
                <a:gridCol w="1463774">
                  <a:extLst>
                    <a:ext uri="{9D8B030D-6E8A-4147-A177-3AD203B41FA5}">
                      <a16:colId xmlns:a16="http://schemas.microsoft.com/office/drawing/2014/main" val="2129540640"/>
                    </a:ext>
                  </a:extLst>
                </a:gridCol>
                <a:gridCol w="691459">
                  <a:extLst>
                    <a:ext uri="{9D8B030D-6E8A-4147-A177-3AD203B41FA5}">
                      <a16:colId xmlns:a16="http://schemas.microsoft.com/office/drawing/2014/main" val="364400138"/>
                    </a:ext>
                  </a:extLst>
                </a:gridCol>
                <a:gridCol w="691459">
                  <a:extLst>
                    <a:ext uri="{9D8B030D-6E8A-4147-A177-3AD203B41FA5}">
                      <a16:colId xmlns:a16="http://schemas.microsoft.com/office/drawing/2014/main" val="2343467063"/>
                    </a:ext>
                  </a:extLst>
                </a:gridCol>
                <a:gridCol w="535323">
                  <a:extLst>
                    <a:ext uri="{9D8B030D-6E8A-4147-A177-3AD203B41FA5}">
                      <a16:colId xmlns:a16="http://schemas.microsoft.com/office/drawing/2014/main" val="3104799829"/>
                    </a:ext>
                  </a:extLst>
                </a:gridCol>
                <a:gridCol w="1463774">
                  <a:extLst>
                    <a:ext uri="{9D8B030D-6E8A-4147-A177-3AD203B41FA5}">
                      <a16:colId xmlns:a16="http://schemas.microsoft.com/office/drawing/2014/main" val="2392509469"/>
                    </a:ext>
                  </a:extLst>
                </a:gridCol>
                <a:gridCol w="691459">
                  <a:extLst>
                    <a:ext uri="{9D8B030D-6E8A-4147-A177-3AD203B41FA5}">
                      <a16:colId xmlns:a16="http://schemas.microsoft.com/office/drawing/2014/main" val="2389682895"/>
                    </a:ext>
                  </a:extLst>
                </a:gridCol>
                <a:gridCol w="691459">
                  <a:extLst>
                    <a:ext uri="{9D8B030D-6E8A-4147-A177-3AD203B41FA5}">
                      <a16:colId xmlns:a16="http://schemas.microsoft.com/office/drawing/2014/main" val="384885709"/>
                    </a:ext>
                  </a:extLst>
                </a:gridCol>
                <a:gridCol w="535323">
                  <a:extLst>
                    <a:ext uri="{9D8B030D-6E8A-4147-A177-3AD203B41FA5}">
                      <a16:colId xmlns:a16="http://schemas.microsoft.com/office/drawing/2014/main" val="481198858"/>
                    </a:ext>
                  </a:extLst>
                </a:gridCol>
                <a:gridCol w="1463774">
                  <a:extLst>
                    <a:ext uri="{9D8B030D-6E8A-4147-A177-3AD203B41FA5}">
                      <a16:colId xmlns:a16="http://schemas.microsoft.com/office/drawing/2014/main" val="2423461533"/>
                    </a:ext>
                  </a:extLst>
                </a:gridCol>
                <a:gridCol w="691459">
                  <a:extLst>
                    <a:ext uri="{9D8B030D-6E8A-4147-A177-3AD203B41FA5}">
                      <a16:colId xmlns:a16="http://schemas.microsoft.com/office/drawing/2014/main" val="1705812867"/>
                    </a:ext>
                  </a:extLst>
                </a:gridCol>
                <a:gridCol w="691459">
                  <a:extLst>
                    <a:ext uri="{9D8B030D-6E8A-4147-A177-3AD203B41FA5}">
                      <a16:colId xmlns:a16="http://schemas.microsoft.com/office/drawing/2014/main" val="1019864807"/>
                    </a:ext>
                  </a:extLst>
                </a:gridCol>
              </a:tblGrid>
              <a:tr h="735796">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med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Antal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med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Andel med och utan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Antal med och utan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Andel utan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Antal utan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extLst>
                  <a:ext uri="{0D108BD9-81ED-4DB2-BD59-A6C34878D82A}">
                    <a16:rowId xmlns:a16="http://schemas.microsoft.com/office/drawing/2014/main" val="563059031"/>
                  </a:ext>
                </a:extLst>
              </a:tr>
              <a:tr h="525568">
                <a:tc>
                  <a:txBody>
                    <a:bodyPr/>
                    <a:lstStyle/>
                    <a:p>
                      <a:pPr algn="ctr" fontAlgn="ctr"/>
                      <a:r>
                        <a:rPr lang="sv-SE" sz="900" b="0" i="0" u="none" strike="noStrike">
                          <a:solidFill>
                            <a:srgbClr val="000000"/>
                          </a:solidFill>
                          <a:effectLst/>
                          <a:latin typeface="Arial" panose="020B0604020202020204" pitchFamily="34" charset="0"/>
                        </a:rPr>
                        <a:t>Hem för vård eller boende (HVB-hem) (11)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enskilda stödsamtal utan särskild manual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70%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enskilda stödsamtal utan särskild manual*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40%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926757494"/>
                  </a:ext>
                </a:extLst>
              </a:tr>
              <a:tr h="525568">
                <a:tc>
                  <a:txBody>
                    <a:bodyPr/>
                    <a:lstStyle/>
                    <a:p>
                      <a:pPr algn="ctr" fontAlgn="ctr"/>
                      <a:r>
                        <a:rPr lang="sv-SE" sz="900" b="0" i="0" u="none" strike="noStrike">
                          <a:solidFill>
                            <a:srgbClr val="000000"/>
                          </a:solidFill>
                          <a:effectLst/>
                          <a:latin typeface="Arial" panose="020B0604020202020204" pitchFamily="34" charset="0"/>
                        </a:rPr>
                        <a:t>Återfallsprevention (ÅP) (11)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Rådgivning och stöd utan särskild manual*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60%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Rådgivning och stöd utan särskild manual*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30%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2757193484"/>
                  </a:ext>
                </a:extLst>
              </a:tr>
              <a:tr h="551443">
                <a:tc>
                  <a:txBody>
                    <a:bodyPr/>
                    <a:lstStyle/>
                    <a:p>
                      <a:pPr algn="ctr" fontAlgn="ctr"/>
                      <a:r>
                        <a:rPr lang="sv-SE" sz="900" b="0" i="0" u="none" strike="noStrike">
                          <a:solidFill>
                            <a:srgbClr val="000000"/>
                          </a:solidFill>
                          <a:effectLst/>
                          <a:latin typeface="Arial" panose="020B0604020202020204" pitchFamily="34" charset="0"/>
                        </a:rPr>
                        <a:t>Tolvstegsbehandling, twelve-step facilitation (TSF), Minnesota-modellen (MM) (9)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Rådgivning och stöd utan särskild manual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60%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gruppsamtal utan särskild manual* (4)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75%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913871006"/>
                  </a:ext>
                </a:extLst>
              </a:tr>
              <a:tr h="525568">
                <a:tc>
                  <a:txBody>
                    <a:bodyPr/>
                    <a:lstStyle/>
                    <a:p>
                      <a:pPr algn="ctr" fontAlgn="ctr"/>
                      <a:r>
                        <a:rPr lang="sv-SE" sz="900" b="0" i="0" u="none" strike="noStrike">
                          <a:solidFill>
                            <a:srgbClr val="000000"/>
                          </a:solidFill>
                          <a:effectLst/>
                          <a:latin typeface="Arial" panose="020B0604020202020204" pitchFamily="34" charset="0"/>
                        </a:rPr>
                        <a:t>Boendestöd (9)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enskilda stödsamtal utan särskild manual*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Nar-Anon-inspirerade stödprogram* (3)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67%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3781560384"/>
                  </a:ext>
                </a:extLst>
              </a:tr>
              <a:tr h="525568">
                <a:tc>
                  <a:txBody>
                    <a:bodyPr/>
                    <a:lstStyle/>
                    <a:p>
                      <a:pPr algn="ctr" fontAlgn="ctr"/>
                      <a:r>
                        <a:rPr lang="sv-SE" sz="900" b="0" i="0" u="none" strike="noStrike">
                          <a:solidFill>
                            <a:srgbClr val="000000"/>
                          </a:solidFill>
                          <a:effectLst/>
                          <a:latin typeface="Arial" panose="020B0604020202020204" pitchFamily="34" charset="0"/>
                        </a:rPr>
                        <a:t>Stödboende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Rådgivning och stöd för familjer eller par utan särskild manual (7)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Arial" panose="020B0604020202020204" pitchFamily="34" charset="0"/>
                        </a:rPr>
                        <a:t>Community Reinforcement Approach and Family Training (CRAFT)* (4)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50%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dirty="0">
                          <a:solidFill>
                            <a:srgbClr val="000000"/>
                          </a:solidFill>
                          <a:effectLst/>
                          <a:latin typeface="Arial" panose="020B0604020202020204" pitchFamily="34" charset="0"/>
                        </a:rPr>
                        <a:t>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2247615780"/>
                  </a:ext>
                </a:extLst>
              </a:tr>
            </a:tbl>
          </a:graphicData>
        </a:graphic>
      </p:graphicFrame>
    </p:spTree>
    <p:extLst>
      <p:ext uri="{BB962C8B-B14F-4D97-AF65-F5344CB8AC3E}">
        <p14:creationId xmlns:p14="http://schemas.microsoft.com/office/powerpoint/2010/main" val="1159310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BFFFD66-CD95-4AC4-83F5-AD98FA4681AC}"/>
              </a:ext>
            </a:extLst>
          </p:cNvPr>
          <p:cNvSpPr/>
          <p:nvPr/>
        </p:nvSpPr>
        <p:spPr>
          <a:xfrm>
            <a:off x="574158" y="1286540"/>
            <a:ext cx="10898372" cy="4486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38A254D-99BE-400D-AEF3-9B4A14906C12}"/>
              </a:ext>
            </a:extLst>
          </p:cNvPr>
          <p:cNvSpPr>
            <a:spLocks noGrp="1"/>
          </p:cNvSpPr>
          <p:nvPr>
            <p:ph type="title"/>
          </p:nvPr>
        </p:nvSpPr>
        <p:spPr>
          <a:xfrm>
            <a:off x="548825" y="-16429"/>
            <a:ext cx="11342443" cy="1231392"/>
          </a:xfrm>
        </p:spPr>
        <p:txBody>
          <a:bodyPr anchor="b"/>
          <a:lstStyle/>
          <a:p>
            <a:r>
              <a:rPr lang="sv-SE" sz="3200" dirty="0"/>
              <a:t>I denna rapport presenteras resultaten av </a:t>
            </a:r>
            <a:r>
              <a:rPr lang="sv-SE" sz="3200"/>
              <a:t>enkäterna</a:t>
            </a:r>
            <a:r>
              <a:rPr lang="sv-SE" sz="3200" dirty="0"/>
              <a:t> på länsnivå</a:t>
            </a:r>
          </a:p>
        </p:txBody>
      </p:sp>
      <p:sp>
        <p:nvSpPr>
          <p:cNvPr id="5" name="Platshållare för bildnummer 4">
            <a:extLst>
              <a:ext uri="{FF2B5EF4-FFF2-40B4-BE49-F238E27FC236}">
                <a16:creationId xmlns:a16="http://schemas.microsoft.com/office/drawing/2014/main" id="{F28C366E-5D20-42C4-8F93-9D1A74B07D8F}"/>
              </a:ext>
            </a:extLst>
          </p:cNvPr>
          <p:cNvSpPr>
            <a:spLocks noGrp="1"/>
          </p:cNvSpPr>
          <p:nvPr>
            <p:ph type="sldNum" sz="quarter" idx="12"/>
          </p:nvPr>
        </p:nvSpPr>
        <p:spPr/>
        <p:txBody>
          <a:bodyPr/>
          <a:lstStyle/>
          <a:p>
            <a:fld id="{2DBAD975-63FF-4468-AC34-025F73E043F9}" type="slidenum">
              <a:rPr lang="sv-SE" smtClean="0"/>
              <a:t>12</a:t>
            </a:fld>
            <a:endParaRPr lang="sv-SE"/>
          </a:p>
        </p:txBody>
      </p:sp>
      <p:sp>
        <p:nvSpPr>
          <p:cNvPr id="4" name="textruta 3">
            <a:extLst>
              <a:ext uri="{FF2B5EF4-FFF2-40B4-BE49-F238E27FC236}">
                <a16:creationId xmlns:a16="http://schemas.microsoft.com/office/drawing/2014/main" id="{8051971D-B27A-2401-B8D4-F82F985FD7A7}"/>
              </a:ext>
            </a:extLst>
          </p:cNvPr>
          <p:cNvSpPr txBox="1"/>
          <p:nvPr/>
        </p:nvSpPr>
        <p:spPr>
          <a:xfrm>
            <a:off x="797848" y="1767147"/>
            <a:ext cx="5262979" cy="369332"/>
          </a:xfrm>
          <a:prstGeom prst="rect">
            <a:avLst/>
          </a:prstGeom>
          <a:noFill/>
        </p:spPr>
        <p:txBody>
          <a:bodyPr wrap="none" rtlCol="0">
            <a:spAutoFit/>
          </a:bodyPr>
          <a:lstStyle/>
          <a:p>
            <a:r>
              <a:rPr lang="sv-SE" b="1"/>
              <a:t>Två</a:t>
            </a:r>
            <a:r>
              <a:rPr lang="sv-SE" b="1" dirty="0"/>
              <a:t> underlag har tagits fram för respektive län</a:t>
            </a:r>
          </a:p>
        </p:txBody>
      </p:sp>
      <p:sp>
        <p:nvSpPr>
          <p:cNvPr id="9" name="textruta 8">
            <a:extLst>
              <a:ext uri="{FF2B5EF4-FFF2-40B4-BE49-F238E27FC236}">
                <a16:creationId xmlns:a16="http://schemas.microsoft.com/office/drawing/2014/main" id="{B06931CD-1D28-B5D3-00EC-9C8F5D4D71C9}"/>
              </a:ext>
            </a:extLst>
          </p:cNvPr>
          <p:cNvSpPr txBox="1"/>
          <p:nvPr/>
        </p:nvSpPr>
        <p:spPr>
          <a:xfrm>
            <a:off x="847046" y="2508429"/>
            <a:ext cx="5164581" cy="273921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sv-SE" dirty="0"/>
              <a:t>Denna analysrapport i powerpoint-format med resultat i form av grafer och tabeller </a:t>
            </a:r>
            <a:r>
              <a:rPr lang="sv-SE"/>
              <a:t>på länsnivå. Vissa </a:t>
            </a:r>
            <a:r>
              <a:rPr lang="sv-SE" dirty="0"/>
              <a:t>resultat </a:t>
            </a:r>
            <a:r>
              <a:rPr lang="sv-SE"/>
              <a:t>presenteras även på kommunnivå. </a:t>
            </a:r>
            <a:endParaRPr lang="sv-SE" dirty="0"/>
          </a:p>
          <a:p>
            <a:pPr marL="285750" indent="-285750">
              <a:spcAft>
                <a:spcPts val="1200"/>
              </a:spcAft>
              <a:buFont typeface="Arial" panose="020B0604020202020204" pitchFamily="34" charset="0"/>
              <a:buChar char="•"/>
            </a:pPr>
            <a:r>
              <a:rPr lang="sv-SE" dirty="0"/>
              <a:t>En tillhörande </a:t>
            </a:r>
            <a:r>
              <a:rPr lang="sv-SE"/>
              <a:t>sammanställning av </a:t>
            </a:r>
            <a:r>
              <a:rPr lang="sv-SE" dirty="0"/>
              <a:t>resultatet för de sex verksamhetsområdena </a:t>
            </a:r>
            <a:r>
              <a:rPr lang="sv-SE"/>
              <a:t>i </a:t>
            </a:r>
            <a:r>
              <a:rPr lang="sv-SE" dirty="0"/>
              <a:t>Excel-format</a:t>
            </a:r>
            <a:r>
              <a:rPr lang="sv-SE"/>
              <a:t>. Excel-filen presenterar </a:t>
            </a:r>
            <a:r>
              <a:rPr lang="sv-SE" dirty="0"/>
              <a:t>samtliga insatser </a:t>
            </a:r>
            <a:r>
              <a:rPr lang="sv-SE"/>
              <a:t>som kartlades </a:t>
            </a:r>
            <a:r>
              <a:rPr lang="sv-SE" dirty="0"/>
              <a:t>genom enkäterna och </a:t>
            </a:r>
            <a:r>
              <a:rPr lang="sv-SE"/>
              <a:t>redovisar resultat för dessa</a:t>
            </a:r>
            <a:r>
              <a:rPr lang="sv-SE" dirty="0"/>
              <a:t> på kommunnivå</a:t>
            </a:r>
            <a:r>
              <a:rPr lang="sv-SE"/>
              <a:t>.</a:t>
            </a:r>
            <a:endParaRPr lang="sv-SE" dirty="0"/>
          </a:p>
        </p:txBody>
      </p:sp>
      <p:pic>
        <p:nvPicPr>
          <p:cNvPr id="10" name="Bildobjekt 9">
            <a:extLst>
              <a:ext uri="{FF2B5EF4-FFF2-40B4-BE49-F238E27FC236}">
                <a16:creationId xmlns:a16="http://schemas.microsoft.com/office/drawing/2014/main" id="{AF6C8DCF-DAEA-8C3E-5554-F1D3950884C3}"/>
              </a:ext>
            </a:extLst>
          </p:cNvPr>
          <p:cNvPicPr>
            <a:picLocks noChangeAspect="1"/>
          </p:cNvPicPr>
          <p:nvPr/>
        </p:nvPicPr>
        <p:blipFill>
          <a:blip r:embed="rId2"/>
          <a:stretch>
            <a:fillRect/>
          </a:stretch>
        </p:blipFill>
        <p:spPr>
          <a:xfrm>
            <a:off x="7277340" y="3847802"/>
            <a:ext cx="2666760" cy="1143096"/>
          </a:xfrm>
          <a:prstGeom prst="rect">
            <a:avLst/>
          </a:prstGeom>
          <a:effectLst>
            <a:outerShdw blurRad="50800" dist="38100" dir="2700000" algn="tl" rotWithShape="0">
              <a:prstClr val="black">
                <a:alpha val="40000"/>
              </a:prstClr>
            </a:outerShdw>
          </a:effectLst>
        </p:spPr>
      </p:pic>
      <p:pic>
        <p:nvPicPr>
          <p:cNvPr id="11" name="Bildobjekt 10">
            <a:extLst>
              <a:ext uri="{FF2B5EF4-FFF2-40B4-BE49-F238E27FC236}">
                <a16:creationId xmlns:a16="http://schemas.microsoft.com/office/drawing/2014/main" id="{A072DB55-4BFF-1657-8363-BF9D15D67933}"/>
              </a:ext>
            </a:extLst>
          </p:cNvPr>
          <p:cNvPicPr>
            <a:picLocks noChangeAspect="1"/>
          </p:cNvPicPr>
          <p:nvPr/>
        </p:nvPicPr>
        <p:blipFill>
          <a:blip r:embed="rId3"/>
          <a:stretch>
            <a:fillRect/>
          </a:stretch>
        </p:blipFill>
        <p:spPr>
          <a:xfrm>
            <a:off x="7268215" y="1767147"/>
            <a:ext cx="2256652" cy="1269366"/>
          </a:xfrm>
          <a:prstGeom prst="rect">
            <a:avLst/>
          </a:prstGeom>
          <a:effectLst>
            <a:outerShdw blurRad="50800" dist="38100" dir="2700000" algn="tl" rotWithShape="0">
              <a:prstClr val="black">
                <a:alpha val="40000"/>
              </a:prstClr>
            </a:outerShdw>
          </a:effectLst>
        </p:spPr>
      </p:pic>
      <p:sp>
        <p:nvSpPr>
          <p:cNvPr id="14" name="textruta 13">
            <a:extLst>
              <a:ext uri="{FF2B5EF4-FFF2-40B4-BE49-F238E27FC236}">
                <a16:creationId xmlns:a16="http://schemas.microsoft.com/office/drawing/2014/main" id="{E2DB9267-529B-37E6-3A0B-D2898C246E58}"/>
              </a:ext>
            </a:extLst>
          </p:cNvPr>
          <p:cNvSpPr txBox="1"/>
          <p:nvPr/>
        </p:nvSpPr>
        <p:spPr>
          <a:xfrm>
            <a:off x="7268215" y="3155857"/>
            <a:ext cx="2154902" cy="584775"/>
          </a:xfrm>
          <a:prstGeom prst="rect">
            <a:avLst/>
          </a:prstGeom>
          <a:noFill/>
        </p:spPr>
        <p:txBody>
          <a:bodyPr wrap="square" rtlCol="0">
            <a:spAutoFit/>
          </a:bodyPr>
          <a:lstStyle/>
          <a:p>
            <a:r>
              <a:rPr lang="sv-SE" sz="1600" b="1" i="1" dirty="0"/>
              <a:t>Analysrapport </a:t>
            </a:r>
            <a:r>
              <a:rPr lang="sv-SE" sz="1600" b="1" i="1"/>
              <a:t>i powerpoint-format</a:t>
            </a:r>
            <a:endParaRPr lang="sv-SE" sz="1600" b="1" i="1" dirty="0"/>
          </a:p>
        </p:txBody>
      </p:sp>
      <p:sp>
        <p:nvSpPr>
          <p:cNvPr id="15" name="textruta 14">
            <a:extLst>
              <a:ext uri="{FF2B5EF4-FFF2-40B4-BE49-F238E27FC236}">
                <a16:creationId xmlns:a16="http://schemas.microsoft.com/office/drawing/2014/main" id="{3D569CBA-87F7-5A32-607D-647776A12272}"/>
              </a:ext>
            </a:extLst>
          </p:cNvPr>
          <p:cNvSpPr txBox="1"/>
          <p:nvPr/>
        </p:nvSpPr>
        <p:spPr>
          <a:xfrm>
            <a:off x="7268215" y="5147465"/>
            <a:ext cx="2154902" cy="584775"/>
          </a:xfrm>
          <a:prstGeom prst="rect">
            <a:avLst/>
          </a:prstGeom>
          <a:noFill/>
        </p:spPr>
        <p:txBody>
          <a:bodyPr wrap="square" rtlCol="0">
            <a:spAutoFit/>
          </a:bodyPr>
          <a:lstStyle/>
          <a:p>
            <a:r>
              <a:rPr lang="sv-SE" sz="1600" b="1" i="1"/>
              <a:t>Resultatredovisning </a:t>
            </a:r>
            <a:r>
              <a:rPr lang="sv-SE" sz="1600" b="1" i="1" dirty="0"/>
              <a:t>i </a:t>
            </a:r>
            <a:r>
              <a:rPr lang="sv-SE" sz="1600" b="1" i="1" dirty="0" err="1"/>
              <a:t>excel</a:t>
            </a:r>
            <a:r>
              <a:rPr lang="sv-SE" sz="1600" b="1" i="1" dirty="0"/>
              <a:t>-format</a:t>
            </a:r>
            <a:r>
              <a:rPr lang="sv-SE" sz="1600" b="1" i="1"/>
              <a:t> </a:t>
            </a:r>
            <a:endParaRPr lang="sv-SE" sz="1600" b="1" i="1" dirty="0"/>
          </a:p>
        </p:txBody>
      </p:sp>
    </p:spTree>
    <p:extLst>
      <p:ext uri="{BB962C8B-B14F-4D97-AF65-F5344CB8AC3E}">
        <p14:creationId xmlns:p14="http://schemas.microsoft.com/office/powerpoint/2010/main" val="190539276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antalet individer som tar del av insatser som ges med eller utan biståndsbeslut</a:t>
            </a:r>
            <a:endParaRPr lang="en-US" dirty="0"/>
          </a:p>
        </p:txBody>
      </p:sp>
      <p:sp>
        <p:nvSpPr>
          <p:cNvPr id="5" name="Platshållare för sidfot 4">
            <a:extLst>
              <a:ext uri="{FF2B5EF4-FFF2-40B4-BE49-F238E27FC236}">
                <a16:creationId xmlns:a16="http://schemas.microsoft.com/office/drawing/2014/main" id="{0CD72A87-8B5E-4D0F-B658-C19ABEE0BADE}"/>
              </a:ext>
            </a:extLst>
          </p:cNvPr>
          <p:cNvSpPr>
            <a:spLocks noGrp="1"/>
          </p:cNvSpPr>
          <p:nvPr>
            <p:ph type="ftr" sz="quarter" idx="11"/>
          </p:nvPr>
        </p:nvSpPr>
        <p:spPr/>
        <p:txBody>
          <a:bodyPr/>
          <a:lstStyle/>
          <a:p>
            <a:r>
              <a:rPr lang="sv-SE"/>
              <a:t>Verksamhetsområde: Missbruk och beroende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120</a:t>
            </a:fld>
            <a:endParaRPr lang="sv-SE"/>
          </a:p>
        </p:txBody>
      </p:sp>
      <p:sp>
        <p:nvSpPr>
          <p:cNvPr id="8" name="Text Placeholder 7">
            <a:extLst>
              <a:ext uri="{FF2B5EF4-FFF2-40B4-BE49-F238E27FC236}">
                <a16:creationId xmlns:a16="http://schemas.microsoft.com/office/drawing/2014/main" id="{2156999E-4890-693F-3536-D8543D763CC5}"/>
              </a:ext>
            </a:extLst>
          </p:cNvPr>
          <p:cNvSpPr>
            <a:spLocks noGrp="1"/>
          </p:cNvSpPr>
          <p:nvPr>
            <p:ph type="body" sz="quarter" idx="13"/>
          </p:nvPr>
        </p:nvSpPr>
        <p:spPr/>
        <p:txBody>
          <a:bodyPr/>
          <a:lstStyle/>
          <a:p>
            <a:r>
              <a:rPr lang="sv-SE" sz="800" dirty="0"/>
              <a:t>	Källa:	Enkät: Kartläggning av socialtjänstens insatser i Sveriges kommuner (2021)  </a:t>
            </a:r>
          </a:p>
        </p:txBody>
      </p:sp>
      <p:sp>
        <p:nvSpPr>
          <p:cNvPr id="10" name="TextBox 9">
            <a:extLst>
              <a:ext uri="{FF2B5EF4-FFF2-40B4-BE49-F238E27FC236}">
                <a16:creationId xmlns:a16="http://schemas.microsoft.com/office/drawing/2014/main" id="{B9AB946E-7EC9-4E38-BAA6-C734047245B3}"/>
              </a:ext>
            </a:extLst>
          </p:cNvPr>
          <p:cNvSpPr txBox="1"/>
          <p:nvPr/>
        </p:nvSpPr>
        <p:spPr>
          <a:xfrm>
            <a:off x="4861367" y="1615545"/>
            <a:ext cx="3152935" cy="430887"/>
          </a:xfrm>
          <a:prstGeom prst="rect">
            <a:avLst/>
          </a:prstGeom>
          <a:noFill/>
        </p:spPr>
        <p:txBody>
          <a:bodyPr wrap="square">
            <a:spAutoFit/>
          </a:bodyPr>
          <a:lstStyle/>
          <a:p>
            <a:r>
              <a:rPr lang="sv-SE" sz="1100" dirty="0">
                <a:latin typeface="Arial" panose="020B0604020202020204" pitchFamily="34" charset="0"/>
              </a:rPr>
              <a:t>insatser i kommunerna som uppges ges både med och utan biståndsbeslut</a:t>
            </a:r>
            <a:endParaRPr lang="sv-SE" sz="1100" dirty="0"/>
          </a:p>
        </p:txBody>
      </p:sp>
      <p:sp>
        <p:nvSpPr>
          <p:cNvPr id="11" name="TextBox 10">
            <a:extLst>
              <a:ext uri="{FF2B5EF4-FFF2-40B4-BE49-F238E27FC236}">
                <a16:creationId xmlns:a16="http://schemas.microsoft.com/office/drawing/2014/main" id="{1EA2240D-8982-3178-E9CD-6BEC0162ACFF}"/>
              </a:ext>
            </a:extLst>
          </p:cNvPr>
          <p:cNvSpPr txBox="1"/>
          <p:nvPr/>
        </p:nvSpPr>
        <p:spPr>
          <a:xfrm>
            <a:off x="1404393" y="1609489"/>
            <a:ext cx="2865801" cy="430887"/>
          </a:xfrm>
          <a:prstGeom prst="rect">
            <a:avLst/>
          </a:prstGeom>
          <a:noFill/>
        </p:spPr>
        <p:txBody>
          <a:bodyPr wrap="square">
            <a:spAutoFit/>
          </a:bodyPr>
          <a:lstStyle/>
          <a:p>
            <a:r>
              <a:rPr lang="sv-SE" sz="1100" dirty="0">
                <a:latin typeface="Arial" panose="020B0604020202020204" pitchFamily="34" charset="0"/>
              </a:rPr>
              <a:t>insatser i kommunerna som uppges endast ges med biståndsbeslut</a:t>
            </a:r>
            <a:endParaRPr lang="sv-SE" sz="1100" dirty="0"/>
          </a:p>
        </p:txBody>
      </p:sp>
      <p:sp>
        <p:nvSpPr>
          <p:cNvPr id="14" name="TextBox 13">
            <a:extLst>
              <a:ext uri="{FF2B5EF4-FFF2-40B4-BE49-F238E27FC236}">
                <a16:creationId xmlns:a16="http://schemas.microsoft.com/office/drawing/2014/main" id="{90744B70-436E-7A23-CCA4-16C0FDD6FAAF}"/>
              </a:ext>
            </a:extLst>
          </p:cNvPr>
          <p:cNvSpPr txBox="1"/>
          <p:nvPr/>
        </p:nvSpPr>
        <p:spPr>
          <a:xfrm>
            <a:off x="8605474" y="1609489"/>
            <a:ext cx="2841887" cy="430887"/>
          </a:xfrm>
          <a:prstGeom prst="rect">
            <a:avLst/>
          </a:prstGeom>
          <a:noFill/>
          <a:ln>
            <a:noFill/>
          </a:ln>
        </p:spPr>
        <p:txBody>
          <a:bodyPr wrap="square">
            <a:spAutoFit/>
          </a:bodyPr>
          <a:lstStyle/>
          <a:p>
            <a:r>
              <a:rPr lang="sv-SE" sz="1100" dirty="0">
                <a:latin typeface="Arial" panose="020B0604020202020204" pitchFamily="34" charset="0"/>
              </a:rPr>
              <a:t>insatser i kommunerna som uppges endast ges utan biståndsbeslut</a:t>
            </a:r>
            <a:endParaRPr lang="sv-SE" sz="1100" dirty="0"/>
          </a:p>
        </p:txBody>
      </p:sp>
      <p:sp>
        <p:nvSpPr>
          <p:cNvPr id="15" name="TextBox 14">
            <a:extLst>
              <a:ext uri="{FF2B5EF4-FFF2-40B4-BE49-F238E27FC236}">
                <a16:creationId xmlns:a16="http://schemas.microsoft.com/office/drawing/2014/main" id="{75F0F62A-5666-6914-1BEF-644D89F5DFFF}"/>
              </a:ext>
            </a:extLst>
          </p:cNvPr>
          <p:cNvSpPr txBox="1"/>
          <p:nvPr/>
        </p:nvSpPr>
        <p:spPr>
          <a:xfrm>
            <a:off x="1404393"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6" name="TextBox 15">
            <a:extLst>
              <a:ext uri="{FF2B5EF4-FFF2-40B4-BE49-F238E27FC236}">
                <a16:creationId xmlns:a16="http://schemas.microsoft.com/office/drawing/2014/main" id="{209DEA64-0EEF-8E3B-8DB7-3628480CA982}"/>
              </a:ext>
            </a:extLst>
          </p:cNvPr>
          <p:cNvSpPr txBox="1"/>
          <p:nvPr>
            <p:custDataLst>
              <p:tags r:id="rId1"/>
            </p:custDataLst>
          </p:nvPr>
        </p:nvSpPr>
        <p:spPr>
          <a:xfrm>
            <a:off x="1982891" y="1412384"/>
            <a:ext cx="704325" cy="261610"/>
          </a:xfrm>
          <a:prstGeom prst="rect">
            <a:avLst/>
          </a:prstGeom>
          <a:noFill/>
        </p:spPr>
        <p:txBody>
          <a:bodyPr wrap="square">
            <a:spAutoFit/>
          </a:bodyPr>
          <a:lstStyle/>
          <a:p>
            <a:r>
              <a:rPr lang="sv-SE" sz="1100" dirty="0"/>
              <a:t>159</a:t>
            </a:r>
          </a:p>
        </p:txBody>
      </p:sp>
      <p:sp>
        <p:nvSpPr>
          <p:cNvPr id="17" name="TextBox 16">
            <a:extLst>
              <a:ext uri="{FF2B5EF4-FFF2-40B4-BE49-F238E27FC236}">
                <a16:creationId xmlns:a16="http://schemas.microsoft.com/office/drawing/2014/main" id="{3CB81AC2-EF4A-C26B-BFB6-DE22EB079B0E}"/>
              </a:ext>
            </a:extLst>
          </p:cNvPr>
          <p:cNvSpPr txBox="1"/>
          <p:nvPr/>
        </p:nvSpPr>
        <p:spPr>
          <a:xfrm>
            <a:off x="8592800"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8" name="TextBox 17">
            <a:extLst>
              <a:ext uri="{FF2B5EF4-FFF2-40B4-BE49-F238E27FC236}">
                <a16:creationId xmlns:a16="http://schemas.microsoft.com/office/drawing/2014/main" id="{186C7582-0521-356E-E33D-4AB0934C165F}"/>
              </a:ext>
            </a:extLst>
          </p:cNvPr>
          <p:cNvSpPr txBox="1"/>
          <p:nvPr>
            <p:custDataLst>
              <p:tags r:id="rId2"/>
            </p:custDataLst>
          </p:nvPr>
        </p:nvSpPr>
        <p:spPr>
          <a:xfrm>
            <a:off x="9171298" y="1412384"/>
            <a:ext cx="704325" cy="261610"/>
          </a:xfrm>
          <a:prstGeom prst="rect">
            <a:avLst/>
          </a:prstGeom>
          <a:noFill/>
        </p:spPr>
        <p:txBody>
          <a:bodyPr wrap="square">
            <a:spAutoFit/>
          </a:bodyPr>
          <a:lstStyle/>
          <a:p>
            <a:r>
              <a:rPr lang="sv-SE" sz="1100" dirty="0"/>
              <a:t>23</a:t>
            </a:r>
          </a:p>
        </p:txBody>
      </p:sp>
      <p:sp>
        <p:nvSpPr>
          <p:cNvPr id="19" name="TextBox 18">
            <a:extLst>
              <a:ext uri="{FF2B5EF4-FFF2-40B4-BE49-F238E27FC236}">
                <a16:creationId xmlns:a16="http://schemas.microsoft.com/office/drawing/2014/main" id="{F197F53A-C5FB-C1A7-62C5-6917A82922E3}"/>
              </a:ext>
            </a:extLst>
          </p:cNvPr>
          <p:cNvSpPr txBox="1"/>
          <p:nvPr/>
        </p:nvSpPr>
        <p:spPr>
          <a:xfrm>
            <a:off x="4861366"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20" name="TextBox 19">
            <a:extLst>
              <a:ext uri="{FF2B5EF4-FFF2-40B4-BE49-F238E27FC236}">
                <a16:creationId xmlns:a16="http://schemas.microsoft.com/office/drawing/2014/main" id="{57B78BA3-D16E-E580-4691-D99B385DA3E7}"/>
              </a:ext>
            </a:extLst>
          </p:cNvPr>
          <p:cNvSpPr txBox="1"/>
          <p:nvPr>
            <p:custDataLst>
              <p:tags r:id="rId3"/>
            </p:custDataLst>
          </p:nvPr>
        </p:nvSpPr>
        <p:spPr>
          <a:xfrm>
            <a:off x="5439864" y="1412384"/>
            <a:ext cx="704325" cy="261610"/>
          </a:xfrm>
          <a:prstGeom prst="rect">
            <a:avLst/>
          </a:prstGeom>
          <a:noFill/>
        </p:spPr>
        <p:txBody>
          <a:bodyPr wrap="square">
            <a:spAutoFit/>
          </a:bodyPr>
          <a:lstStyle/>
          <a:p>
            <a:r>
              <a:rPr lang="sv-SE" sz="1100" dirty="0"/>
              <a:t>48</a:t>
            </a:r>
          </a:p>
        </p:txBody>
      </p:sp>
      <p:graphicFrame>
        <p:nvGraphicFramePr>
          <p:cNvPr id="22" name="Chart 21">
            <a:extLst>
              <a:ext uri="{FF2B5EF4-FFF2-40B4-BE49-F238E27FC236}">
                <a16:creationId xmlns:a16="http://schemas.microsoft.com/office/drawing/2014/main" id="{431BA62F-F4A2-4CFA-BC6B-D2A4F8BDD093}"/>
              </a:ext>
            </a:extLst>
          </p:cNvPr>
          <p:cNvGraphicFramePr>
            <a:graphicFrameLocks/>
          </p:cNvGraphicFramePr>
          <p:nvPr>
            <p:extLst>
              <p:ext uri="{D42A27DB-BD31-4B8C-83A1-F6EECF244321}">
                <p14:modId xmlns:p14="http://schemas.microsoft.com/office/powerpoint/2010/main" val="1288434375"/>
              </p:ext>
            </p:extLst>
          </p:nvPr>
        </p:nvGraphicFramePr>
        <p:xfrm>
          <a:off x="365255" y="2092916"/>
          <a:ext cx="11461489" cy="3639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318231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insatser som ges med respektive utan biståndsbeslut uppdelat på kommun</a:t>
            </a:r>
            <a:endParaRPr lang="en-US" dirty="0"/>
          </a:p>
        </p:txBody>
      </p:sp>
      <p:sp>
        <p:nvSpPr>
          <p:cNvPr id="5" name="Platshållare för sidfot 4">
            <a:extLst>
              <a:ext uri="{FF2B5EF4-FFF2-40B4-BE49-F238E27FC236}">
                <a16:creationId xmlns:a16="http://schemas.microsoft.com/office/drawing/2014/main" id="{DB7CAE9C-7275-482B-9817-981B1615B189}"/>
              </a:ext>
            </a:extLst>
          </p:cNvPr>
          <p:cNvSpPr>
            <a:spLocks noGrp="1"/>
          </p:cNvSpPr>
          <p:nvPr>
            <p:ph type="ftr" sz="quarter" idx="11"/>
          </p:nvPr>
        </p:nvSpPr>
        <p:spPr/>
        <p:txBody>
          <a:bodyPr/>
          <a:lstStyle/>
          <a:p>
            <a:r>
              <a:rPr lang="sv-SE"/>
              <a:t>Verksamhetsområde: Missbruk och beroende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121</a:t>
            </a:fld>
            <a:endParaRPr lang="sv-SE"/>
          </a:p>
        </p:txBody>
      </p:sp>
      <p:sp>
        <p:nvSpPr>
          <p:cNvPr id="9" name="Text Placeholder 8">
            <a:extLst>
              <a:ext uri="{FF2B5EF4-FFF2-40B4-BE49-F238E27FC236}">
                <a16:creationId xmlns:a16="http://schemas.microsoft.com/office/drawing/2014/main" id="{29AF6B1F-EFA7-AA4C-DF19-2465914DC01A}"/>
              </a:ext>
            </a:extLst>
          </p:cNvPr>
          <p:cNvSpPr>
            <a:spLocks noGrp="1"/>
          </p:cNvSpPr>
          <p:nvPr>
            <p:ph type="body" sz="quarter" idx="13"/>
          </p:nvPr>
        </p:nvSpPr>
        <p:spPr/>
        <p:txBody>
          <a:bodyPr/>
          <a:lstStyle/>
          <a:p>
            <a:r>
              <a:rPr lang="sv-SE" sz="800" dirty="0"/>
              <a:t>	Not: 	Antal svarande kommuner i riket är 236 kommuner. </a:t>
            </a:r>
            <a:r>
              <a:rPr lang="sv-SE" dirty="0"/>
              <a:t>Endast de kommuner som har lämnat ett svar visas i denna graf.</a:t>
            </a:r>
            <a:endParaRPr lang="sv-SE" sz="800" dirty="0"/>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606663D6-2ABF-43B6-9DDC-60131415F67D}"/>
              </a:ext>
            </a:extLst>
          </p:cNvPr>
          <p:cNvGraphicFramePr>
            <a:graphicFrameLocks/>
          </p:cNvGraphicFramePr>
          <p:nvPr>
            <p:extLst>
              <p:ext uri="{D42A27DB-BD31-4B8C-83A1-F6EECF244321}">
                <p14:modId xmlns:p14="http://schemas.microsoft.com/office/powerpoint/2010/main" val="1468210198"/>
              </p:ext>
            </p:extLst>
          </p:nvPr>
        </p:nvGraphicFramePr>
        <p:xfrm>
          <a:off x="361853" y="1197370"/>
          <a:ext cx="11468293" cy="446326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0783970C-5390-719E-8668-6CBB47822FFD}"/>
              </a:ext>
            </a:extLst>
          </p:cNvPr>
          <p:cNvSpPr/>
          <p:nvPr/>
        </p:nvSpPr>
        <p:spPr>
          <a:xfrm>
            <a:off x="9705719" y="5208598"/>
            <a:ext cx="1628503" cy="33092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5555743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insatser som ges med och utan biståndsbeslut uppdelat på huvudgrupp</a:t>
            </a:r>
          </a:p>
        </p:txBody>
      </p:sp>
      <p:sp>
        <p:nvSpPr>
          <p:cNvPr id="5" name="Platshållare för sidfot 4">
            <a:extLst>
              <a:ext uri="{FF2B5EF4-FFF2-40B4-BE49-F238E27FC236}">
                <a16:creationId xmlns:a16="http://schemas.microsoft.com/office/drawing/2014/main" id="{8181B2B6-D1C1-40FB-AB69-9B6E5565EC64}"/>
              </a:ext>
            </a:extLst>
          </p:cNvPr>
          <p:cNvSpPr>
            <a:spLocks noGrp="1"/>
          </p:cNvSpPr>
          <p:nvPr>
            <p:ph type="ftr" sz="quarter" idx="11"/>
          </p:nvPr>
        </p:nvSpPr>
        <p:spPr/>
        <p:txBody>
          <a:bodyPr/>
          <a:lstStyle/>
          <a:p>
            <a:r>
              <a:rPr lang="sv-SE"/>
              <a:t>Verksamhetsområde: Missbruk och beroende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122</a:t>
            </a:fld>
            <a:endParaRPr lang="sv-SE"/>
          </a:p>
        </p:txBody>
      </p:sp>
      <p:sp>
        <p:nvSpPr>
          <p:cNvPr id="9" name="Text Placeholder 8">
            <a:extLst>
              <a:ext uri="{FF2B5EF4-FFF2-40B4-BE49-F238E27FC236}">
                <a16:creationId xmlns:a16="http://schemas.microsoft.com/office/drawing/2014/main" id="{FB8874E9-5CE4-5DD2-B42C-D037ED571E2B}"/>
              </a:ext>
            </a:extLst>
          </p:cNvPr>
          <p:cNvSpPr>
            <a:spLocks noGrp="1"/>
          </p:cNvSpPr>
          <p:nvPr>
            <p:ph type="body" sz="quarter" idx="13"/>
          </p:nvPr>
        </p:nvSpPr>
        <p:spPr/>
        <p:txBody>
          <a:bodyPr/>
          <a:lstStyle/>
          <a:p>
            <a:r>
              <a:rPr lang="sv-SE" sz="800" dirty="0"/>
              <a:t>	Not: 	Antal svarande kommuner anges i parentes.</a:t>
            </a:r>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26ED7E07-C3B1-4F05-B87A-202551B36942}"/>
              </a:ext>
            </a:extLst>
          </p:cNvPr>
          <p:cNvGraphicFramePr>
            <a:graphicFrameLocks/>
          </p:cNvGraphicFramePr>
          <p:nvPr>
            <p:extLst>
              <p:ext uri="{D42A27DB-BD31-4B8C-83A1-F6EECF244321}">
                <p14:modId xmlns:p14="http://schemas.microsoft.com/office/powerpoint/2010/main" val="869267"/>
              </p:ext>
            </p:extLst>
          </p:nvPr>
        </p:nvGraphicFramePr>
        <p:xfrm>
          <a:off x="365255" y="1187844"/>
          <a:ext cx="11461489" cy="44823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85197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Andel kommuner som vill ge insatser utan biståndsbeslut, givet att en lagändring möjliggjorde detta </a:t>
            </a:r>
            <a:endParaRPr lang="en-US" dirty="0"/>
          </a:p>
        </p:txBody>
      </p:sp>
      <p:sp>
        <p:nvSpPr>
          <p:cNvPr id="5" name="Platshållare för sidfot 4">
            <a:extLst>
              <a:ext uri="{FF2B5EF4-FFF2-40B4-BE49-F238E27FC236}">
                <a16:creationId xmlns:a16="http://schemas.microsoft.com/office/drawing/2014/main" id="{0E6A2B4F-04BB-48DA-8B36-9D067CF3582C}"/>
              </a:ext>
            </a:extLst>
          </p:cNvPr>
          <p:cNvSpPr>
            <a:spLocks noGrp="1"/>
          </p:cNvSpPr>
          <p:nvPr>
            <p:ph type="ftr" sz="quarter" idx="11"/>
          </p:nvPr>
        </p:nvSpPr>
        <p:spPr/>
        <p:txBody>
          <a:bodyPr/>
          <a:lstStyle/>
          <a:p>
            <a:r>
              <a:rPr lang="sv-SE"/>
              <a:t>Verksamhetsområde: Missbruk och beroende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123</a:t>
            </a:fld>
            <a:endParaRPr lang="sv-SE"/>
          </a:p>
        </p:txBody>
      </p:sp>
      <p:sp>
        <p:nvSpPr>
          <p:cNvPr id="14" name="Text Placeholder 13">
            <a:extLst>
              <a:ext uri="{FF2B5EF4-FFF2-40B4-BE49-F238E27FC236}">
                <a16:creationId xmlns:a16="http://schemas.microsoft.com/office/drawing/2014/main" id="{65707CFC-3264-3966-9878-467221B84364}"/>
              </a:ext>
            </a:extLst>
          </p:cNvPr>
          <p:cNvSpPr>
            <a:spLocks noGrp="1"/>
          </p:cNvSpPr>
          <p:nvPr>
            <p:ph type="body" sz="quarter" idx="13"/>
          </p:nvPr>
        </p:nvSpPr>
        <p:spPr/>
        <p:txBody>
          <a:bodyPr/>
          <a:lstStyle/>
          <a:p>
            <a:r>
              <a:rPr lang="sv-SE" sz="800" dirty="0"/>
              <a:t>	Källa:	Enkät: Kartläggning av socialtjänstens insatser i Sveriges kommuner (2021)  </a:t>
            </a:r>
          </a:p>
        </p:txBody>
      </p:sp>
      <p:sp>
        <p:nvSpPr>
          <p:cNvPr id="12" name="TextBox 11">
            <a:extLst>
              <a:ext uri="{FF2B5EF4-FFF2-40B4-BE49-F238E27FC236}">
                <a16:creationId xmlns:a16="http://schemas.microsoft.com/office/drawing/2014/main" id="{CBB1CE66-0A94-400D-901C-6AAFA4BC4A3F}"/>
              </a:ext>
            </a:extLst>
          </p:cNvPr>
          <p:cNvSpPr txBox="1"/>
          <p:nvPr/>
        </p:nvSpPr>
        <p:spPr>
          <a:xfrm>
            <a:off x="360119" y="1520940"/>
            <a:ext cx="7667462" cy="523220"/>
          </a:xfrm>
          <a:prstGeom prst="rect">
            <a:avLst/>
          </a:prstGeom>
          <a:noFill/>
        </p:spPr>
        <p:txBody>
          <a:bodyPr wrap="square">
            <a:spAutoFit/>
          </a:bodyPr>
          <a:lstStyle/>
          <a:p>
            <a:pPr algn="l" rtl="0">
              <a:defRPr sz="1440" b="0" i="0" u="none" strike="noStrike" kern="1200" spc="0" baseline="0">
                <a:solidFill>
                  <a:sysClr val="windowText" lastClr="000000"/>
                </a:solidFill>
                <a:latin typeface="+mn-lt"/>
                <a:ea typeface="+mn-ea"/>
                <a:cs typeface="+mn-cs"/>
              </a:defRPr>
            </a:pPr>
            <a:r>
              <a:rPr lang="sv-SE" sz="1400" b="1" dirty="0"/>
              <a:t>Om det sker en lagändring som möjliggör att kommunen erbjuder insatser utan biståndsbeslut, skulle ni vilja ge någon eller några insatser utan biståndsbeslut?</a:t>
            </a:r>
          </a:p>
        </p:txBody>
      </p:sp>
      <p:sp>
        <p:nvSpPr>
          <p:cNvPr id="9" name="TextBox 8">
            <a:extLst>
              <a:ext uri="{FF2B5EF4-FFF2-40B4-BE49-F238E27FC236}">
                <a16:creationId xmlns:a16="http://schemas.microsoft.com/office/drawing/2014/main" id="{F0BF40E1-3703-3C91-BC12-1997CA592D12}"/>
              </a:ext>
            </a:extLst>
          </p:cNvPr>
          <p:cNvSpPr txBox="1"/>
          <p:nvPr/>
        </p:nvSpPr>
        <p:spPr>
          <a:xfrm>
            <a:off x="9658972" y="1562659"/>
            <a:ext cx="2186822" cy="415498"/>
          </a:xfrm>
          <a:prstGeom prst="rect">
            <a:avLst/>
          </a:prstGeom>
          <a:noFill/>
        </p:spPr>
        <p:txBody>
          <a:bodyPr wrap="square">
            <a:spAutoFit/>
          </a:bodyPr>
          <a:lstStyle/>
          <a:p>
            <a:r>
              <a:rPr lang="sv-SE" sz="1050" dirty="0"/>
              <a:t>kommuner i länet som besvarat frågan</a:t>
            </a:r>
          </a:p>
        </p:txBody>
      </p:sp>
      <p:sp>
        <p:nvSpPr>
          <p:cNvPr id="10" name="TextBox 13">
            <a:extLst>
              <a:ext uri="{FF2B5EF4-FFF2-40B4-BE49-F238E27FC236}">
                <a16:creationId xmlns:a16="http://schemas.microsoft.com/office/drawing/2014/main" id="{CDA548EC-850C-B54C-F73A-9AF30C8B7093}"/>
              </a:ext>
            </a:extLst>
          </p:cNvPr>
          <p:cNvSpPr txBox="1"/>
          <p:nvPr/>
        </p:nvSpPr>
        <p:spPr>
          <a:xfrm>
            <a:off x="9658972" y="1308743"/>
            <a:ext cx="751640" cy="253916"/>
          </a:xfrm>
          <a:prstGeom prst="rect">
            <a:avLst/>
          </a:prstGeom>
          <a:noFill/>
        </p:spPr>
        <p:txBody>
          <a:bodyPr wrap="square">
            <a:spAutoFit/>
          </a:bodyPr>
          <a:lstStyle/>
          <a:p>
            <a:r>
              <a:rPr lang="sv-SE" sz="1050" dirty="0">
                <a:latin typeface="Arial" panose="020B0604020202020204" pitchFamily="34" charset="0"/>
              </a:rPr>
              <a:t>100 % =</a:t>
            </a:r>
            <a:endParaRPr lang="sv-SE" sz="1050" dirty="0"/>
          </a:p>
        </p:txBody>
      </p:sp>
      <p:sp>
        <p:nvSpPr>
          <p:cNvPr id="11" name="TextBox 14">
            <a:extLst>
              <a:ext uri="{FF2B5EF4-FFF2-40B4-BE49-F238E27FC236}">
                <a16:creationId xmlns:a16="http://schemas.microsoft.com/office/drawing/2014/main" id="{C669A65D-B8D6-5EB5-6873-F82A7BC288B5}"/>
              </a:ext>
            </a:extLst>
          </p:cNvPr>
          <p:cNvSpPr txBox="1"/>
          <p:nvPr>
            <p:custDataLst>
              <p:tags r:id="rId1"/>
            </p:custDataLst>
          </p:nvPr>
        </p:nvSpPr>
        <p:spPr>
          <a:xfrm>
            <a:off x="10317073" y="1308743"/>
            <a:ext cx="751640" cy="253916"/>
          </a:xfrm>
          <a:prstGeom prst="rect">
            <a:avLst/>
          </a:prstGeom>
          <a:noFill/>
        </p:spPr>
        <p:txBody>
          <a:bodyPr wrap="square">
            <a:spAutoFit/>
          </a:bodyPr>
          <a:lstStyle/>
          <a:p>
            <a:r>
              <a:rPr lang="sv-SE" sz="1050" dirty="0"/>
              <a:t>11</a:t>
            </a:r>
          </a:p>
        </p:txBody>
      </p:sp>
      <p:graphicFrame>
        <p:nvGraphicFramePr>
          <p:cNvPr id="13" name="Chart 12">
            <a:extLst>
              <a:ext uri="{FF2B5EF4-FFF2-40B4-BE49-F238E27FC236}">
                <a16:creationId xmlns:a16="http://schemas.microsoft.com/office/drawing/2014/main" id="{01669572-5846-467B-8282-D34EF1ACCA94}"/>
              </a:ext>
            </a:extLst>
          </p:cNvPr>
          <p:cNvGraphicFramePr>
            <a:graphicFrameLocks/>
          </p:cNvGraphicFramePr>
          <p:nvPr>
            <p:extLst>
              <p:ext uri="{D42A27DB-BD31-4B8C-83A1-F6EECF244321}">
                <p14:modId xmlns:p14="http://schemas.microsoft.com/office/powerpoint/2010/main" val="4052203905"/>
              </p:ext>
            </p:extLst>
          </p:nvPr>
        </p:nvGraphicFramePr>
        <p:xfrm>
          <a:off x="365255" y="1998337"/>
          <a:ext cx="11461489" cy="35891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199819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Antal kommuner som skulle vilja ge insatser utan biståndsbeslut i respektive insatskategori </a:t>
            </a:r>
            <a:endParaRPr lang="en-US" dirty="0"/>
          </a:p>
        </p:txBody>
      </p:sp>
      <p:sp>
        <p:nvSpPr>
          <p:cNvPr id="5" name="Platshållare för sidfot 4">
            <a:extLst>
              <a:ext uri="{FF2B5EF4-FFF2-40B4-BE49-F238E27FC236}">
                <a16:creationId xmlns:a16="http://schemas.microsoft.com/office/drawing/2014/main" id="{DC068FC6-B7E1-41C3-88D1-39EF935A020E}"/>
              </a:ext>
            </a:extLst>
          </p:cNvPr>
          <p:cNvSpPr>
            <a:spLocks noGrp="1"/>
          </p:cNvSpPr>
          <p:nvPr>
            <p:ph type="ftr" sz="quarter" idx="11"/>
          </p:nvPr>
        </p:nvSpPr>
        <p:spPr/>
        <p:txBody>
          <a:bodyPr/>
          <a:lstStyle/>
          <a:p>
            <a:r>
              <a:rPr lang="sv-SE"/>
              <a:t>Verksamhetsområde: Missbruk och beroende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124</a:t>
            </a:fld>
            <a:endParaRPr lang="sv-SE"/>
          </a:p>
        </p:txBody>
      </p:sp>
      <p:sp>
        <p:nvSpPr>
          <p:cNvPr id="9" name="Text Placeholder 8">
            <a:extLst>
              <a:ext uri="{FF2B5EF4-FFF2-40B4-BE49-F238E27FC236}">
                <a16:creationId xmlns:a16="http://schemas.microsoft.com/office/drawing/2014/main" id="{14C31C23-3774-B8CD-A64B-F634AAD65C2B}"/>
              </a:ext>
            </a:extLst>
          </p:cNvPr>
          <p:cNvSpPr>
            <a:spLocks noGrp="1"/>
          </p:cNvSpPr>
          <p:nvPr>
            <p:ph type="body" sz="quarter" idx="13"/>
          </p:nvPr>
        </p:nvSpPr>
        <p:spPr/>
        <p:txBody>
          <a:bodyPr/>
          <a:lstStyle/>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56E9B05E-D4F7-4458-BADF-651004E9C92D}"/>
              </a:ext>
            </a:extLst>
          </p:cNvPr>
          <p:cNvGraphicFramePr>
            <a:graphicFrameLocks/>
          </p:cNvGraphicFramePr>
          <p:nvPr>
            <p:extLst>
              <p:ext uri="{D42A27DB-BD31-4B8C-83A1-F6EECF244321}">
                <p14:modId xmlns:p14="http://schemas.microsoft.com/office/powerpoint/2010/main" val="565238896"/>
              </p:ext>
            </p:extLst>
          </p:nvPr>
        </p:nvGraphicFramePr>
        <p:xfrm>
          <a:off x="361853" y="1198050"/>
          <a:ext cx="11468293" cy="4461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942317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kt 31" hidden="1">
            <a:extLst>
              <a:ext uri="{FF2B5EF4-FFF2-40B4-BE49-F238E27FC236}">
                <a16:creationId xmlns:a16="http://schemas.microsoft.com/office/drawing/2014/main" id="{6E707A1C-BE77-444C-9D54-3A1519ED5CB5}"/>
              </a:ext>
            </a:extLst>
          </p:cNvPr>
          <p:cNvGraphicFramePr>
            <a:graphicFrameLocks noChangeAspect="1"/>
          </p:cNvGraphicFramePr>
          <p:nvPr>
            <p:custDataLst>
              <p:tags r:id="rId2"/>
            </p:custDataLst>
          </p:nvPr>
        </p:nvGraphicFramePr>
        <p:xfrm>
          <a:off x="1679" y="1639"/>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4" imgW="395" imgH="394" progId="TCLayout.ActiveDocument.1">
                  <p:embed/>
                </p:oleObj>
              </mc:Choice>
              <mc:Fallback>
                <p:oleObj name="think-cell Slide" r:id="rId4" imgW="395" imgH="394" progId="TCLayout.ActiveDocument.1">
                  <p:embed/>
                  <p:pic>
                    <p:nvPicPr>
                      <p:cNvPr id="32" name="Objekt 31" hidden="1">
                        <a:extLst>
                          <a:ext uri="{FF2B5EF4-FFF2-40B4-BE49-F238E27FC236}">
                            <a16:creationId xmlns:a16="http://schemas.microsoft.com/office/drawing/2014/main" id="{6E707A1C-BE77-444C-9D54-3A1519ED5CB5}"/>
                          </a:ext>
                        </a:extLst>
                      </p:cNvPr>
                      <p:cNvPicPr/>
                      <p:nvPr/>
                    </p:nvPicPr>
                    <p:blipFill>
                      <a:blip r:embed="rId5"/>
                      <a:stretch>
                        <a:fillRect/>
                      </a:stretch>
                    </p:blipFill>
                    <p:spPr>
                      <a:xfrm>
                        <a:off x="1679" y="1639"/>
                        <a:ext cx="1587" cy="1587"/>
                      </a:xfrm>
                      <a:prstGeom prst="rect">
                        <a:avLst/>
                      </a:prstGeom>
                    </p:spPr>
                  </p:pic>
                </p:oleObj>
              </mc:Fallback>
            </mc:AlternateContent>
          </a:graphicData>
        </a:graphic>
      </p:graphicFrame>
      <p:sp>
        <p:nvSpPr>
          <p:cNvPr id="25" name="Rektangel 4">
            <a:extLst>
              <a:ext uri="{FF2B5EF4-FFF2-40B4-BE49-F238E27FC236}">
                <a16:creationId xmlns:a16="http://schemas.microsoft.com/office/drawing/2014/main" id="{7575D7FE-AE79-4F94-8D19-1EFF3DE7E324}"/>
              </a:ext>
            </a:extLst>
          </p:cNvPr>
          <p:cNvSpPr/>
          <p:nvPr/>
        </p:nvSpPr>
        <p:spPr>
          <a:xfrm>
            <a:off x="90" y="1250185"/>
            <a:ext cx="7267861" cy="455290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3"/>
            <a:endParaRPr lang="sv-SE" sz="1600">
              <a:solidFill>
                <a:srgbClr val="FFFFFF"/>
              </a:solidFill>
              <a:latin typeface="Calibri"/>
            </a:endParaRPr>
          </a:p>
        </p:txBody>
      </p:sp>
      <p:sp>
        <p:nvSpPr>
          <p:cNvPr id="27" name="Hexagon 1">
            <a:extLst>
              <a:ext uri="{FF2B5EF4-FFF2-40B4-BE49-F238E27FC236}">
                <a16:creationId xmlns:a16="http://schemas.microsoft.com/office/drawing/2014/main" id="{4C9ED3B4-0EAD-4A2F-82DC-5F51599CF0DF}"/>
              </a:ext>
            </a:extLst>
          </p:cNvPr>
          <p:cNvSpPr/>
          <p:nvPr/>
        </p:nvSpPr>
        <p:spPr>
          <a:xfrm rot="5400000">
            <a:off x="-130126" y="875568"/>
            <a:ext cx="2241629" cy="198119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346" b="1" dirty="0">
                <a:latin typeface="Franklin Gothic Demi" panose="020B0703020102020204" pitchFamily="34" charset="0"/>
              </a:rPr>
              <a:t>7</a:t>
            </a:r>
            <a:endParaRPr lang="sv-SE" sz="7346" b="1" dirty="0">
              <a:latin typeface="Franklin Gothic Demi" panose="020B0703020102020204" pitchFamily="34" charset="0"/>
            </a:endParaRPr>
          </a:p>
        </p:txBody>
      </p:sp>
      <p:sp>
        <p:nvSpPr>
          <p:cNvPr id="28" name="Rektangel 9">
            <a:extLst>
              <a:ext uri="{FF2B5EF4-FFF2-40B4-BE49-F238E27FC236}">
                <a16:creationId xmlns:a16="http://schemas.microsoft.com/office/drawing/2014/main" id="{81D290B4-36D6-425D-A8BC-F29293F512F0}"/>
              </a:ext>
            </a:extLst>
          </p:cNvPr>
          <p:cNvSpPr/>
          <p:nvPr/>
        </p:nvSpPr>
        <p:spPr>
          <a:xfrm>
            <a:off x="2913529" y="4002981"/>
            <a:ext cx="8119670" cy="2241586"/>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sv-SE" sz="6122">
              <a:solidFill>
                <a:schemeClr val="tx1"/>
              </a:solidFill>
              <a:latin typeface="Arial" panose="020B0604020202020204" pitchFamily="34" charset="0"/>
              <a:cs typeface="Arial" panose="020B0604020202020204" pitchFamily="34" charset="0"/>
            </a:endParaRPr>
          </a:p>
          <a:p>
            <a:endParaRPr lang="sv-SE" sz="1224">
              <a:solidFill>
                <a:schemeClr val="tx1"/>
              </a:solidFill>
              <a:latin typeface="Arial" panose="020B0604020202020204" pitchFamily="34" charset="0"/>
              <a:cs typeface="Arial" panose="020B0604020202020204" pitchFamily="34" charset="0"/>
            </a:endParaRPr>
          </a:p>
          <a:p>
            <a:pPr lvl="0"/>
            <a:endParaRPr lang="sv-SE" sz="1224">
              <a:solidFill>
                <a:schemeClr val="tx1"/>
              </a:solidFill>
              <a:latin typeface="Arial" panose="020B0604020202020204" pitchFamily="34" charset="0"/>
              <a:cs typeface="Arial" panose="020B0604020202020204" pitchFamily="34" charset="0"/>
            </a:endParaRPr>
          </a:p>
          <a:p>
            <a:pPr lvl="0" algn="just"/>
            <a:endParaRPr lang="sv-SE" sz="1224">
              <a:solidFill>
                <a:schemeClr val="tx1"/>
              </a:solidFill>
              <a:latin typeface="Arial" panose="020B0604020202020204" pitchFamily="34" charset="0"/>
              <a:cs typeface="Arial" panose="020B0604020202020204" pitchFamily="34" charset="0"/>
            </a:endParaRPr>
          </a:p>
          <a:p>
            <a:pPr lvl="0" algn="just"/>
            <a:endParaRPr lang="sv-SE" sz="1224">
              <a:solidFill>
                <a:srgbClr val="000000"/>
              </a:solidFill>
              <a:latin typeface="Arial" panose="020B0604020202020204" pitchFamily="34" charset="0"/>
              <a:cs typeface="Arial" panose="020B0604020202020204" pitchFamily="34" charset="0"/>
            </a:endParaRPr>
          </a:p>
        </p:txBody>
      </p:sp>
      <p:sp>
        <p:nvSpPr>
          <p:cNvPr id="29" name="Rektangel 8">
            <a:extLst>
              <a:ext uri="{FF2B5EF4-FFF2-40B4-BE49-F238E27FC236}">
                <a16:creationId xmlns:a16="http://schemas.microsoft.com/office/drawing/2014/main" id="{A3B943FA-47E5-4E80-AAB4-D6374B9BAD24}"/>
              </a:ext>
            </a:extLst>
          </p:cNvPr>
          <p:cNvSpPr/>
          <p:nvPr/>
        </p:nvSpPr>
        <p:spPr>
          <a:xfrm>
            <a:off x="374723" y="3058938"/>
            <a:ext cx="6518592" cy="740125"/>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sv-SE" sz="4000" dirty="0">
                <a:solidFill>
                  <a:schemeClr val="tx1"/>
                </a:solidFill>
                <a:latin typeface="Franklin Gothic Demi" panose="020B0703020102020204" pitchFamily="34" charset="0"/>
                <a:cs typeface="Arial" panose="020B0604020202020204" pitchFamily="34" charset="0"/>
              </a:rPr>
              <a:t>Resultat för verksamhetsområde socialpsykiatri</a:t>
            </a:r>
          </a:p>
        </p:txBody>
      </p:sp>
      <p:sp>
        <p:nvSpPr>
          <p:cNvPr id="2" name="Platshållare för bildnummer 1">
            <a:extLst>
              <a:ext uri="{FF2B5EF4-FFF2-40B4-BE49-F238E27FC236}">
                <a16:creationId xmlns:a16="http://schemas.microsoft.com/office/drawing/2014/main" id="{6D086A38-C447-46A7-92DA-217393BBB29F}"/>
              </a:ext>
            </a:extLst>
          </p:cNvPr>
          <p:cNvSpPr>
            <a:spLocks noGrp="1"/>
          </p:cNvSpPr>
          <p:nvPr>
            <p:ph type="sldNum" sz="quarter" idx="12"/>
          </p:nvPr>
        </p:nvSpPr>
        <p:spPr/>
        <p:txBody>
          <a:bodyPr/>
          <a:lstStyle/>
          <a:p>
            <a:fld id="{2DBAD975-63FF-4468-AC34-025F73E043F9}" type="slidenum">
              <a:rPr lang="sv-SE" smtClean="0"/>
              <a:t>125</a:t>
            </a:fld>
            <a:endParaRPr lang="sv-SE"/>
          </a:p>
        </p:txBody>
      </p:sp>
      <p:pic>
        <p:nvPicPr>
          <p:cNvPr id="9" name="Picture 2" descr="a woman rests her head on another person's shoulder">
            <a:extLst>
              <a:ext uri="{FF2B5EF4-FFF2-40B4-BE49-F238E27FC236}">
                <a16:creationId xmlns:a16="http://schemas.microsoft.com/office/drawing/2014/main" id="{C6865577-7DEA-4C57-AF3C-EBE6C17B728C}"/>
              </a:ext>
            </a:extLst>
          </p:cNvPr>
          <p:cNvPicPr>
            <a:picLocks noChangeAspect="1" noChangeArrowheads="1"/>
          </p:cNvPicPr>
          <p:nvPr/>
        </p:nvPicPr>
        <p:blipFill rotWithShape="1">
          <a:blip r:embed="rId6">
            <a:grayscl/>
            <a:extLst>
              <a:ext uri="{28A0092B-C50C-407E-A947-70E740481C1C}">
                <a14:useLocalDpi xmlns:a14="http://schemas.microsoft.com/office/drawing/2010/main" val="0"/>
              </a:ext>
            </a:extLst>
          </a:blip>
          <a:srcRect l="15657" t="-207" r="18582" b="207"/>
          <a:stretch/>
        </p:blipFill>
        <p:spPr bwMode="auto">
          <a:xfrm>
            <a:off x="7714326" y="1250185"/>
            <a:ext cx="4477674" cy="4548455"/>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sidfot 3">
            <a:extLst>
              <a:ext uri="{FF2B5EF4-FFF2-40B4-BE49-F238E27FC236}">
                <a16:creationId xmlns:a16="http://schemas.microsoft.com/office/drawing/2014/main" id="{8A4B79A4-C372-4CAA-A478-601E923AF73F}"/>
              </a:ext>
            </a:extLst>
          </p:cNvPr>
          <p:cNvSpPr>
            <a:spLocks noGrp="1"/>
          </p:cNvSpPr>
          <p:nvPr>
            <p:ph type="ftr" sz="quarter" idx="11"/>
          </p:nvPr>
        </p:nvSpPr>
        <p:spPr/>
        <p:txBody>
          <a:bodyPr/>
          <a:lstStyle/>
          <a:p>
            <a:r>
              <a:rPr lang="sv-SE"/>
              <a:t>Verksamhetsområde: Socialpsykiatri</a:t>
            </a:r>
          </a:p>
        </p:txBody>
      </p:sp>
    </p:spTree>
    <p:extLst>
      <p:ext uri="{BB962C8B-B14F-4D97-AF65-F5344CB8AC3E}">
        <p14:creationId xmlns:p14="http://schemas.microsoft.com/office/powerpoint/2010/main" val="394754363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ktangel 45">
            <a:extLst>
              <a:ext uri="{FF2B5EF4-FFF2-40B4-BE49-F238E27FC236}">
                <a16:creationId xmlns:a16="http://schemas.microsoft.com/office/drawing/2014/main" id="{B8A7C8DA-1D48-4E85-A02D-5B95384BFDAC}"/>
              </a:ext>
            </a:extLst>
          </p:cNvPr>
          <p:cNvSpPr/>
          <p:nvPr/>
        </p:nvSpPr>
        <p:spPr>
          <a:xfrm>
            <a:off x="344442" y="1384925"/>
            <a:ext cx="4605726" cy="432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nummer 4">
            <a:extLst>
              <a:ext uri="{FF2B5EF4-FFF2-40B4-BE49-F238E27FC236}">
                <a16:creationId xmlns:a16="http://schemas.microsoft.com/office/drawing/2014/main" id="{07D04BCC-F952-47C1-A0AD-1576A5BFA281}"/>
              </a:ext>
            </a:extLst>
          </p:cNvPr>
          <p:cNvSpPr>
            <a:spLocks noGrp="1"/>
          </p:cNvSpPr>
          <p:nvPr>
            <p:ph type="sldNum" sz="quarter" idx="12"/>
          </p:nvPr>
        </p:nvSpPr>
        <p:spPr/>
        <p:txBody>
          <a:bodyPr/>
          <a:lstStyle/>
          <a:p>
            <a:fld id="{2DBAD975-63FF-4468-AC34-025F73E043F9}" type="slidenum">
              <a:rPr lang="sv-SE" smtClean="0"/>
              <a:t>126</a:t>
            </a:fld>
            <a:endParaRPr lang="sv-SE"/>
          </a:p>
        </p:txBody>
      </p:sp>
      <p:sp>
        <p:nvSpPr>
          <p:cNvPr id="12" name="Rektangel 11">
            <a:extLst>
              <a:ext uri="{FF2B5EF4-FFF2-40B4-BE49-F238E27FC236}">
                <a16:creationId xmlns:a16="http://schemas.microsoft.com/office/drawing/2014/main" id="{06E39778-7A85-4EFD-B7E3-006FA87D94E8}"/>
              </a:ext>
            </a:extLst>
          </p:cNvPr>
          <p:cNvSpPr/>
          <p:nvPr/>
        </p:nvSpPr>
        <p:spPr>
          <a:xfrm>
            <a:off x="5110389" y="1384925"/>
            <a:ext cx="6734046" cy="432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sidfot 3">
            <a:extLst>
              <a:ext uri="{FF2B5EF4-FFF2-40B4-BE49-F238E27FC236}">
                <a16:creationId xmlns:a16="http://schemas.microsoft.com/office/drawing/2014/main" id="{0DFB35C3-7911-4711-8D14-751826371646}"/>
              </a:ext>
            </a:extLst>
          </p:cNvPr>
          <p:cNvSpPr>
            <a:spLocks noGrp="1"/>
          </p:cNvSpPr>
          <p:nvPr>
            <p:ph type="ftr" sz="quarter" idx="11"/>
          </p:nvPr>
        </p:nvSpPr>
        <p:spPr/>
        <p:txBody>
          <a:bodyPr/>
          <a:lstStyle/>
          <a:p>
            <a:r>
              <a:rPr lang="sv-SE"/>
              <a:t>Verksamhetsområde: Socialpsykiatri</a:t>
            </a:r>
          </a:p>
        </p:txBody>
      </p:sp>
      <p:sp>
        <p:nvSpPr>
          <p:cNvPr id="30" name="Rubrik 1">
            <a:extLst>
              <a:ext uri="{FF2B5EF4-FFF2-40B4-BE49-F238E27FC236}">
                <a16:creationId xmlns:a16="http://schemas.microsoft.com/office/drawing/2014/main" id="{FA89BF0A-BF3D-FD57-608A-8698E6D9E817}"/>
              </a:ext>
            </a:extLst>
          </p:cNvPr>
          <p:cNvSpPr>
            <a:spLocks noGrp="1"/>
          </p:cNvSpPr>
          <p:nvPr>
            <p:ph type="title"/>
          </p:nvPr>
        </p:nvSpPr>
        <p:spPr>
          <a:xfrm>
            <a:off x="193675" y="284163"/>
            <a:ext cx="11650663" cy="1230312"/>
          </a:xfrm>
        </p:spPr>
        <p:txBody>
          <a:bodyPr anchor="t"/>
          <a:lstStyle/>
          <a:p>
            <a:r>
              <a:rPr lang="sv-SE" sz="2800" dirty="0"/>
              <a:t>Svarsfrekvens för enkät: verksamhetsområde socialpsykiatri</a:t>
            </a:r>
            <a:endParaRPr lang="sv-SE" sz="2800" dirty="0">
              <a:highlight>
                <a:srgbClr val="FFFF00"/>
              </a:highlight>
            </a:endParaRPr>
          </a:p>
        </p:txBody>
      </p:sp>
      <p:sp>
        <p:nvSpPr>
          <p:cNvPr id="11" name="textruta 48">
            <a:extLst>
              <a:ext uri="{FF2B5EF4-FFF2-40B4-BE49-F238E27FC236}">
                <a16:creationId xmlns:a16="http://schemas.microsoft.com/office/drawing/2014/main" id="{649734FC-8DCA-16E0-E3DF-C846929463EA}"/>
              </a:ext>
            </a:extLst>
          </p:cNvPr>
          <p:cNvSpPr txBox="1"/>
          <p:nvPr>
            <p:custDataLst>
              <p:tags r:id="rId1"/>
            </p:custDataLst>
          </p:nvPr>
        </p:nvSpPr>
        <p:spPr>
          <a:xfrm>
            <a:off x="578502" y="3248791"/>
            <a:ext cx="733437" cy="584775"/>
          </a:xfrm>
          <a:prstGeom prst="rect">
            <a:avLst/>
          </a:prstGeom>
          <a:noFill/>
        </p:spPr>
        <p:txBody>
          <a:bodyPr wrap="square" rtlCol="0">
            <a:spAutoFit/>
          </a:bodyPr>
          <a:lstStyle/>
          <a:p>
            <a:r>
              <a:rPr lang="sv-SE" sz="3200" b="1" dirty="0"/>
              <a:t>11</a:t>
            </a:r>
          </a:p>
        </p:txBody>
      </p:sp>
      <p:sp>
        <p:nvSpPr>
          <p:cNvPr id="13" name="textruta 49">
            <a:extLst>
              <a:ext uri="{FF2B5EF4-FFF2-40B4-BE49-F238E27FC236}">
                <a16:creationId xmlns:a16="http://schemas.microsoft.com/office/drawing/2014/main" id="{4210631A-BE5E-8A30-0CCE-D0B71F6E46BD}"/>
              </a:ext>
            </a:extLst>
          </p:cNvPr>
          <p:cNvSpPr txBox="1"/>
          <p:nvPr/>
        </p:nvSpPr>
        <p:spPr>
          <a:xfrm>
            <a:off x="1398815" y="3248791"/>
            <a:ext cx="2857276" cy="584775"/>
          </a:xfrm>
          <a:prstGeom prst="rect">
            <a:avLst/>
          </a:prstGeom>
          <a:noFill/>
        </p:spPr>
        <p:txBody>
          <a:bodyPr wrap="square" rtlCol="0">
            <a:spAutoFit/>
          </a:bodyPr>
          <a:lstStyle/>
          <a:p>
            <a:r>
              <a:rPr lang="sv-SE" sz="1600" b="1" dirty="0"/>
              <a:t>Kommuner besvarade enkäten</a:t>
            </a:r>
          </a:p>
        </p:txBody>
      </p:sp>
      <p:sp>
        <p:nvSpPr>
          <p:cNvPr id="14" name="textruta 50">
            <a:extLst>
              <a:ext uri="{FF2B5EF4-FFF2-40B4-BE49-F238E27FC236}">
                <a16:creationId xmlns:a16="http://schemas.microsoft.com/office/drawing/2014/main" id="{BEC66E7D-E767-D821-722F-720CAE67A6DB}"/>
              </a:ext>
            </a:extLst>
          </p:cNvPr>
          <p:cNvSpPr txBox="1"/>
          <p:nvPr>
            <p:custDataLst>
              <p:tags r:id="rId2"/>
            </p:custDataLst>
          </p:nvPr>
        </p:nvSpPr>
        <p:spPr>
          <a:xfrm>
            <a:off x="578502" y="3832627"/>
            <a:ext cx="733437" cy="584775"/>
          </a:xfrm>
          <a:prstGeom prst="rect">
            <a:avLst/>
          </a:prstGeom>
          <a:noFill/>
        </p:spPr>
        <p:txBody>
          <a:bodyPr wrap="square" rtlCol="0">
            <a:spAutoFit/>
          </a:bodyPr>
          <a:lstStyle/>
          <a:p>
            <a:r>
              <a:rPr lang="sv-SE" sz="3200" b="1" dirty="0"/>
              <a:t>0</a:t>
            </a:r>
          </a:p>
        </p:txBody>
      </p:sp>
      <p:sp>
        <p:nvSpPr>
          <p:cNvPr id="15" name="textruta 51">
            <a:extLst>
              <a:ext uri="{FF2B5EF4-FFF2-40B4-BE49-F238E27FC236}">
                <a16:creationId xmlns:a16="http://schemas.microsoft.com/office/drawing/2014/main" id="{8E64DFFD-5145-483A-FC4B-0E70FE1B87C0}"/>
              </a:ext>
            </a:extLst>
          </p:cNvPr>
          <p:cNvSpPr txBox="1"/>
          <p:nvPr/>
        </p:nvSpPr>
        <p:spPr>
          <a:xfrm>
            <a:off x="1398815" y="3832627"/>
            <a:ext cx="2857276" cy="584775"/>
          </a:xfrm>
          <a:prstGeom prst="rect">
            <a:avLst/>
          </a:prstGeom>
          <a:noFill/>
        </p:spPr>
        <p:txBody>
          <a:bodyPr wrap="square" rtlCol="0">
            <a:spAutoFit/>
          </a:bodyPr>
          <a:lstStyle/>
          <a:p>
            <a:r>
              <a:rPr lang="sv-SE" sz="1600" b="1" dirty="0"/>
              <a:t>Kommuner fullföljde hela enkäten</a:t>
            </a:r>
          </a:p>
        </p:txBody>
      </p:sp>
      <p:sp>
        <p:nvSpPr>
          <p:cNvPr id="16" name="textruta 8">
            <a:extLst>
              <a:ext uri="{FF2B5EF4-FFF2-40B4-BE49-F238E27FC236}">
                <a16:creationId xmlns:a16="http://schemas.microsoft.com/office/drawing/2014/main" id="{BA7168DA-2A22-5248-F29F-5D4431CFB49B}"/>
              </a:ext>
            </a:extLst>
          </p:cNvPr>
          <p:cNvSpPr txBox="1"/>
          <p:nvPr/>
        </p:nvSpPr>
        <p:spPr>
          <a:xfrm>
            <a:off x="391886" y="6068810"/>
            <a:ext cx="10905765" cy="215444"/>
          </a:xfrm>
          <a:prstGeom prst="rect">
            <a:avLst/>
          </a:prstGeom>
          <a:noFill/>
        </p:spPr>
        <p:txBody>
          <a:bodyPr wrap="square" rtlCol="0" anchor="b">
            <a:spAutoFit/>
          </a:bodyPr>
          <a:lstStyle>
            <a:defPPr>
              <a:defRPr lang="sv-SE"/>
            </a:defPPr>
            <a:lvl1pPr defTabSz="447675">
              <a:defRPr sz="1050">
                <a:solidFill>
                  <a:schemeClr val="bg1">
                    <a:lumMod val="50000"/>
                  </a:schemeClr>
                </a:solidFill>
              </a:defRPr>
            </a:lvl1pPr>
          </a:lstStyle>
          <a:p>
            <a:r>
              <a:rPr lang="sv-SE" sz="800" dirty="0"/>
              <a:t>Källa:	Enkät: Kartläggning av socialtjänstens insatser i Sveriges kommuner (2021)  </a:t>
            </a:r>
          </a:p>
        </p:txBody>
      </p:sp>
      <p:pic>
        <p:nvPicPr>
          <p:cNvPr id="18" name="Graphic 17">
            <a:extLst>
              <a:ext uri="{FF2B5EF4-FFF2-40B4-BE49-F238E27FC236}">
                <a16:creationId xmlns:a16="http://schemas.microsoft.com/office/drawing/2014/main" id="{106ECFCA-07DC-6988-4BB8-07A90E5E353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002049" y="1634799"/>
            <a:ext cx="1290511" cy="1290511"/>
          </a:xfrm>
          <a:prstGeom prst="rect">
            <a:avLst/>
          </a:prstGeom>
        </p:spPr>
      </p:pic>
      <p:graphicFrame>
        <p:nvGraphicFramePr>
          <p:cNvPr id="19" name="Chart 18">
            <a:extLst>
              <a:ext uri="{FF2B5EF4-FFF2-40B4-BE49-F238E27FC236}">
                <a16:creationId xmlns:a16="http://schemas.microsoft.com/office/drawing/2014/main" id="{47846D3C-6368-4B3D-AC4F-EC59BB2AA6F2}"/>
              </a:ext>
            </a:extLst>
          </p:cNvPr>
          <p:cNvGraphicFramePr>
            <a:graphicFrameLocks/>
          </p:cNvGraphicFramePr>
          <p:nvPr>
            <p:extLst>
              <p:ext uri="{D42A27DB-BD31-4B8C-83A1-F6EECF244321}">
                <p14:modId xmlns:p14="http://schemas.microsoft.com/office/powerpoint/2010/main" val="2834862571"/>
              </p:ext>
            </p:extLst>
          </p:nvPr>
        </p:nvGraphicFramePr>
        <p:xfrm>
          <a:off x="5237412" y="1384925"/>
          <a:ext cx="6480000" cy="432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0506585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4085F78-6606-4352-B1C6-93AE38C632CD}"/>
              </a:ext>
            </a:extLst>
          </p:cNvPr>
          <p:cNvSpPr/>
          <p:nvPr/>
        </p:nvSpPr>
        <p:spPr>
          <a:xfrm>
            <a:off x="0" y="2645444"/>
            <a:ext cx="12191999" cy="20694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339C595-6B3E-4379-93EF-D51A347E3D63}"/>
              </a:ext>
            </a:extLst>
          </p:cNvPr>
          <p:cNvSpPr>
            <a:spLocks noGrp="1"/>
          </p:cNvSpPr>
          <p:nvPr>
            <p:ph type="title"/>
          </p:nvPr>
        </p:nvSpPr>
        <p:spPr>
          <a:xfrm>
            <a:off x="1" y="2747964"/>
            <a:ext cx="12308304" cy="1966912"/>
          </a:xfrm>
        </p:spPr>
        <p:txBody>
          <a:bodyPr anchor="ctr"/>
          <a:lstStyle/>
          <a:p>
            <a:r>
              <a:rPr lang="sv-SE" sz="4400" dirty="0"/>
              <a:t>Insatsutbud</a:t>
            </a:r>
          </a:p>
        </p:txBody>
      </p:sp>
      <p:sp>
        <p:nvSpPr>
          <p:cNvPr id="5" name="Platshållare för bildnummer 4">
            <a:extLst>
              <a:ext uri="{FF2B5EF4-FFF2-40B4-BE49-F238E27FC236}">
                <a16:creationId xmlns:a16="http://schemas.microsoft.com/office/drawing/2014/main" id="{A4E7017E-7EBF-45FB-A943-415BE1990F09}"/>
              </a:ext>
            </a:extLst>
          </p:cNvPr>
          <p:cNvSpPr>
            <a:spLocks noGrp="1"/>
          </p:cNvSpPr>
          <p:nvPr>
            <p:ph type="sldNum" sz="quarter" idx="12"/>
          </p:nvPr>
        </p:nvSpPr>
        <p:spPr/>
        <p:txBody>
          <a:bodyPr/>
          <a:lstStyle/>
          <a:p>
            <a:fld id="{34C9B0E5-37D7-412E-A162-6A236BADC197}" type="slidenum">
              <a:rPr lang="sv-SE" smtClean="0"/>
              <a:pPr/>
              <a:t>127</a:t>
            </a:fld>
            <a:endParaRPr lang="sv-SE"/>
          </a:p>
        </p:txBody>
      </p:sp>
      <p:sp>
        <p:nvSpPr>
          <p:cNvPr id="4" name="Platshållare för sidfot 3">
            <a:extLst>
              <a:ext uri="{FF2B5EF4-FFF2-40B4-BE49-F238E27FC236}">
                <a16:creationId xmlns:a16="http://schemas.microsoft.com/office/drawing/2014/main" id="{5C2EBE8F-2DC9-44F7-AA6A-F371E5CFF8D6}"/>
              </a:ext>
            </a:extLst>
          </p:cNvPr>
          <p:cNvSpPr>
            <a:spLocks noGrp="1"/>
          </p:cNvSpPr>
          <p:nvPr>
            <p:ph type="ftr" sz="quarter" idx="11"/>
          </p:nvPr>
        </p:nvSpPr>
        <p:spPr/>
        <p:txBody>
          <a:bodyPr/>
          <a:lstStyle/>
          <a:p>
            <a:r>
              <a:rPr lang="sv-SE"/>
              <a:t>Verksamhetsområde: Socialpsykiatri</a:t>
            </a:r>
          </a:p>
        </p:txBody>
      </p:sp>
    </p:spTree>
    <p:extLst>
      <p:ext uri="{BB962C8B-B14F-4D97-AF65-F5344CB8AC3E}">
        <p14:creationId xmlns:p14="http://schemas.microsoft.com/office/powerpoint/2010/main" val="231462365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5BCC54F8-49AB-4FD8-8EB0-94F9950CB877}"/>
              </a:ext>
            </a:extLst>
          </p:cNvPr>
          <p:cNvSpPr/>
          <p:nvPr/>
        </p:nvSpPr>
        <p:spPr>
          <a:xfrm>
            <a:off x="360946" y="1463713"/>
            <a:ext cx="10936705" cy="176458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CC97DDA9-ED4E-4F2C-B716-221E8AA04A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9" name="Title 1">
            <a:extLst>
              <a:ext uri="{FF2B5EF4-FFF2-40B4-BE49-F238E27FC236}">
                <a16:creationId xmlns:a16="http://schemas.microsoft.com/office/drawing/2014/main" id="{DC07B3EC-2B6E-4369-A4E5-0AE729CD53FD}"/>
              </a:ext>
            </a:extLst>
          </p:cNvPr>
          <p:cNvSpPr>
            <a:spLocks noGrp="1"/>
          </p:cNvSpPr>
          <p:nvPr>
            <p:ph type="title"/>
          </p:nvPr>
        </p:nvSpPr>
        <p:spPr>
          <a:xfrm>
            <a:off x="150774" y="136526"/>
            <a:ext cx="11887759" cy="898518"/>
          </a:xfrm>
        </p:spPr>
        <p:txBody>
          <a:bodyPr anchor="b">
            <a:normAutofit/>
          </a:bodyPr>
          <a:lstStyle/>
          <a:p>
            <a:r>
              <a:rPr lang="sv-SE" dirty="0"/>
              <a:t>Insatsutbud: verksamhetsområde socialpsykiatri</a:t>
            </a:r>
            <a:endParaRPr lang="sv-SE" sz="2800" dirty="0">
              <a:highlight>
                <a:srgbClr val="FFFF00"/>
              </a:highlight>
            </a:endParaRPr>
          </a:p>
        </p:txBody>
      </p:sp>
      <p:sp>
        <p:nvSpPr>
          <p:cNvPr id="10" name="textruta 8">
            <a:extLst>
              <a:ext uri="{FF2B5EF4-FFF2-40B4-BE49-F238E27FC236}">
                <a16:creationId xmlns:a16="http://schemas.microsoft.com/office/drawing/2014/main" id="{918FBAB5-87F1-4F16-9754-07ABB6F51820}"/>
              </a:ext>
            </a:extLst>
          </p:cNvPr>
          <p:cNvSpPr txBox="1"/>
          <p:nvPr/>
        </p:nvSpPr>
        <p:spPr>
          <a:xfrm>
            <a:off x="360946" y="5945700"/>
            <a:ext cx="10936705" cy="338554"/>
          </a:xfrm>
          <a:prstGeom prst="rect">
            <a:avLst/>
          </a:prstGeom>
          <a:noFill/>
        </p:spPr>
        <p:txBody>
          <a:bodyPr wrap="square" rtlCol="0">
            <a:spAutoFit/>
          </a:bodyPr>
          <a:lstStyle>
            <a:defPPr>
              <a:defRPr lang="sv-SE"/>
            </a:defPPr>
            <a:lvl1pPr defTabSz="447675">
              <a:defRPr sz="1050">
                <a:solidFill>
                  <a:schemeClr val="bg1">
                    <a:lumMod val="50000"/>
                  </a:schemeClr>
                </a:solidFill>
              </a:defRPr>
            </a:lvl1pPr>
          </a:lstStyle>
          <a:p>
            <a:pPr marL="0" marR="0" lvl="0" indent="0" algn="l" defTabSz="447675"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white">
                    <a:lumMod val="50000"/>
                  </a:prstClr>
                </a:solidFill>
                <a:effectLst/>
                <a:uLnTx/>
                <a:uFillTx/>
                <a:latin typeface="Arial"/>
                <a:ea typeface="+mn-ea"/>
                <a:cs typeface="+mn-cs"/>
              </a:rPr>
              <a:t>Källa:	Enkät: Kartläggning av socialtjänstens insatser i Sveriges kommuner (2021)  </a:t>
            </a:r>
          </a:p>
          <a:p>
            <a:pPr marL="0" marR="0" lvl="0" indent="0" algn="l" defTabSz="447675"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white">
                    <a:lumMod val="50000"/>
                  </a:prstClr>
                </a:solidFill>
                <a:effectLst/>
                <a:uLnTx/>
                <a:uFillTx/>
                <a:latin typeface="Arial"/>
                <a:ea typeface="+mn-ea"/>
                <a:cs typeface="+mn-cs"/>
              </a:rPr>
              <a:t>*	Av de kommuner som angett att de slutfört enkäten</a:t>
            </a:r>
          </a:p>
        </p:txBody>
      </p:sp>
      <p:sp>
        <p:nvSpPr>
          <p:cNvPr id="6" name="Rektangel 5">
            <a:extLst>
              <a:ext uri="{FF2B5EF4-FFF2-40B4-BE49-F238E27FC236}">
                <a16:creationId xmlns:a16="http://schemas.microsoft.com/office/drawing/2014/main" id="{6151BF35-C2C3-4465-8212-079258E8C0CE}"/>
              </a:ext>
            </a:extLst>
          </p:cNvPr>
          <p:cNvSpPr/>
          <p:nvPr/>
        </p:nvSpPr>
        <p:spPr>
          <a:xfrm>
            <a:off x="360947" y="3523343"/>
            <a:ext cx="10936706" cy="21536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ktangel: rundade hörn 12">
            <a:extLst>
              <a:ext uri="{FF2B5EF4-FFF2-40B4-BE49-F238E27FC236}">
                <a16:creationId xmlns:a16="http://schemas.microsoft.com/office/drawing/2014/main" id="{C1BB5D21-F8A8-48E6-A93F-6D089FBE89FD}"/>
              </a:ext>
            </a:extLst>
          </p:cNvPr>
          <p:cNvSpPr/>
          <p:nvPr/>
        </p:nvSpPr>
        <p:spPr>
          <a:xfrm>
            <a:off x="432286" y="2304661"/>
            <a:ext cx="3406637" cy="905283"/>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av de 53 kartlagda insatserna har i genomsnitt erbjudits inom området socialpsykiatri 2016-2020</a:t>
            </a:r>
          </a:p>
        </p:txBody>
      </p:sp>
      <p:sp>
        <p:nvSpPr>
          <p:cNvPr id="14" name="Rektangel: rundade hörn 13">
            <a:extLst>
              <a:ext uri="{FF2B5EF4-FFF2-40B4-BE49-F238E27FC236}">
                <a16:creationId xmlns:a16="http://schemas.microsoft.com/office/drawing/2014/main" id="{90CE7AF8-D777-4164-9BBF-8BC03374CCB3}"/>
              </a:ext>
            </a:extLst>
          </p:cNvPr>
          <p:cNvSpPr/>
          <p:nvPr/>
        </p:nvSpPr>
        <p:spPr>
          <a:xfrm>
            <a:off x="7550275" y="2304661"/>
            <a:ext cx="3406637" cy="905283"/>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av kommunerna uppger att de ger ytterligare insatser</a:t>
            </a:r>
          </a:p>
        </p:txBody>
      </p:sp>
      <p:cxnSp>
        <p:nvCxnSpPr>
          <p:cNvPr id="16" name="Rak pilkoppling 15">
            <a:extLst>
              <a:ext uri="{FF2B5EF4-FFF2-40B4-BE49-F238E27FC236}">
                <a16:creationId xmlns:a16="http://schemas.microsoft.com/office/drawing/2014/main" id="{E098D638-612A-447A-A2D9-27531E70A24E}"/>
              </a:ext>
            </a:extLst>
          </p:cNvPr>
          <p:cNvCxnSpPr>
            <a:cxnSpLocks/>
          </p:cNvCxnSpPr>
          <p:nvPr/>
        </p:nvCxnSpPr>
        <p:spPr>
          <a:xfrm>
            <a:off x="4030580" y="4614109"/>
            <a:ext cx="3621505" cy="0"/>
          </a:xfrm>
          <a:prstGeom prst="straightConnector1">
            <a:avLst/>
          </a:prstGeom>
          <a:ln w="57150">
            <a:solidFill>
              <a:schemeClr val="accent3">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ktangel: rundade hörn 17">
            <a:extLst>
              <a:ext uri="{FF2B5EF4-FFF2-40B4-BE49-F238E27FC236}">
                <a16:creationId xmlns:a16="http://schemas.microsoft.com/office/drawing/2014/main" id="{CB4215CE-00C2-494F-865E-88A84052310E}"/>
              </a:ext>
            </a:extLst>
          </p:cNvPr>
          <p:cNvSpPr/>
          <p:nvPr/>
        </p:nvSpPr>
        <p:spPr>
          <a:xfrm>
            <a:off x="385009" y="4548793"/>
            <a:ext cx="3501191" cy="112631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av de 53 kartlagda insatserna erbjuds i den kommun som erbjuder minst antal insatser inom området socialpsykiatri 2016-2020*</a:t>
            </a:r>
          </a:p>
        </p:txBody>
      </p:sp>
      <p:sp>
        <p:nvSpPr>
          <p:cNvPr id="19" name="Rektangel: rundade hörn 18">
            <a:extLst>
              <a:ext uri="{FF2B5EF4-FFF2-40B4-BE49-F238E27FC236}">
                <a16:creationId xmlns:a16="http://schemas.microsoft.com/office/drawing/2014/main" id="{8AD0B80D-33E7-45E2-B36F-79DFF848171C}"/>
              </a:ext>
            </a:extLst>
          </p:cNvPr>
          <p:cNvSpPr/>
          <p:nvPr/>
        </p:nvSpPr>
        <p:spPr>
          <a:xfrm>
            <a:off x="7502998" y="4548793"/>
            <a:ext cx="3501191" cy="112631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av de 53 kartlagda insatserna erbjuds i den kommun som erbjuder störst antal insatser inom området socialpsykiatri 2016-2020*</a:t>
            </a:r>
          </a:p>
        </p:txBody>
      </p:sp>
      <p:pic>
        <p:nvPicPr>
          <p:cNvPr id="30" name="Bild 29" descr="Märkesfäste1 med hel fyllning">
            <a:extLst>
              <a:ext uri="{FF2B5EF4-FFF2-40B4-BE49-F238E27FC236}">
                <a16:creationId xmlns:a16="http://schemas.microsoft.com/office/drawing/2014/main" id="{8178D44B-576F-43AC-B472-0DEEA926FF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141492" y="1664369"/>
            <a:ext cx="1375611" cy="1375611"/>
          </a:xfrm>
          <a:prstGeom prst="rect">
            <a:avLst/>
          </a:prstGeom>
        </p:spPr>
      </p:pic>
      <p:sp>
        <p:nvSpPr>
          <p:cNvPr id="3" name="Platshållare för sidfot 2">
            <a:extLst>
              <a:ext uri="{FF2B5EF4-FFF2-40B4-BE49-F238E27FC236}">
                <a16:creationId xmlns:a16="http://schemas.microsoft.com/office/drawing/2014/main" id="{53540F97-857D-4E2C-A9D0-B5441E88C7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Verksamhetsområde: Socialpsykiatri</a:t>
            </a:r>
          </a:p>
        </p:txBody>
      </p:sp>
      <p:sp>
        <p:nvSpPr>
          <p:cNvPr id="21" name="Rektangel: rundade hörn 12">
            <a:extLst>
              <a:ext uri="{FF2B5EF4-FFF2-40B4-BE49-F238E27FC236}">
                <a16:creationId xmlns:a16="http://schemas.microsoft.com/office/drawing/2014/main" id="{8F205C1C-3E4B-F4C7-8E6B-637B94C52966}"/>
              </a:ext>
            </a:extLst>
          </p:cNvPr>
          <p:cNvSpPr/>
          <p:nvPr>
            <p:custDataLst>
              <p:tags r:id="rId1"/>
            </p:custDataLst>
          </p:nvPr>
        </p:nvSpPr>
        <p:spPr>
          <a:xfrm>
            <a:off x="432286" y="1528785"/>
            <a:ext cx="3406637" cy="905283"/>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0" i="0" u="none" strike="noStrike" kern="1200" cap="none" spc="0" normalizeH="0" baseline="0" noProof="0" dirty="0">
                <a:ln>
                  <a:noFill/>
                </a:ln>
                <a:solidFill>
                  <a:prstClr val="black"/>
                </a:solidFill>
                <a:effectLst/>
                <a:uLnTx/>
                <a:uFillTx/>
                <a:latin typeface="Arial"/>
                <a:ea typeface="+mn-ea"/>
                <a:cs typeface="+mn-cs"/>
              </a:rPr>
              <a:t>22</a:t>
            </a:r>
          </a:p>
        </p:txBody>
      </p:sp>
      <p:sp>
        <p:nvSpPr>
          <p:cNvPr id="22" name="Rektangel: rundade hörn 13">
            <a:extLst>
              <a:ext uri="{FF2B5EF4-FFF2-40B4-BE49-F238E27FC236}">
                <a16:creationId xmlns:a16="http://schemas.microsoft.com/office/drawing/2014/main" id="{2503B82A-0467-7021-73B1-0C177C84E14C}"/>
              </a:ext>
            </a:extLst>
          </p:cNvPr>
          <p:cNvSpPr/>
          <p:nvPr>
            <p:custDataLst>
              <p:tags r:id="rId2"/>
            </p:custDataLst>
          </p:nvPr>
        </p:nvSpPr>
        <p:spPr>
          <a:xfrm>
            <a:off x="7550275" y="1528785"/>
            <a:ext cx="3406637" cy="905283"/>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0" i="0" u="none" strike="noStrike" kern="1200" cap="none" spc="0" normalizeH="0" baseline="0" noProof="0" dirty="0">
                <a:ln>
                  <a:noFill/>
                </a:ln>
                <a:solidFill>
                  <a:prstClr val="black"/>
                </a:solidFill>
                <a:effectLst/>
                <a:uLnTx/>
                <a:uFillTx/>
                <a:latin typeface="Arial"/>
                <a:ea typeface="+mn-ea"/>
                <a:cs typeface="+mn-cs"/>
              </a:rPr>
              <a:t>60%</a:t>
            </a:r>
          </a:p>
        </p:txBody>
      </p:sp>
      <p:sp>
        <p:nvSpPr>
          <p:cNvPr id="23" name="Rektangel: rundade hörn 17">
            <a:extLst>
              <a:ext uri="{FF2B5EF4-FFF2-40B4-BE49-F238E27FC236}">
                <a16:creationId xmlns:a16="http://schemas.microsoft.com/office/drawing/2014/main" id="{354BE06D-2231-E30C-25F6-6731AD71A82F}"/>
              </a:ext>
            </a:extLst>
          </p:cNvPr>
          <p:cNvSpPr/>
          <p:nvPr>
            <p:custDataLst>
              <p:tags r:id="rId3"/>
            </p:custDataLst>
          </p:nvPr>
        </p:nvSpPr>
        <p:spPr>
          <a:xfrm>
            <a:off x="385009" y="3772917"/>
            <a:ext cx="3501191" cy="112631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0" i="0" u="none" strike="noStrike" kern="1200" cap="none" spc="0" normalizeH="0" baseline="0" noProof="0" dirty="0">
                <a:ln>
                  <a:noFill/>
                </a:ln>
                <a:solidFill>
                  <a:prstClr val="black"/>
                </a:solidFill>
                <a:effectLst/>
                <a:uLnTx/>
                <a:uFillTx/>
                <a:latin typeface="Arial"/>
                <a:ea typeface="+mn-ea"/>
                <a:cs typeface="+mn-cs"/>
              </a:rPr>
              <a:t>11</a:t>
            </a:r>
          </a:p>
        </p:txBody>
      </p:sp>
      <p:sp>
        <p:nvSpPr>
          <p:cNvPr id="24" name="Rektangel: rundade hörn 18">
            <a:extLst>
              <a:ext uri="{FF2B5EF4-FFF2-40B4-BE49-F238E27FC236}">
                <a16:creationId xmlns:a16="http://schemas.microsoft.com/office/drawing/2014/main" id="{FE4B8269-E1F4-4D88-A82E-300001FEE3F7}"/>
              </a:ext>
            </a:extLst>
          </p:cNvPr>
          <p:cNvSpPr/>
          <p:nvPr>
            <p:custDataLst>
              <p:tags r:id="rId4"/>
            </p:custDataLst>
          </p:nvPr>
        </p:nvSpPr>
        <p:spPr>
          <a:xfrm>
            <a:off x="7502998" y="3772917"/>
            <a:ext cx="3501191" cy="112631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0" i="0" u="none" strike="noStrike" kern="1200" cap="none" spc="0" normalizeH="0" baseline="0" noProof="0" dirty="0">
                <a:ln>
                  <a:noFill/>
                </a:ln>
                <a:solidFill>
                  <a:prstClr val="black"/>
                </a:solidFill>
                <a:effectLst/>
                <a:uLnTx/>
                <a:uFillTx/>
                <a:latin typeface="Arial"/>
                <a:ea typeface="+mn-ea"/>
                <a:cs typeface="+mn-cs"/>
              </a:rPr>
              <a:t>36</a:t>
            </a:r>
          </a:p>
        </p:txBody>
      </p:sp>
    </p:spTree>
    <p:extLst>
      <p:ext uri="{BB962C8B-B14F-4D97-AF65-F5344CB8AC3E}">
        <p14:creationId xmlns:p14="http://schemas.microsoft.com/office/powerpoint/2010/main" val="191626213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Antal insatser inom området socialpsykiatri som ges i respektive kommun</a:t>
            </a:r>
          </a:p>
        </p:txBody>
      </p:sp>
      <p:sp>
        <p:nvSpPr>
          <p:cNvPr id="5" name="Platshållare för sidfot 4">
            <a:extLst>
              <a:ext uri="{FF2B5EF4-FFF2-40B4-BE49-F238E27FC236}">
                <a16:creationId xmlns:a16="http://schemas.microsoft.com/office/drawing/2014/main" id="{4BE03205-F74C-444E-BECB-C630E9C62B31}"/>
              </a:ext>
            </a:extLst>
          </p:cNvPr>
          <p:cNvSpPr>
            <a:spLocks noGrp="1"/>
          </p:cNvSpPr>
          <p:nvPr>
            <p:ph type="ftr" sz="quarter" idx="11"/>
          </p:nvPr>
        </p:nvSpPr>
        <p:spPr/>
        <p:txBody>
          <a:bodyPr/>
          <a:lstStyle/>
          <a:p>
            <a:r>
              <a:rPr lang="sv-SE"/>
              <a:t>Verksamhetsområde: Socialpsykiatri</a:t>
            </a:r>
          </a:p>
        </p:txBody>
      </p:sp>
      <p:sp>
        <p:nvSpPr>
          <p:cNvPr id="3" name="Platshållare för bildnummer 2">
            <a:extLst>
              <a:ext uri="{FF2B5EF4-FFF2-40B4-BE49-F238E27FC236}">
                <a16:creationId xmlns:a16="http://schemas.microsoft.com/office/drawing/2014/main" id="{4D503423-4791-4A98-AE29-B778896FEA92}"/>
              </a:ext>
            </a:extLst>
          </p:cNvPr>
          <p:cNvSpPr>
            <a:spLocks noGrp="1"/>
          </p:cNvSpPr>
          <p:nvPr>
            <p:ph type="sldNum" sz="quarter" idx="12"/>
          </p:nvPr>
        </p:nvSpPr>
        <p:spPr/>
        <p:txBody>
          <a:bodyPr/>
          <a:lstStyle/>
          <a:p>
            <a:fld id="{2DBAD975-63FF-4468-AC34-025F73E043F9}" type="slidenum">
              <a:rPr lang="sv-SE" smtClean="0"/>
              <a:pPr/>
              <a:t>129</a:t>
            </a:fld>
            <a:endParaRPr lang="sv-SE"/>
          </a:p>
        </p:txBody>
      </p:sp>
      <p:sp>
        <p:nvSpPr>
          <p:cNvPr id="8" name="Text Placeholder 7">
            <a:extLst>
              <a:ext uri="{FF2B5EF4-FFF2-40B4-BE49-F238E27FC236}">
                <a16:creationId xmlns:a16="http://schemas.microsoft.com/office/drawing/2014/main" id="{20C66DA8-04F5-A48D-91A1-AC0FA572306E}"/>
              </a:ext>
            </a:extLst>
          </p:cNvPr>
          <p:cNvSpPr>
            <a:spLocks noGrp="1"/>
          </p:cNvSpPr>
          <p:nvPr>
            <p:ph type="body" sz="quarter" idx="13"/>
          </p:nvPr>
        </p:nvSpPr>
        <p:spPr/>
        <p:txBody>
          <a:bodyPr/>
          <a:lstStyle/>
          <a:p>
            <a:pPr defTabSz="447675"/>
            <a:r>
              <a:rPr lang="sv-SE" sz="800" dirty="0">
                <a:solidFill>
                  <a:schemeClr val="bg1">
                    <a:lumMod val="50000"/>
                  </a:schemeClr>
                </a:solidFill>
              </a:rPr>
              <a:t>	Not: 	Avser antal insatser som kommunerna uppgett att de erbjudit under åren 2016-2020 utifrån den lista av de 75 insatser som ingick i enkäten ”Kartläggning av socialtjänstens insatser i Sveriges kommuner (2021)” för området socialpsykiatri. 40 		procent av kommunerna uppger att de erbjuder insatser utöver de som ingick i enkäten. Antal svarande kommuner i riket är 216 kommuner. </a:t>
            </a:r>
            <a:r>
              <a:rPr lang="sv-SE" dirty="0"/>
              <a:t>Endast de kommuner som har lämnat ett svar visas i denna graf.</a:t>
            </a:r>
            <a:endParaRPr lang="sv-SE" sz="800" dirty="0">
              <a:solidFill>
                <a:schemeClr val="bg1">
                  <a:lumMod val="50000"/>
                </a:schemeClr>
              </a:solidFill>
            </a:endParaRPr>
          </a:p>
          <a:p>
            <a:pPr defTabSz="447675"/>
            <a:r>
              <a:rPr lang="sv-SE" sz="800" dirty="0">
                <a:solidFill>
                  <a:schemeClr val="bg1">
                    <a:lumMod val="50000"/>
                  </a:schemeClr>
                </a:solidFill>
              </a:rPr>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7604EF00-E9D7-4AAD-87F7-C514FBDFAD01}"/>
              </a:ext>
            </a:extLst>
          </p:cNvPr>
          <p:cNvGraphicFramePr>
            <a:graphicFrameLocks/>
          </p:cNvGraphicFramePr>
          <p:nvPr>
            <p:extLst>
              <p:ext uri="{D42A27DB-BD31-4B8C-83A1-F6EECF244321}">
                <p14:modId xmlns:p14="http://schemas.microsoft.com/office/powerpoint/2010/main" val="3982162503"/>
              </p:ext>
            </p:extLst>
          </p:nvPr>
        </p:nvGraphicFramePr>
        <p:xfrm>
          <a:off x="245285" y="1115500"/>
          <a:ext cx="11701429" cy="4627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2024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 9">
            <a:extLst>
              <a:ext uri="{FF2B5EF4-FFF2-40B4-BE49-F238E27FC236}">
                <a16:creationId xmlns:a16="http://schemas.microsoft.com/office/drawing/2014/main" id="{30EC84F8-42F4-C475-54C6-09FE32D33EC9}"/>
              </a:ext>
            </a:extLst>
          </p:cNvPr>
          <p:cNvSpPr/>
          <p:nvPr/>
        </p:nvSpPr>
        <p:spPr>
          <a:xfrm>
            <a:off x="8662987" y="1914525"/>
            <a:ext cx="3143250" cy="314325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38A254D-99BE-400D-AEF3-9B4A14906C12}"/>
              </a:ext>
            </a:extLst>
          </p:cNvPr>
          <p:cNvSpPr>
            <a:spLocks noGrp="1"/>
          </p:cNvSpPr>
          <p:nvPr>
            <p:ph type="title"/>
          </p:nvPr>
        </p:nvSpPr>
        <p:spPr>
          <a:xfrm>
            <a:off x="548825" y="-16429"/>
            <a:ext cx="11342443" cy="1231392"/>
          </a:xfrm>
        </p:spPr>
        <p:txBody>
          <a:bodyPr anchor="b"/>
          <a:lstStyle/>
          <a:p>
            <a:r>
              <a:rPr lang="sv-SE" sz="3200" dirty="0"/>
              <a:t>Resultaten bör </a:t>
            </a:r>
            <a:r>
              <a:rPr lang="sv-SE" sz="3200"/>
              <a:t>tolkas med</a:t>
            </a:r>
            <a:r>
              <a:rPr lang="sv-SE" sz="3200" dirty="0"/>
              <a:t> försiktighet</a:t>
            </a:r>
          </a:p>
        </p:txBody>
      </p:sp>
      <p:sp>
        <p:nvSpPr>
          <p:cNvPr id="5" name="Platshållare för bildnummer 4">
            <a:extLst>
              <a:ext uri="{FF2B5EF4-FFF2-40B4-BE49-F238E27FC236}">
                <a16:creationId xmlns:a16="http://schemas.microsoft.com/office/drawing/2014/main" id="{F28C366E-5D20-42C4-8F93-9D1A74B07D8F}"/>
              </a:ext>
            </a:extLst>
          </p:cNvPr>
          <p:cNvSpPr>
            <a:spLocks noGrp="1"/>
          </p:cNvSpPr>
          <p:nvPr>
            <p:ph type="sldNum" sz="quarter" idx="12"/>
          </p:nvPr>
        </p:nvSpPr>
        <p:spPr/>
        <p:txBody>
          <a:bodyPr/>
          <a:lstStyle/>
          <a:p>
            <a:fld id="{2DBAD975-63FF-4468-AC34-025F73E043F9}" type="slidenum">
              <a:rPr lang="sv-SE" smtClean="0"/>
              <a:t>13</a:t>
            </a:fld>
            <a:endParaRPr lang="sv-SE"/>
          </a:p>
        </p:txBody>
      </p:sp>
      <p:pic>
        <p:nvPicPr>
          <p:cNvPr id="9" name="Bildobjekt 8">
            <a:extLst>
              <a:ext uri="{FF2B5EF4-FFF2-40B4-BE49-F238E27FC236}">
                <a16:creationId xmlns:a16="http://schemas.microsoft.com/office/drawing/2014/main" id="{CE6E1E9D-12D7-E8A4-CA76-812F76C899A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284470" y="2543175"/>
            <a:ext cx="1990725" cy="1990725"/>
          </a:xfrm>
          <a:prstGeom prst="rect">
            <a:avLst/>
          </a:prstGeom>
        </p:spPr>
      </p:pic>
      <p:sp>
        <p:nvSpPr>
          <p:cNvPr id="11" name="textruta 10">
            <a:extLst>
              <a:ext uri="{FF2B5EF4-FFF2-40B4-BE49-F238E27FC236}">
                <a16:creationId xmlns:a16="http://schemas.microsoft.com/office/drawing/2014/main" id="{453A3D0A-7ECC-1C5F-200E-E45FABF9A2EE}"/>
              </a:ext>
            </a:extLst>
          </p:cNvPr>
          <p:cNvSpPr txBox="1"/>
          <p:nvPr/>
        </p:nvSpPr>
        <p:spPr>
          <a:xfrm>
            <a:off x="548824" y="1524000"/>
            <a:ext cx="7728401" cy="4247317"/>
          </a:xfrm>
          <a:prstGeom prst="rect">
            <a:avLst/>
          </a:prstGeom>
          <a:noFill/>
        </p:spPr>
        <p:txBody>
          <a:bodyPr wrap="square" rtlCol="0">
            <a:spAutoFit/>
          </a:bodyPr>
          <a:lstStyle/>
          <a:p>
            <a:r>
              <a:rPr lang="sv-SE" b="1" dirty="0"/>
              <a:t>Observera att de resultat som presenteras i denna rapport och i tillhörande </a:t>
            </a:r>
            <a:r>
              <a:rPr lang="sv-SE" b="1" dirty="0" err="1"/>
              <a:t>excelfil</a:t>
            </a:r>
            <a:r>
              <a:rPr lang="sv-SE" b="1" dirty="0"/>
              <a:t> inte ger en fullständig bild av insatsutbudet i länets </a:t>
            </a:r>
            <a:r>
              <a:rPr lang="sv-SE" b="1"/>
              <a:t>kommuner.</a:t>
            </a:r>
            <a:r>
              <a:rPr lang="sv-SE" b="1" dirty="0"/>
              <a:t> De </a:t>
            </a:r>
            <a:r>
              <a:rPr lang="sv-SE" b="1"/>
              <a:t>bör </a:t>
            </a:r>
            <a:r>
              <a:rPr lang="sv-SE" b="1" dirty="0"/>
              <a:t>därför tolkas med försiktighet </a:t>
            </a:r>
            <a:r>
              <a:rPr lang="sv-SE" b="1"/>
              <a:t>och snarare </a:t>
            </a:r>
            <a:r>
              <a:rPr lang="sv-SE" b="1" dirty="0"/>
              <a:t>användas för att </a:t>
            </a:r>
            <a:r>
              <a:rPr lang="sv-SE" b="1"/>
              <a:t>initiera dialog kring socialtjänstens</a:t>
            </a:r>
            <a:r>
              <a:rPr lang="sv-SE" b="1" dirty="0"/>
              <a:t> verksamhet. </a:t>
            </a:r>
            <a:endParaRPr lang="sv-SE"/>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Kvalitet på enkätsvar har varierat och </a:t>
            </a:r>
            <a:r>
              <a:rPr lang="sv-SE"/>
              <a:t>vissa kommuner har endast </a:t>
            </a:r>
            <a:r>
              <a:rPr lang="sv-SE" dirty="0"/>
              <a:t>besvarat delar av enkäterna. </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Det är inte säkert att den som besvarat enkäterna har en fullständig bild av kommunens verksamhet. </a:t>
            </a:r>
            <a:r>
              <a:rPr lang="sv-SE"/>
              <a:t>I vissa fall har </a:t>
            </a:r>
            <a:r>
              <a:rPr lang="sv-SE" dirty="0"/>
              <a:t>en och samma person besvarat alla sex enkäter</a:t>
            </a:r>
            <a:r>
              <a:rPr lang="sv-SE"/>
              <a:t>, medan enkäterna i vissa </a:t>
            </a:r>
            <a:r>
              <a:rPr lang="sv-SE" dirty="0"/>
              <a:t>fall har skickats ut till </a:t>
            </a:r>
            <a:r>
              <a:rPr lang="sv-SE"/>
              <a:t>olika verksamheter </a:t>
            </a:r>
            <a:r>
              <a:rPr lang="sv-SE" dirty="0"/>
              <a:t>att besvara. </a:t>
            </a:r>
            <a:endParaRPr lang="sv-SE"/>
          </a:p>
          <a:p>
            <a:pPr marL="285750" indent="-285750">
              <a:buFont typeface="Arial" panose="020B0604020202020204" pitchFamily="34" charset="0"/>
              <a:buChar char="•"/>
            </a:pPr>
            <a:endParaRPr lang="sv-SE"/>
          </a:p>
          <a:p>
            <a:pPr marL="285750" indent="-285750">
              <a:buFont typeface="Arial" panose="020B0604020202020204" pitchFamily="34" charset="0"/>
              <a:buChar char="•"/>
            </a:pPr>
            <a:r>
              <a:rPr lang="sv-SE"/>
              <a:t>Generellt observeras </a:t>
            </a:r>
            <a:r>
              <a:rPr lang="sv-SE" dirty="0"/>
              <a:t>fler fullständiga svar för verksamhetsområden barn och unga, äldre </a:t>
            </a:r>
            <a:r>
              <a:rPr lang="sv-SE"/>
              <a:t>samt våld i </a:t>
            </a:r>
            <a:r>
              <a:rPr lang="sv-SE" dirty="0"/>
              <a:t>nära relationer. </a:t>
            </a:r>
          </a:p>
        </p:txBody>
      </p:sp>
    </p:spTree>
    <p:extLst>
      <p:ext uri="{BB962C8B-B14F-4D97-AF65-F5344CB8AC3E}">
        <p14:creationId xmlns:p14="http://schemas.microsoft.com/office/powerpoint/2010/main" val="198100625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Genomsnittligt antal insatser inom socialpsykiatri uppdelat på huvudgrupp</a:t>
            </a:r>
          </a:p>
        </p:txBody>
      </p:sp>
      <p:sp>
        <p:nvSpPr>
          <p:cNvPr id="5" name="Platshållare för sidfot 4">
            <a:extLst>
              <a:ext uri="{FF2B5EF4-FFF2-40B4-BE49-F238E27FC236}">
                <a16:creationId xmlns:a16="http://schemas.microsoft.com/office/drawing/2014/main" id="{22FEDD9B-99FC-4649-9A82-166B673B28A3}"/>
              </a:ext>
            </a:extLst>
          </p:cNvPr>
          <p:cNvSpPr>
            <a:spLocks noGrp="1"/>
          </p:cNvSpPr>
          <p:nvPr>
            <p:ph type="ftr" sz="quarter" idx="11"/>
          </p:nvPr>
        </p:nvSpPr>
        <p:spPr/>
        <p:txBody>
          <a:bodyPr/>
          <a:lstStyle/>
          <a:p>
            <a:r>
              <a:rPr lang="sv-SE"/>
              <a:t>Verksamhetsområde: Socialpsykiatri</a:t>
            </a:r>
          </a:p>
        </p:txBody>
      </p:sp>
      <p:sp>
        <p:nvSpPr>
          <p:cNvPr id="3" name="Slide Number Placeholder 2">
            <a:extLst>
              <a:ext uri="{FF2B5EF4-FFF2-40B4-BE49-F238E27FC236}">
                <a16:creationId xmlns:a16="http://schemas.microsoft.com/office/drawing/2014/main" id="{352D05CE-82B8-49CF-AE8E-F828073D0D19}"/>
              </a:ext>
            </a:extLst>
          </p:cNvPr>
          <p:cNvSpPr>
            <a:spLocks noGrp="1"/>
          </p:cNvSpPr>
          <p:nvPr>
            <p:ph type="sldNum" sz="quarter" idx="12"/>
          </p:nvPr>
        </p:nvSpPr>
        <p:spPr/>
        <p:txBody>
          <a:bodyPr/>
          <a:lstStyle/>
          <a:p>
            <a:fld id="{2DBAD975-63FF-4468-AC34-025F73E043F9}" type="slidenum">
              <a:rPr lang="sv-SE" smtClean="0"/>
              <a:pPr/>
              <a:t>130</a:t>
            </a:fld>
            <a:endParaRPr lang="sv-SE"/>
          </a:p>
        </p:txBody>
      </p:sp>
      <p:sp>
        <p:nvSpPr>
          <p:cNvPr id="8" name="Text Placeholder 7">
            <a:extLst>
              <a:ext uri="{FF2B5EF4-FFF2-40B4-BE49-F238E27FC236}">
                <a16:creationId xmlns:a16="http://schemas.microsoft.com/office/drawing/2014/main" id="{21ED34A5-8835-41E4-6BBF-42655EC72087}"/>
              </a:ext>
            </a:extLst>
          </p:cNvPr>
          <p:cNvSpPr>
            <a:spLocks noGrp="1"/>
          </p:cNvSpPr>
          <p:nvPr>
            <p:ph type="body" sz="quarter" idx="13"/>
          </p:nvPr>
        </p:nvSpPr>
        <p:spPr/>
        <p:txBody>
          <a:bodyPr/>
          <a:lstStyle/>
          <a:p>
            <a:pPr defTabSz="447675"/>
            <a:r>
              <a:rPr lang="sv-SE" sz="800" dirty="0">
                <a:solidFill>
                  <a:schemeClr val="bg1">
                    <a:lumMod val="50000"/>
                  </a:schemeClr>
                </a:solidFill>
              </a:rPr>
              <a:t>	Not: 	Avser antal insatser som kommunerna uppgett att de erbjudit under åren 2016-2020 utifrån den lista av de 75 insatser som ingick i enkäten ”Kartläggning av socialtjänstens insatser i Sveriges kommuner (2021)” för området socialpsykiatri. 40 		procent av kommunerna uppger att de erbjuder insatser utöver de som ingick i enkäten.</a:t>
            </a:r>
          </a:p>
          <a:p>
            <a:pPr defTabSz="447675"/>
            <a:r>
              <a:rPr lang="sv-SE" sz="800" dirty="0">
                <a:solidFill>
                  <a:schemeClr val="bg1">
                    <a:lumMod val="50000"/>
                  </a:schemeClr>
                </a:solidFill>
              </a:rPr>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4AEA00BE-8FE4-4596-B266-A0DD4E020C26}"/>
              </a:ext>
            </a:extLst>
          </p:cNvPr>
          <p:cNvGraphicFramePr>
            <a:graphicFrameLocks/>
          </p:cNvGraphicFramePr>
          <p:nvPr>
            <p:extLst>
              <p:ext uri="{D42A27DB-BD31-4B8C-83A1-F6EECF244321}">
                <p14:modId xmlns:p14="http://schemas.microsoft.com/office/powerpoint/2010/main" val="125028313"/>
              </p:ext>
            </p:extLst>
          </p:nvPr>
        </p:nvGraphicFramePr>
        <p:xfrm>
          <a:off x="245285" y="1105294"/>
          <a:ext cx="11701429" cy="46474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33561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lstStyle/>
          <a:p>
            <a:r>
              <a:rPr lang="sv-SE" dirty="0"/>
              <a:t>De tio vanligaste av de kartlagda insatserna</a:t>
            </a:r>
            <a:endParaRPr lang="en-US" dirty="0"/>
          </a:p>
        </p:txBody>
      </p:sp>
      <p:sp>
        <p:nvSpPr>
          <p:cNvPr id="10" name="Platshållare för sidfot 9">
            <a:extLst>
              <a:ext uri="{FF2B5EF4-FFF2-40B4-BE49-F238E27FC236}">
                <a16:creationId xmlns:a16="http://schemas.microsoft.com/office/drawing/2014/main" id="{88C31F4A-4805-4AF9-BE62-6AEEDB1D970C}"/>
              </a:ext>
            </a:extLst>
          </p:cNvPr>
          <p:cNvSpPr>
            <a:spLocks noGrp="1"/>
          </p:cNvSpPr>
          <p:nvPr>
            <p:ph type="ftr" sz="quarter" idx="11"/>
          </p:nvPr>
        </p:nvSpPr>
        <p:spPr/>
        <p:txBody>
          <a:bodyPr/>
          <a:lstStyle/>
          <a:p>
            <a:r>
              <a:rPr lang="sv-SE"/>
              <a:t>Verksamhetsområde: Socialpsykiatri</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131</a:t>
            </a:fld>
            <a:endParaRPr lang="sv-SE"/>
          </a:p>
        </p:txBody>
      </p:sp>
      <p:sp>
        <p:nvSpPr>
          <p:cNvPr id="7" name="Text Placeholder 6">
            <a:extLst>
              <a:ext uri="{FF2B5EF4-FFF2-40B4-BE49-F238E27FC236}">
                <a16:creationId xmlns:a16="http://schemas.microsoft.com/office/drawing/2014/main" id="{23A0C7CE-6521-4CF1-F3BD-2249DD7A8D0B}"/>
              </a:ext>
            </a:extLst>
          </p:cNvPr>
          <p:cNvSpPr>
            <a:spLocks noGrp="1"/>
          </p:cNvSpPr>
          <p:nvPr>
            <p:ph type="body" sz="quarter" idx="13"/>
          </p:nvPr>
        </p:nvSpPr>
        <p:spPr/>
        <p:txBody>
          <a:bodyPr/>
          <a:lstStyle/>
          <a:p>
            <a:r>
              <a:rPr lang="sv-SE" sz="800" dirty="0"/>
              <a:t>	Not:	Insatserna är ordnade efter hur många kommuner som erbjuder insatsen. </a:t>
            </a:r>
            <a:r>
              <a:rPr lang="sv-SE" dirty="0"/>
              <a:t>Insatser markerade med * avser insatser till anhöriga.</a:t>
            </a:r>
            <a:r>
              <a:rPr lang="sv-SE" sz="800" dirty="0"/>
              <a:t> </a:t>
            </a:r>
          </a:p>
          <a:p>
            <a:r>
              <a:rPr lang="sv-SE" sz="800" dirty="0"/>
              <a:t>	Källa:	Enkät: Kartläggning av socialtjänstens insatser i Sveriges kommuner (2021) </a:t>
            </a:r>
          </a:p>
        </p:txBody>
      </p:sp>
      <p:graphicFrame>
        <p:nvGraphicFramePr>
          <p:cNvPr id="9" name="Table 8">
            <a:extLst>
              <a:ext uri="{FF2B5EF4-FFF2-40B4-BE49-F238E27FC236}">
                <a16:creationId xmlns:a16="http://schemas.microsoft.com/office/drawing/2014/main" id="{8206BA52-2030-8100-66D4-002A7E24DD7E}"/>
              </a:ext>
            </a:extLst>
          </p:cNvPr>
          <p:cNvGraphicFramePr>
            <a:graphicFrameLocks noGrp="1"/>
          </p:cNvGraphicFramePr>
          <p:nvPr>
            <p:custDataLst>
              <p:tags r:id="rId1"/>
            </p:custDataLst>
            <p:extLst>
              <p:ext uri="{D42A27DB-BD31-4B8C-83A1-F6EECF244321}">
                <p14:modId xmlns:p14="http://schemas.microsoft.com/office/powerpoint/2010/main" val="1752892575"/>
              </p:ext>
            </p:extLst>
          </p:nvPr>
        </p:nvGraphicFramePr>
        <p:xfrm>
          <a:off x="1389304" y="1559718"/>
          <a:ext cx="9413392" cy="3738564"/>
        </p:xfrm>
        <a:graphic>
          <a:graphicData uri="http://schemas.openxmlformats.org/drawingml/2006/table">
            <a:tbl>
              <a:tblPr/>
              <a:tblGrid>
                <a:gridCol w="5348749">
                  <a:extLst>
                    <a:ext uri="{9D8B030D-6E8A-4147-A177-3AD203B41FA5}">
                      <a16:colId xmlns:a16="http://schemas.microsoft.com/office/drawing/2014/main" val="3333374969"/>
                    </a:ext>
                  </a:extLst>
                </a:gridCol>
                <a:gridCol w="1354881">
                  <a:extLst>
                    <a:ext uri="{9D8B030D-6E8A-4147-A177-3AD203B41FA5}">
                      <a16:colId xmlns:a16="http://schemas.microsoft.com/office/drawing/2014/main" val="4096057707"/>
                    </a:ext>
                  </a:extLst>
                </a:gridCol>
                <a:gridCol w="1354881">
                  <a:extLst>
                    <a:ext uri="{9D8B030D-6E8A-4147-A177-3AD203B41FA5}">
                      <a16:colId xmlns:a16="http://schemas.microsoft.com/office/drawing/2014/main" val="1559053698"/>
                    </a:ext>
                  </a:extLst>
                </a:gridCol>
                <a:gridCol w="1354881">
                  <a:extLst>
                    <a:ext uri="{9D8B030D-6E8A-4147-A177-3AD203B41FA5}">
                      <a16:colId xmlns:a16="http://schemas.microsoft.com/office/drawing/2014/main" val="1163471304"/>
                    </a:ext>
                  </a:extLst>
                </a:gridCol>
              </a:tblGrid>
              <a:tr h="515664">
                <a:tc>
                  <a:txBody>
                    <a:bodyPr/>
                    <a:lstStyle/>
                    <a:p>
                      <a:pPr algn="l" fontAlgn="ctr"/>
                      <a:r>
                        <a:rPr lang="sv-SE" sz="1000" b="1" i="0" u="none" strike="noStrike">
                          <a:solidFill>
                            <a:srgbClr val="000000"/>
                          </a:solidFill>
                          <a:effectLst/>
                          <a:latin typeface="Arial" panose="020B0604020202020204" pitchFamily="34" charset="0"/>
                        </a:rPr>
                        <a:t>Insatser</a:t>
                      </a:r>
                    </a:p>
                  </a:txBody>
                  <a:tcPr marL="3792" marR="3792" marT="379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Andel kommuner som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erbjuder insatsen </a:t>
                      </a:r>
                    </a:p>
                  </a:txBody>
                  <a:tcPr marL="3792" marR="3792" marT="379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Antal kommuner som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erbjuder insatsen</a:t>
                      </a:r>
                    </a:p>
                  </a:txBody>
                  <a:tcPr marL="3792" marR="3792" marT="379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Antal kommuner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som svarat</a:t>
                      </a:r>
                    </a:p>
                  </a:txBody>
                  <a:tcPr marL="3792" marR="3792" marT="3792"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837511"/>
                  </a:ext>
                </a:extLst>
              </a:tr>
              <a:tr h="322290">
                <a:tc>
                  <a:txBody>
                    <a:bodyPr/>
                    <a:lstStyle/>
                    <a:p>
                      <a:pPr algn="l" fontAlgn="b"/>
                      <a:r>
                        <a:rPr lang="sv-SE" sz="1000" b="0" i="0" u="none" strike="noStrike">
                          <a:solidFill>
                            <a:srgbClr val="000000"/>
                          </a:solidFill>
                          <a:effectLst/>
                          <a:latin typeface="Arial" panose="020B0604020202020204" pitchFamily="34" charset="0"/>
                        </a:rPr>
                        <a:t>Kontaktperson</a:t>
                      </a:r>
                    </a:p>
                  </a:txBody>
                  <a:tcPr marL="3792" marR="3792" marT="37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100%</a:t>
                      </a:r>
                    </a:p>
                  </a:txBody>
                  <a:tcPr marL="3792" marR="3792" marT="37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92" marR="3792" marT="37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92" marR="3792" marT="379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74393155"/>
                  </a:ext>
                </a:extLst>
              </a:tr>
              <a:tr h="322290">
                <a:tc>
                  <a:txBody>
                    <a:bodyPr/>
                    <a:lstStyle/>
                    <a:p>
                      <a:pPr algn="l" fontAlgn="b"/>
                      <a:r>
                        <a:rPr lang="sv-SE" sz="1000" b="0" i="0" u="none" strike="noStrike">
                          <a:solidFill>
                            <a:srgbClr val="000000"/>
                          </a:solidFill>
                          <a:effectLst/>
                          <a:latin typeface="Arial" panose="020B0604020202020204" pitchFamily="34" charset="0"/>
                        </a:rPr>
                        <a:t>Sysselsättning för personer med psykisk funktionsnedsättning</a:t>
                      </a:r>
                    </a:p>
                  </a:txBody>
                  <a:tcPr marL="3792" marR="3792" marT="3792"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100%</a:t>
                      </a:r>
                    </a:p>
                  </a:txBody>
                  <a:tcPr marL="3792" marR="3792" marT="3792"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92" marR="3792" marT="3792"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92" marR="3792" marT="3792" marB="0" anchor="b">
                    <a:lnL>
                      <a:noFill/>
                    </a:lnL>
                    <a:lnR>
                      <a:noFill/>
                    </a:lnR>
                    <a:lnT>
                      <a:noFill/>
                    </a:lnT>
                    <a:lnB>
                      <a:noFill/>
                    </a:lnB>
                  </a:tcPr>
                </a:tc>
                <a:extLst>
                  <a:ext uri="{0D108BD9-81ED-4DB2-BD59-A6C34878D82A}">
                    <a16:rowId xmlns:a16="http://schemas.microsoft.com/office/drawing/2014/main" val="1895244493"/>
                  </a:ext>
                </a:extLst>
              </a:tr>
              <a:tr h="322290">
                <a:tc>
                  <a:txBody>
                    <a:bodyPr/>
                    <a:lstStyle/>
                    <a:p>
                      <a:pPr algn="l" fontAlgn="b"/>
                      <a:r>
                        <a:rPr lang="sv-SE" sz="1000" b="0" i="0" u="none" strike="noStrike">
                          <a:solidFill>
                            <a:srgbClr val="000000"/>
                          </a:solidFill>
                          <a:effectLst/>
                          <a:latin typeface="Arial" panose="020B0604020202020204" pitchFamily="34" charset="0"/>
                        </a:rPr>
                        <a:t>Boendestöd</a:t>
                      </a:r>
                    </a:p>
                  </a:txBody>
                  <a:tcPr marL="3792" marR="3792" marT="3792"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100%</a:t>
                      </a:r>
                    </a:p>
                  </a:txBody>
                  <a:tcPr marL="3792" marR="3792" marT="3792"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92" marR="3792" marT="3792"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92" marR="3792" marT="3792" marB="0" anchor="b">
                    <a:lnL>
                      <a:noFill/>
                    </a:lnL>
                    <a:lnR>
                      <a:noFill/>
                    </a:lnR>
                    <a:lnT>
                      <a:noFill/>
                    </a:lnT>
                    <a:lnB>
                      <a:noFill/>
                    </a:lnB>
                  </a:tcPr>
                </a:tc>
                <a:extLst>
                  <a:ext uri="{0D108BD9-81ED-4DB2-BD59-A6C34878D82A}">
                    <a16:rowId xmlns:a16="http://schemas.microsoft.com/office/drawing/2014/main" val="2117898420"/>
                  </a:ext>
                </a:extLst>
              </a:tr>
              <a:tr h="322290">
                <a:tc>
                  <a:txBody>
                    <a:bodyPr/>
                    <a:lstStyle/>
                    <a:p>
                      <a:pPr algn="l" fontAlgn="b"/>
                      <a:r>
                        <a:rPr lang="sv-SE" sz="1000" b="0" i="0" u="none" strike="noStrike">
                          <a:solidFill>
                            <a:srgbClr val="000000"/>
                          </a:solidFill>
                          <a:effectLst/>
                          <a:latin typeface="Arial" panose="020B0604020202020204" pitchFamily="34" charset="0"/>
                        </a:rPr>
                        <a:t>Trygghetslarm</a:t>
                      </a:r>
                    </a:p>
                  </a:txBody>
                  <a:tcPr marL="3792" marR="3792" marT="3792"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90%</a:t>
                      </a:r>
                    </a:p>
                  </a:txBody>
                  <a:tcPr marL="3792" marR="3792" marT="3792"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9</a:t>
                      </a:r>
                    </a:p>
                  </a:txBody>
                  <a:tcPr marL="3792" marR="3792" marT="3792"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92" marR="3792" marT="3792" marB="0" anchor="b">
                    <a:lnL>
                      <a:noFill/>
                    </a:lnL>
                    <a:lnR>
                      <a:noFill/>
                    </a:lnR>
                    <a:lnT>
                      <a:noFill/>
                    </a:lnT>
                    <a:lnB>
                      <a:noFill/>
                    </a:lnB>
                  </a:tcPr>
                </a:tc>
                <a:extLst>
                  <a:ext uri="{0D108BD9-81ED-4DB2-BD59-A6C34878D82A}">
                    <a16:rowId xmlns:a16="http://schemas.microsoft.com/office/drawing/2014/main" val="3307541777"/>
                  </a:ext>
                </a:extLst>
              </a:tr>
              <a:tr h="322290">
                <a:tc>
                  <a:txBody>
                    <a:bodyPr/>
                    <a:lstStyle/>
                    <a:p>
                      <a:pPr algn="l" fontAlgn="b"/>
                      <a:r>
                        <a:rPr lang="sv-SE" sz="1000" b="0" i="0" u="none" strike="noStrike">
                          <a:solidFill>
                            <a:srgbClr val="000000"/>
                          </a:solidFill>
                          <a:effectLst/>
                          <a:latin typeface="Arial" panose="020B0604020202020204" pitchFamily="34" charset="0"/>
                        </a:rPr>
                        <a:t>Personligt ombud för personer med psykisk funktionsnedsättning</a:t>
                      </a:r>
                    </a:p>
                  </a:txBody>
                  <a:tcPr marL="3792" marR="3792" marT="3792"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90%</a:t>
                      </a:r>
                    </a:p>
                  </a:txBody>
                  <a:tcPr marL="3792" marR="3792" marT="3792"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9</a:t>
                      </a:r>
                    </a:p>
                  </a:txBody>
                  <a:tcPr marL="3792" marR="3792" marT="3792"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92" marR="3792" marT="3792" marB="0" anchor="b">
                    <a:lnL>
                      <a:noFill/>
                    </a:lnL>
                    <a:lnR>
                      <a:noFill/>
                    </a:lnR>
                    <a:lnT>
                      <a:noFill/>
                    </a:lnT>
                    <a:lnB>
                      <a:noFill/>
                    </a:lnB>
                  </a:tcPr>
                </a:tc>
                <a:extLst>
                  <a:ext uri="{0D108BD9-81ED-4DB2-BD59-A6C34878D82A}">
                    <a16:rowId xmlns:a16="http://schemas.microsoft.com/office/drawing/2014/main" val="2807795704"/>
                  </a:ext>
                </a:extLst>
              </a:tr>
              <a:tr h="322290">
                <a:tc>
                  <a:txBody>
                    <a:bodyPr/>
                    <a:lstStyle/>
                    <a:p>
                      <a:pPr algn="l" fontAlgn="b"/>
                      <a:r>
                        <a:rPr lang="sv-SE" sz="1000" b="0" i="0" u="none" strike="noStrike">
                          <a:solidFill>
                            <a:srgbClr val="000000"/>
                          </a:solidFill>
                          <a:effectLst/>
                          <a:latin typeface="Arial" panose="020B0604020202020204" pitchFamily="34" charset="0"/>
                        </a:rPr>
                        <a:t>Ledsagning</a:t>
                      </a:r>
                    </a:p>
                  </a:txBody>
                  <a:tcPr marL="3792" marR="3792" marT="3792"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90%</a:t>
                      </a:r>
                    </a:p>
                  </a:txBody>
                  <a:tcPr marL="3792" marR="3792" marT="3792"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9</a:t>
                      </a:r>
                    </a:p>
                  </a:txBody>
                  <a:tcPr marL="3792" marR="3792" marT="3792"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92" marR="3792" marT="3792" marB="0" anchor="b">
                    <a:lnL>
                      <a:noFill/>
                    </a:lnL>
                    <a:lnR>
                      <a:noFill/>
                    </a:lnR>
                    <a:lnT>
                      <a:noFill/>
                    </a:lnT>
                    <a:lnB>
                      <a:noFill/>
                    </a:lnB>
                  </a:tcPr>
                </a:tc>
                <a:extLst>
                  <a:ext uri="{0D108BD9-81ED-4DB2-BD59-A6C34878D82A}">
                    <a16:rowId xmlns:a16="http://schemas.microsoft.com/office/drawing/2014/main" val="2399382606"/>
                  </a:ext>
                </a:extLst>
              </a:tr>
              <a:tr h="322290">
                <a:tc>
                  <a:txBody>
                    <a:bodyPr/>
                    <a:lstStyle/>
                    <a:p>
                      <a:pPr algn="l" fontAlgn="b"/>
                      <a:r>
                        <a:rPr lang="sv-SE" sz="1000" b="0" i="0" u="none" strike="noStrike">
                          <a:solidFill>
                            <a:srgbClr val="000000"/>
                          </a:solidFill>
                          <a:effectLst/>
                          <a:latin typeface="Arial" panose="020B0604020202020204" pitchFamily="34" charset="0"/>
                        </a:rPr>
                        <a:t>Hemtjänst</a:t>
                      </a:r>
                    </a:p>
                  </a:txBody>
                  <a:tcPr marL="3792" marR="3792" marT="3792"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80%</a:t>
                      </a:r>
                    </a:p>
                  </a:txBody>
                  <a:tcPr marL="3792" marR="3792" marT="3792"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a:t>
                      </a:r>
                    </a:p>
                  </a:txBody>
                  <a:tcPr marL="3792" marR="3792" marT="3792"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92" marR="3792" marT="3792" marB="0" anchor="b">
                    <a:lnL>
                      <a:noFill/>
                    </a:lnL>
                    <a:lnR>
                      <a:noFill/>
                    </a:lnR>
                    <a:lnT>
                      <a:noFill/>
                    </a:lnT>
                    <a:lnB>
                      <a:noFill/>
                    </a:lnB>
                  </a:tcPr>
                </a:tc>
                <a:extLst>
                  <a:ext uri="{0D108BD9-81ED-4DB2-BD59-A6C34878D82A}">
                    <a16:rowId xmlns:a16="http://schemas.microsoft.com/office/drawing/2014/main" val="3712064086"/>
                  </a:ext>
                </a:extLst>
              </a:tr>
              <a:tr h="322290">
                <a:tc>
                  <a:txBody>
                    <a:bodyPr/>
                    <a:lstStyle/>
                    <a:p>
                      <a:pPr algn="l" fontAlgn="b"/>
                      <a:r>
                        <a:rPr lang="sv-SE" sz="1000" b="0" i="0" u="none" strike="noStrike">
                          <a:solidFill>
                            <a:srgbClr val="000000"/>
                          </a:solidFill>
                          <a:effectLst/>
                          <a:latin typeface="Arial" panose="020B0604020202020204" pitchFamily="34" charset="0"/>
                        </a:rPr>
                        <a:t>Gruppboende, gruppbostad</a:t>
                      </a:r>
                    </a:p>
                  </a:txBody>
                  <a:tcPr marL="3792" marR="3792" marT="3792"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80%</a:t>
                      </a:r>
                    </a:p>
                  </a:txBody>
                  <a:tcPr marL="3792" marR="3792" marT="3792"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a:t>
                      </a:r>
                    </a:p>
                  </a:txBody>
                  <a:tcPr marL="3792" marR="3792" marT="3792"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92" marR="3792" marT="3792" marB="0" anchor="b">
                    <a:lnL>
                      <a:noFill/>
                    </a:lnL>
                    <a:lnR>
                      <a:noFill/>
                    </a:lnR>
                    <a:lnT>
                      <a:noFill/>
                    </a:lnT>
                    <a:lnB>
                      <a:noFill/>
                    </a:lnB>
                  </a:tcPr>
                </a:tc>
                <a:extLst>
                  <a:ext uri="{0D108BD9-81ED-4DB2-BD59-A6C34878D82A}">
                    <a16:rowId xmlns:a16="http://schemas.microsoft.com/office/drawing/2014/main" val="632572136"/>
                  </a:ext>
                </a:extLst>
              </a:tr>
              <a:tr h="322290">
                <a:tc>
                  <a:txBody>
                    <a:bodyPr/>
                    <a:lstStyle/>
                    <a:p>
                      <a:pPr algn="l" fontAlgn="b"/>
                      <a:r>
                        <a:rPr lang="sv-SE" sz="1000" b="0" i="0" u="none" strike="noStrike">
                          <a:solidFill>
                            <a:srgbClr val="000000"/>
                          </a:solidFill>
                          <a:effectLst/>
                          <a:latin typeface="Arial" panose="020B0604020202020204" pitchFamily="34" charset="0"/>
                        </a:rPr>
                        <a:t>Träffpunkter, mötesplatser, café och liknande för personer med psykisk funktionsnedsättning</a:t>
                      </a:r>
                    </a:p>
                  </a:txBody>
                  <a:tcPr marL="3792" marR="3792" marT="3792"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70%</a:t>
                      </a:r>
                    </a:p>
                  </a:txBody>
                  <a:tcPr marL="3792" marR="3792" marT="3792"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7</a:t>
                      </a:r>
                    </a:p>
                  </a:txBody>
                  <a:tcPr marL="3792" marR="3792" marT="3792"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92" marR="3792" marT="3792" marB="0" anchor="b">
                    <a:lnL>
                      <a:noFill/>
                    </a:lnL>
                    <a:lnR>
                      <a:noFill/>
                    </a:lnR>
                    <a:lnT>
                      <a:noFill/>
                    </a:lnT>
                    <a:lnB>
                      <a:noFill/>
                    </a:lnB>
                  </a:tcPr>
                </a:tc>
                <a:extLst>
                  <a:ext uri="{0D108BD9-81ED-4DB2-BD59-A6C34878D82A}">
                    <a16:rowId xmlns:a16="http://schemas.microsoft.com/office/drawing/2014/main" val="386466535"/>
                  </a:ext>
                </a:extLst>
              </a:tr>
              <a:tr h="322290">
                <a:tc>
                  <a:txBody>
                    <a:bodyPr/>
                    <a:lstStyle/>
                    <a:p>
                      <a:pPr algn="l" fontAlgn="b"/>
                      <a:r>
                        <a:rPr lang="sv-SE" sz="1000" b="0" i="0" u="none" strike="noStrike">
                          <a:solidFill>
                            <a:srgbClr val="000000"/>
                          </a:solidFill>
                          <a:effectLst/>
                          <a:latin typeface="Arial" panose="020B0604020202020204" pitchFamily="34" charset="0"/>
                        </a:rPr>
                        <a:t>Stöd i vårdkontakter vid fysisk ohälsa</a:t>
                      </a:r>
                    </a:p>
                  </a:txBody>
                  <a:tcPr marL="3792" marR="3792" marT="3792"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70%</a:t>
                      </a:r>
                    </a:p>
                  </a:txBody>
                  <a:tcPr marL="3792" marR="3792" marT="3792"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7</a:t>
                      </a:r>
                    </a:p>
                  </a:txBody>
                  <a:tcPr marL="3792" marR="3792" marT="3792" marB="0" anchor="b">
                    <a:lnL>
                      <a:noFill/>
                    </a:lnL>
                    <a:lnR>
                      <a:noFill/>
                    </a:lnR>
                    <a:lnT>
                      <a:noFill/>
                    </a:lnT>
                    <a:lnB>
                      <a:noFill/>
                    </a:lnB>
                  </a:tcPr>
                </a:tc>
                <a:tc>
                  <a:txBody>
                    <a:bodyPr/>
                    <a:lstStyle/>
                    <a:p>
                      <a:pPr algn="ctr" fontAlgn="b"/>
                      <a:r>
                        <a:rPr lang="en-SE" sz="1000" b="0" i="0" u="none" strike="noStrike" dirty="0">
                          <a:solidFill>
                            <a:srgbClr val="000000"/>
                          </a:solidFill>
                          <a:effectLst/>
                          <a:latin typeface="Arial" panose="020B0604020202020204" pitchFamily="34" charset="0"/>
                        </a:rPr>
                        <a:t>10</a:t>
                      </a:r>
                    </a:p>
                  </a:txBody>
                  <a:tcPr marL="3792" marR="3792" marT="3792" marB="0" anchor="b">
                    <a:lnL>
                      <a:noFill/>
                    </a:lnL>
                    <a:lnR>
                      <a:noFill/>
                    </a:lnR>
                    <a:lnT>
                      <a:noFill/>
                    </a:lnT>
                    <a:lnB>
                      <a:noFill/>
                    </a:lnB>
                  </a:tcPr>
                </a:tc>
                <a:extLst>
                  <a:ext uri="{0D108BD9-81ED-4DB2-BD59-A6C34878D82A}">
                    <a16:rowId xmlns:a16="http://schemas.microsoft.com/office/drawing/2014/main" val="2865628517"/>
                  </a:ext>
                </a:extLst>
              </a:tr>
            </a:tbl>
          </a:graphicData>
        </a:graphic>
      </p:graphicFrame>
    </p:spTree>
    <p:extLst>
      <p:ext uri="{BB962C8B-B14F-4D97-AF65-F5344CB8AC3E}">
        <p14:creationId xmlns:p14="http://schemas.microsoft.com/office/powerpoint/2010/main" val="267851891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lstStyle/>
          <a:p>
            <a:r>
              <a:rPr lang="sv-SE" dirty="0"/>
              <a:t>De tio minst vanliga av de kartlagda insatserna</a:t>
            </a:r>
            <a:endParaRPr lang="en-US" dirty="0"/>
          </a:p>
        </p:txBody>
      </p:sp>
      <p:sp>
        <p:nvSpPr>
          <p:cNvPr id="5" name="Platshållare för sidfot 4">
            <a:extLst>
              <a:ext uri="{FF2B5EF4-FFF2-40B4-BE49-F238E27FC236}">
                <a16:creationId xmlns:a16="http://schemas.microsoft.com/office/drawing/2014/main" id="{7A7FA9D0-1EE5-43EF-89D5-79A7569EC3FE}"/>
              </a:ext>
            </a:extLst>
          </p:cNvPr>
          <p:cNvSpPr>
            <a:spLocks noGrp="1"/>
          </p:cNvSpPr>
          <p:nvPr>
            <p:ph type="ftr" sz="quarter" idx="11"/>
          </p:nvPr>
        </p:nvSpPr>
        <p:spPr/>
        <p:txBody>
          <a:bodyPr/>
          <a:lstStyle/>
          <a:p>
            <a:r>
              <a:rPr lang="sv-SE"/>
              <a:t>Verksamhetsområde: Socialpsykiatri</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132</a:t>
            </a:fld>
            <a:endParaRPr lang="sv-SE"/>
          </a:p>
        </p:txBody>
      </p:sp>
      <p:sp>
        <p:nvSpPr>
          <p:cNvPr id="8" name="Text Placeholder 7">
            <a:extLst>
              <a:ext uri="{FF2B5EF4-FFF2-40B4-BE49-F238E27FC236}">
                <a16:creationId xmlns:a16="http://schemas.microsoft.com/office/drawing/2014/main" id="{1A825AA9-DB11-7266-DF1E-FB871857FFBC}"/>
              </a:ext>
            </a:extLst>
          </p:cNvPr>
          <p:cNvSpPr>
            <a:spLocks noGrp="1"/>
          </p:cNvSpPr>
          <p:nvPr>
            <p:ph type="body" sz="quarter" idx="13"/>
          </p:nvPr>
        </p:nvSpPr>
        <p:spPr/>
        <p:txBody>
          <a:bodyPr/>
          <a:lstStyle/>
          <a:p>
            <a:r>
              <a:rPr lang="sv-SE" sz="800" dirty="0"/>
              <a:t>	Not:	 Insatserna är ordnade efter hur många kommuner som erbjuder insatsen. Insatser som inte erbjuds av någon av kommunerna i länet som svarat på enkäten har exkluderats. </a:t>
            </a:r>
            <a:r>
              <a:rPr lang="sv-SE" dirty="0"/>
              <a:t>Insatser markerade med * avser insatser till anhöriga.</a:t>
            </a:r>
            <a:r>
              <a:rPr lang="sv-SE" sz="800" dirty="0"/>
              <a:t>   </a:t>
            </a:r>
          </a:p>
          <a:p>
            <a:r>
              <a:rPr lang="sv-SE" sz="800" dirty="0"/>
              <a:t>	Källa:	Enkät: Kartläggning av socialtjänstens insatser i Sveriges kommuner (2021) </a:t>
            </a:r>
          </a:p>
        </p:txBody>
      </p:sp>
      <p:graphicFrame>
        <p:nvGraphicFramePr>
          <p:cNvPr id="9" name="Table 8">
            <a:extLst>
              <a:ext uri="{FF2B5EF4-FFF2-40B4-BE49-F238E27FC236}">
                <a16:creationId xmlns:a16="http://schemas.microsoft.com/office/drawing/2014/main" id="{D4457784-7727-4A91-6869-F54E13407E29}"/>
              </a:ext>
            </a:extLst>
          </p:cNvPr>
          <p:cNvGraphicFramePr>
            <a:graphicFrameLocks noGrp="1"/>
          </p:cNvGraphicFramePr>
          <p:nvPr>
            <p:custDataLst>
              <p:tags r:id="rId1"/>
            </p:custDataLst>
            <p:extLst>
              <p:ext uri="{D42A27DB-BD31-4B8C-83A1-F6EECF244321}">
                <p14:modId xmlns:p14="http://schemas.microsoft.com/office/powerpoint/2010/main" val="201169149"/>
              </p:ext>
            </p:extLst>
          </p:nvPr>
        </p:nvGraphicFramePr>
        <p:xfrm>
          <a:off x="1394072" y="1559720"/>
          <a:ext cx="9403856" cy="3738559"/>
        </p:xfrm>
        <a:graphic>
          <a:graphicData uri="http://schemas.openxmlformats.org/drawingml/2006/table">
            <a:tbl>
              <a:tblPr/>
              <a:tblGrid>
                <a:gridCol w="5343329">
                  <a:extLst>
                    <a:ext uri="{9D8B030D-6E8A-4147-A177-3AD203B41FA5}">
                      <a16:colId xmlns:a16="http://schemas.microsoft.com/office/drawing/2014/main" val="2147591734"/>
                    </a:ext>
                  </a:extLst>
                </a:gridCol>
                <a:gridCol w="1353509">
                  <a:extLst>
                    <a:ext uri="{9D8B030D-6E8A-4147-A177-3AD203B41FA5}">
                      <a16:colId xmlns:a16="http://schemas.microsoft.com/office/drawing/2014/main" val="4189615529"/>
                    </a:ext>
                  </a:extLst>
                </a:gridCol>
                <a:gridCol w="1353509">
                  <a:extLst>
                    <a:ext uri="{9D8B030D-6E8A-4147-A177-3AD203B41FA5}">
                      <a16:colId xmlns:a16="http://schemas.microsoft.com/office/drawing/2014/main" val="1340317205"/>
                    </a:ext>
                  </a:extLst>
                </a:gridCol>
                <a:gridCol w="1353509">
                  <a:extLst>
                    <a:ext uri="{9D8B030D-6E8A-4147-A177-3AD203B41FA5}">
                      <a16:colId xmlns:a16="http://schemas.microsoft.com/office/drawing/2014/main" val="3495261769"/>
                    </a:ext>
                  </a:extLst>
                </a:gridCol>
              </a:tblGrid>
              <a:tr h="518929">
                <a:tc>
                  <a:txBody>
                    <a:bodyPr/>
                    <a:lstStyle/>
                    <a:p>
                      <a:pPr algn="l" fontAlgn="ctr"/>
                      <a:r>
                        <a:rPr lang="sv-SE" sz="1000" b="1" i="0" u="none" strike="noStrike">
                          <a:solidFill>
                            <a:srgbClr val="000000"/>
                          </a:solidFill>
                          <a:effectLst/>
                          <a:latin typeface="Arial" panose="020B0604020202020204" pitchFamily="34" charset="0"/>
                        </a:rPr>
                        <a:t>Insatser</a:t>
                      </a:r>
                    </a:p>
                  </a:txBody>
                  <a:tcPr marL="3788" marR="3788" marT="378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Andel kommuner som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erbjuder insatsen </a:t>
                      </a:r>
                    </a:p>
                  </a:txBody>
                  <a:tcPr marL="3788" marR="3788" marT="378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Antal kommuner som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erbjuder insatsen</a:t>
                      </a:r>
                    </a:p>
                  </a:txBody>
                  <a:tcPr marL="3788" marR="3788" marT="378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Antal kommuner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som svarat</a:t>
                      </a:r>
                    </a:p>
                  </a:txBody>
                  <a:tcPr marL="3788" marR="3788" marT="3788"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4529665"/>
                  </a:ext>
                </a:extLst>
              </a:tr>
              <a:tr h="321963">
                <a:tc>
                  <a:txBody>
                    <a:bodyPr/>
                    <a:lstStyle/>
                    <a:p>
                      <a:pPr algn="l" fontAlgn="b"/>
                      <a:r>
                        <a:rPr lang="sv-SE" sz="1000" b="0" i="0" u="none" strike="noStrike">
                          <a:solidFill>
                            <a:srgbClr val="000000"/>
                          </a:solidFill>
                          <a:effectLst/>
                          <a:latin typeface="Arial" panose="020B0604020202020204" pitchFamily="34" charset="0"/>
                        </a:rPr>
                        <a:t>Anpassat föräldrastöd till personer som har schizofreni eller schizofreniliknande tillstånd*</a:t>
                      </a:r>
                    </a:p>
                  </a:txBody>
                  <a:tcPr marL="3788" marR="3788" marT="37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88" marR="3788" marT="37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3788" marR="3788" marT="37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88" marR="3788" marT="378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13638303"/>
                  </a:ext>
                </a:extLst>
              </a:tr>
              <a:tr h="321963">
                <a:tc>
                  <a:txBody>
                    <a:bodyPr/>
                    <a:lstStyle/>
                    <a:p>
                      <a:pPr algn="l" fontAlgn="b"/>
                      <a:r>
                        <a:rPr lang="sv-SE" sz="1000" b="0" i="0" u="none" strike="noStrike">
                          <a:solidFill>
                            <a:srgbClr val="000000"/>
                          </a:solidFill>
                          <a:effectLst/>
                          <a:latin typeface="Arial" panose="020B0604020202020204" pitchFamily="34" charset="0"/>
                        </a:rPr>
                        <a:t>Integrerad psykologisk terapi – kognitiv träning (IPT-K)</a:t>
                      </a:r>
                    </a:p>
                  </a:txBody>
                  <a:tcPr marL="3788" marR="3788" marT="3788"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88" marR="3788" marT="3788"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3788" marR="3788" marT="3788"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88" marR="3788" marT="3788" marB="0" anchor="b">
                    <a:lnL>
                      <a:noFill/>
                    </a:lnL>
                    <a:lnR>
                      <a:noFill/>
                    </a:lnR>
                    <a:lnT>
                      <a:noFill/>
                    </a:lnT>
                    <a:lnB>
                      <a:noFill/>
                    </a:lnB>
                  </a:tcPr>
                </a:tc>
                <a:extLst>
                  <a:ext uri="{0D108BD9-81ED-4DB2-BD59-A6C34878D82A}">
                    <a16:rowId xmlns:a16="http://schemas.microsoft.com/office/drawing/2014/main" val="181501954"/>
                  </a:ext>
                </a:extLst>
              </a:tr>
              <a:tr h="321963">
                <a:tc>
                  <a:txBody>
                    <a:bodyPr/>
                    <a:lstStyle/>
                    <a:p>
                      <a:pPr algn="l" fontAlgn="b"/>
                      <a:r>
                        <a:rPr lang="sv-SE" sz="1000" b="0" i="0" u="none" strike="noStrike">
                          <a:solidFill>
                            <a:srgbClr val="000000"/>
                          </a:solidFill>
                          <a:effectLst/>
                          <a:latin typeface="Arial" panose="020B0604020202020204" pitchFamily="34" charset="0"/>
                        </a:rPr>
                        <a:t>Kontaktfamilj*</a:t>
                      </a:r>
                    </a:p>
                  </a:txBody>
                  <a:tcPr marL="3788" marR="3788" marT="3788"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88" marR="3788" marT="3788"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3788" marR="3788" marT="3788"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88" marR="3788" marT="3788" marB="0" anchor="b">
                    <a:lnL>
                      <a:noFill/>
                    </a:lnL>
                    <a:lnR>
                      <a:noFill/>
                    </a:lnR>
                    <a:lnT>
                      <a:noFill/>
                    </a:lnT>
                    <a:lnB>
                      <a:noFill/>
                    </a:lnB>
                  </a:tcPr>
                </a:tc>
                <a:extLst>
                  <a:ext uri="{0D108BD9-81ED-4DB2-BD59-A6C34878D82A}">
                    <a16:rowId xmlns:a16="http://schemas.microsoft.com/office/drawing/2014/main" val="270585372"/>
                  </a:ext>
                </a:extLst>
              </a:tr>
              <a:tr h="321963">
                <a:tc>
                  <a:txBody>
                    <a:bodyPr/>
                    <a:lstStyle/>
                    <a:p>
                      <a:pPr algn="l" fontAlgn="b"/>
                      <a:r>
                        <a:rPr lang="sv-SE" sz="1000" b="0" i="0" u="none" strike="noStrike">
                          <a:solidFill>
                            <a:srgbClr val="000000"/>
                          </a:solidFill>
                          <a:effectLst/>
                          <a:latin typeface="Arial" panose="020B0604020202020204" pitchFamily="34" charset="0"/>
                        </a:rPr>
                        <a:t>Stödboende</a:t>
                      </a:r>
                    </a:p>
                  </a:txBody>
                  <a:tcPr marL="3788" marR="3788" marT="3788"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88" marR="3788" marT="3788"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3788" marR="3788" marT="3788"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88" marR="3788" marT="3788" marB="0" anchor="b">
                    <a:lnL>
                      <a:noFill/>
                    </a:lnL>
                    <a:lnR>
                      <a:noFill/>
                    </a:lnR>
                    <a:lnT>
                      <a:noFill/>
                    </a:lnT>
                    <a:lnB>
                      <a:noFill/>
                    </a:lnB>
                  </a:tcPr>
                </a:tc>
                <a:extLst>
                  <a:ext uri="{0D108BD9-81ED-4DB2-BD59-A6C34878D82A}">
                    <a16:rowId xmlns:a16="http://schemas.microsoft.com/office/drawing/2014/main" val="2962657508"/>
                  </a:ext>
                </a:extLst>
              </a:tr>
              <a:tr h="321963">
                <a:tc>
                  <a:txBody>
                    <a:bodyPr/>
                    <a:lstStyle/>
                    <a:p>
                      <a:pPr algn="l" fontAlgn="b"/>
                      <a:r>
                        <a:rPr lang="en-US" sz="1000" b="0" i="0" u="none" strike="noStrike">
                          <a:solidFill>
                            <a:srgbClr val="000000"/>
                          </a:solidFill>
                          <a:effectLst/>
                          <a:latin typeface="Arial" panose="020B0604020202020204" pitchFamily="34" charset="0"/>
                        </a:rPr>
                        <a:t>Assertive Community Treatment (ACT)-team</a:t>
                      </a:r>
                    </a:p>
                  </a:txBody>
                  <a:tcPr marL="3788" marR="3788" marT="3788"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88" marR="3788" marT="3788"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3788" marR="3788" marT="3788"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88" marR="3788" marT="3788" marB="0" anchor="b">
                    <a:lnL>
                      <a:noFill/>
                    </a:lnL>
                    <a:lnR>
                      <a:noFill/>
                    </a:lnR>
                    <a:lnT>
                      <a:noFill/>
                    </a:lnT>
                    <a:lnB>
                      <a:noFill/>
                    </a:lnB>
                  </a:tcPr>
                </a:tc>
                <a:extLst>
                  <a:ext uri="{0D108BD9-81ED-4DB2-BD59-A6C34878D82A}">
                    <a16:rowId xmlns:a16="http://schemas.microsoft.com/office/drawing/2014/main" val="4217552980"/>
                  </a:ext>
                </a:extLst>
              </a:tr>
              <a:tr h="321963">
                <a:tc>
                  <a:txBody>
                    <a:bodyPr/>
                    <a:lstStyle/>
                    <a:p>
                      <a:pPr algn="l" fontAlgn="b"/>
                      <a:r>
                        <a:rPr lang="sv-SE" sz="1000" b="0" i="0" u="none" strike="noStrike">
                          <a:solidFill>
                            <a:srgbClr val="000000"/>
                          </a:solidFill>
                          <a:effectLst/>
                          <a:latin typeface="Arial" panose="020B0604020202020204" pitchFamily="34" charset="0"/>
                        </a:rPr>
                        <a:t>Vårdkedja, boendeinsats</a:t>
                      </a:r>
                    </a:p>
                  </a:txBody>
                  <a:tcPr marL="3788" marR="3788" marT="3788"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88" marR="3788" marT="3788"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3788" marR="3788" marT="3788"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88" marR="3788" marT="3788" marB="0" anchor="b">
                    <a:lnL>
                      <a:noFill/>
                    </a:lnL>
                    <a:lnR>
                      <a:noFill/>
                    </a:lnR>
                    <a:lnT>
                      <a:noFill/>
                    </a:lnT>
                    <a:lnB>
                      <a:noFill/>
                    </a:lnB>
                  </a:tcPr>
                </a:tc>
                <a:extLst>
                  <a:ext uri="{0D108BD9-81ED-4DB2-BD59-A6C34878D82A}">
                    <a16:rowId xmlns:a16="http://schemas.microsoft.com/office/drawing/2014/main" val="2672496427"/>
                  </a:ext>
                </a:extLst>
              </a:tr>
              <a:tr h="321963">
                <a:tc>
                  <a:txBody>
                    <a:bodyPr/>
                    <a:lstStyle/>
                    <a:p>
                      <a:pPr algn="l" fontAlgn="b"/>
                      <a:r>
                        <a:rPr lang="sv-SE" sz="1000" b="0" i="0" u="none" strike="noStrike">
                          <a:solidFill>
                            <a:srgbClr val="000000"/>
                          </a:solidFill>
                          <a:effectLst/>
                          <a:latin typeface="Arial" panose="020B0604020202020204" pitchFamily="34" charset="0"/>
                        </a:rPr>
                        <a:t>Musikterapi</a:t>
                      </a:r>
                    </a:p>
                  </a:txBody>
                  <a:tcPr marL="3788" marR="3788" marT="3788"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88" marR="3788" marT="3788"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3788" marR="3788" marT="3788"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88" marR="3788" marT="3788" marB="0" anchor="b">
                    <a:lnL>
                      <a:noFill/>
                    </a:lnL>
                    <a:lnR>
                      <a:noFill/>
                    </a:lnR>
                    <a:lnT>
                      <a:noFill/>
                    </a:lnT>
                    <a:lnB>
                      <a:noFill/>
                    </a:lnB>
                  </a:tcPr>
                </a:tc>
                <a:extLst>
                  <a:ext uri="{0D108BD9-81ED-4DB2-BD59-A6C34878D82A}">
                    <a16:rowId xmlns:a16="http://schemas.microsoft.com/office/drawing/2014/main" val="2461239083"/>
                  </a:ext>
                </a:extLst>
              </a:tr>
              <a:tr h="321963">
                <a:tc>
                  <a:txBody>
                    <a:bodyPr/>
                    <a:lstStyle/>
                    <a:p>
                      <a:pPr algn="l" fontAlgn="b"/>
                      <a:r>
                        <a:rPr lang="sv-SE" sz="1000" b="0" i="0" u="none" strike="noStrike">
                          <a:solidFill>
                            <a:srgbClr val="000000"/>
                          </a:solidFill>
                          <a:effectLst/>
                          <a:latin typeface="Arial" panose="020B0604020202020204" pitchFamily="34" charset="0"/>
                        </a:rPr>
                        <a:t>Generella gruppsamtal utan särskild manual</a:t>
                      </a:r>
                    </a:p>
                  </a:txBody>
                  <a:tcPr marL="3788" marR="3788" marT="3788"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88" marR="3788" marT="3788"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3788" marR="3788" marT="3788"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88" marR="3788" marT="3788" marB="0" anchor="b">
                    <a:lnL>
                      <a:noFill/>
                    </a:lnL>
                    <a:lnR>
                      <a:noFill/>
                    </a:lnR>
                    <a:lnT>
                      <a:noFill/>
                    </a:lnT>
                    <a:lnB>
                      <a:noFill/>
                    </a:lnB>
                  </a:tcPr>
                </a:tc>
                <a:extLst>
                  <a:ext uri="{0D108BD9-81ED-4DB2-BD59-A6C34878D82A}">
                    <a16:rowId xmlns:a16="http://schemas.microsoft.com/office/drawing/2014/main" val="3152530273"/>
                  </a:ext>
                </a:extLst>
              </a:tr>
              <a:tr h="321963">
                <a:tc>
                  <a:txBody>
                    <a:bodyPr/>
                    <a:lstStyle/>
                    <a:p>
                      <a:pPr algn="l" fontAlgn="b"/>
                      <a:r>
                        <a:rPr lang="sv-SE" sz="1000" b="0" i="0" u="none" strike="noStrike">
                          <a:solidFill>
                            <a:srgbClr val="000000"/>
                          </a:solidFill>
                          <a:effectLst/>
                          <a:latin typeface="Arial" panose="020B0604020202020204" pitchFamily="34" charset="0"/>
                        </a:rPr>
                        <a:t>Peer support</a:t>
                      </a:r>
                    </a:p>
                  </a:txBody>
                  <a:tcPr marL="3788" marR="3788" marT="3788"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88" marR="3788" marT="3788"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3788" marR="3788" marT="3788"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788" marR="3788" marT="3788" marB="0" anchor="b">
                    <a:lnL>
                      <a:noFill/>
                    </a:lnL>
                    <a:lnR>
                      <a:noFill/>
                    </a:lnR>
                    <a:lnT>
                      <a:noFill/>
                    </a:lnT>
                    <a:lnB>
                      <a:noFill/>
                    </a:lnB>
                  </a:tcPr>
                </a:tc>
                <a:extLst>
                  <a:ext uri="{0D108BD9-81ED-4DB2-BD59-A6C34878D82A}">
                    <a16:rowId xmlns:a16="http://schemas.microsoft.com/office/drawing/2014/main" val="2832903730"/>
                  </a:ext>
                </a:extLst>
              </a:tr>
              <a:tr h="321963">
                <a:tc>
                  <a:txBody>
                    <a:bodyPr/>
                    <a:lstStyle/>
                    <a:p>
                      <a:pPr algn="l" fontAlgn="b"/>
                      <a:r>
                        <a:rPr lang="sv-SE" sz="1000" b="0" i="0" u="none" strike="noStrike">
                          <a:solidFill>
                            <a:srgbClr val="000000"/>
                          </a:solidFill>
                          <a:effectLst/>
                          <a:latin typeface="Arial" panose="020B0604020202020204" pitchFamily="34" charset="0"/>
                        </a:rPr>
                        <a:t>Kognitiv beteendeterapi (KBT)</a:t>
                      </a:r>
                    </a:p>
                  </a:txBody>
                  <a:tcPr marL="3788" marR="3788" marT="3788"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20%</a:t>
                      </a:r>
                    </a:p>
                  </a:txBody>
                  <a:tcPr marL="3788" marR="3788" marT="3788"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2</a:t>
                      </a:r>
                    </a:p>
                  </a:txBody>
                  <a:tcPr marL="3788" marR="3788" marT="3788" marB="0" anchor="b">
                    <a:lnL>
                      <a:noFill/>
                    </a:lnL>
                    <a:lnR>
                      <a:noFill/>
                    </a:lnR>
                    <a:lnT>
                      <a:noFill/>
                    </a:lnT>
                    <a:lnB>
                      <a:noFill/>
                    </a:lnB>
                  </a:tcPr>
                </a:tc>
                <a:tc>
                  <a:txBody>
                    <a:bodyPr/>
                    <a:lstStyle/>
                    <a:p>
                      <a:pPr algn="ctr" fontAlgn="b"/>
                      <a:r>
                        <a:rPr lang="en-SE" sz="1000" b="0" i="0" u="none" strike="noStrike" dirty="0">
                          <a:solidFill>
                            <a:srgbClr val="000000"/>
                          </a:solidFill>
                          <a:effectLst/>
                          <a:latin typeface="Arial" panose="020B0604020202020204" pitchFamily="34" charset="0"/>
                        </a:rPr>
                        <a:t>10</a:t>
                      </a:r>
                    </a:p>
                  </a:txBody>
                  <a:tcPr marL="3788" marR="3788" marT="3788" marB="0" anchor="b">
                    <a:lnL>
                      <a:noFill/>
                    </a:lnL>
                    <a:lnR>
                      <a:noFill/>
                    </a:lnR>
                    <a:lnT>
                      <a:noFill/>
                    </a:lnT>
                    <a:lnB>
                      <a:noFill/>
                    </a:lnB>
                  </a:tcPr>
                </a:tc>
                <a:extLst>
                  <a:ext uri="{0D108BD9-81ED-4DB2-BD59-A6C34878D82A}">
                    <a16:rowId xmlns:a16="http://schemas.microsoft.com/office/drawing/2014/main" val="312941979"/>
                  </a:ext>
                </a:extLst>
              </a:tr>
            </a:tbl>
          </a:graphicData>
        </a:graphic>
      </p:graphicFrame>
    </p:spTree>
    <p:extLst>
      <p:ext uri="{BB962C8B-B14F-4D97-AF65-F5344CB8AC3E}">
        <p14:creationId xmlns:p14="http://schemas.microsoft.com/office/powerpoint/2010/main" val="116274365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4085F78-6606-4352-B1C6-93AE38C632CD}"/>
              </a:ext>
            </a:extLst>
          </p:cNvPr>
          <p:cNvSpPr/>
          <p:nvPr/>
        </p:nvSpPr>
        <p:spPr>
          <a:xfrm>
            <a:off x="1" y="2645444"/>
            <a:ext cx="12192000" cy="20694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339C595-6B3E-4379-93EF-D51A347E3D63}"/>
              </a:ext>
            </a:extLst>
          </p:cNvPr>
          <p:cNvSpPr>
            <a:spLocks noGrp="1"/>
          </p:cNvSpPr>
          <p:nvPr>
            <p:ph type="title"/>
          </p:nvPr>
        </p:nvSpPr>
        <p:spPr>
          <a:xfrm>
            <a:off x="1" y="2747964"/>
            <a:ext cx="12308304" cy="1966912"/>
          </a:xfrm>
        </p:spPr>
        <p:txBody>
          <a:bodyPr anchor="ctr"/>
          <a:lstStyle/>
          <a:p>
            <a:r>
              <a:rPr lang="sv-SE" sz="4400" dirty="0"/>
              <a:t>Fysiska och digitala insatser</a:t>
            </a:r>
          </a:p>
        </p:txBody>
      </p:sp>
      <p:sp>
        <p:nvSpPr>
          <p:cNvPr id="5" name="Platshållare för bildnummer 4">
            <a:extLst>
              <a:ext uri="{FF2B5EF4-FFF2-40B4-BE49-F238E27FC236}">
                <a16:creationId xmlns:a16="http://schemas.microsoft.com/office/drawing/2014/main" id="{A4E7017E-7EBF-45FB-A943-415BE1990F09}"/>
              </a:ext>
            </a:extLst>
          </p:cNvPr>
          <p:cNvSpPr>
            <a:spLocks noGrp="1"/>
          </p:cNvSpPr>
          <p:nvPr>
            <p:ph type="sldNum" sz="quarter" idx="12"/>
          </p:nvPr>
        </p:nvSpPr>
        <p:spPr/>
        <p:txBody>
          <a:bodyPr/>
          <a:lstStyle/>
          <a:p>
            <a:fld id="{34C9B0E5-37D7-412E-A162-6A236BADC197}" type="slidenum">
              <a:rPr lang="sv-SE" smtClean="0"/>
              <a:pPr/>
              <a:t>133</a:t>
            </a:fld>
            <a:endParaRPr lang="sv-SE"/>
          </a:p>
        </p:txBody>
      </p:sp>
      <p:sp>
        <p:nvSpPr>
          <p:cNvPr id="4" name="Platshållare för sidfot 3">
            <a:extLst>
              <a:ext uri="{FF2B5EF4-FFF2-40B4-BE49-F238E27FC236}">
                <a16:creationId xmlns:a16="http://schemas.microsoft.com/office/drawing/2014/main" id="{B4097778-016F-48EE-99B8-DBE97BB707E2}"/>
              </a:ext>
            </a:extLst>
          </p:cNvPr>
          <p:cNvSpPr>
            <a:spLocks noGrp="1"/>
          </p:cNvSpPr>
          <p:nvPr>
            <p:ph type="ftr" sz="quarter" idx="11"/>
          </p:nvPr>
        </p:nvSpPr>
        <p:spPr/>
        <p:txBody>
          <a:bodyPr/>
          <a:lstStyle/>
          <a:p>
            <a:r>
              <a:rPr lang="sv-SE"/>
              <a:t>Verksamhetsområde: Socialpsykiatri</a:t>
            </a:r>
          </a:p>
        </p:txBody>
      </p:sp>
    </p:spTree>
    <p:extLst>
      <p:ext uri="{BB962C8B-B14F-4D97-AF65-F5344CB8AC3E}">
        <p14:creationId xmlns:p14="http://schemas.microsoft.com/office/powerpoint/2010/main" val="183355104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fysiska och digitala insatser, samt de tre vanligaste insatserna i respektive kategori</a:t>
            </a:r>
          </a:p>
        </p:txBody>
      </p:sp>
      <p:sp>
        <p:nvSpPr>
          <p:cNvPr id="5" name="Platshållare för sidfot 4">
            <a:extLst>
              <a:ext uri="{FF2B5EF4-FFF2-40B4-BE49-F238E27FC236}">
                <a16:creationId xmlns:a16="http://schemas.microsoft.com/office/drawing/2014/main" id="{5C6B5C53-1147-4C8C-96D5-B18F724F1C2B}"/>
              </a:ext>
            </a:extLst>
          </p:cNvPr>
          <p:cNvSpPr>
            <a:spLocks noGrp="1"/>
          </p:cNvSpPr>
          <p:nvPr>
            <p:ph type="ftr" sz="quarter" idx="11"/>
          </p:nvPr>
        </p:nvSpPr>
        <p:spPr/>
        <p:txBody>
          <a:bodyPr/>
          <a:lstStyle/>
          <a:p>
            <a:r>
              <a:rPr lang="sv-SE"/>
              <a:t>Verksamhetsområde: Socialpsykiatri</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134</a:t>
            </a:fld>
            <a:endParaRPr lang="sv-SE"/>
          </a:p>
        </p:txBody>
      </p:sp>
      <p:sp>
        <p:nvSpPr>
          <p:cNvPr id="10" name="Text Placeholder 9">
            <a:extLst>
              <a:ext uri="{FF2B5EF4-FFF2-40B4-BE49-F238E27FC236}">
                <a16:creationId xmlns:a16="http://schemas.microsoft.com/office/drawing/2014/main" id="{38AFEC52-E387-6EAE-BA78-F9CF2B917F50}"/>
              </a:ext>
            </a:extLst>
          </p:cNvPr>
          <p:cNvSpPr>
            <a:spLocks noGrp="1"/>
          </p:cNvSpPr>
          <p:nvPr>
            <p:ph type="body" sz="quarter" idx="13"/>
          </p:nvPr>
        </p:nvSpPr>
        <p:spPr/>
        <p:txBody>
          <a:bodyPr/>
          <a:lstStyle/>
          <a:p>
            <a:r>
              <a:rPr lang="sv-SE" sz="800" dirty="0"/>
              <a:t>	Not:	</a:t>
            </a:r>
            <a:r>
              <a:rPr lang="sv-SE" dirty="0"/>
              <a:t>Insatser markerade med * avser insatser till anhöriga.</a:t>
            </a:r>
            <a:endParaRPr lang="sv-SE" sz="800" dirty="0"/>
          </a:p>
          <a:p>
            <a:r>
              <a:rPr lang="sv-SE" dirty="0"/>
              <a:t>	</a:t>
            </a:r>
            <a:r>
              <a:rPr lang="sv-SE" sz="800" dirty="0"/>
              <a:t>Källa:	Enkät: Kartläggning av socialtjänstens insatser i Sveriges kommuner (2021) </a:t>
            </a:r>
          </a:p>
        </p:txBody>
      </p:sp>
      <p:sp>
        <p:nvSpPr>
          <p:cNvPr id="36" name="TextBox 35">
            <a:extLst>
              <a:ext uri="{FF2B5EF4-FFF2-40B4-BE49-F238E27FC236}">
                <a16:creationId xmlns:a16="http://schemas.microsoft.com/office/drawing/2014/main" id="{F01E8C20-3230-4929-BFB9-1BCA20486B35}"/>
              </a:ext>
            </a:extLst>
          </p:cNvPr>
          <p:cNvSpPr txBox="1"/>
          <p:nvPr/>
        </p:nvSpPr>
        <p:spPr>
          <a:xfrm>
            <a:off x="346206" y="1430866"/>
            <a:ext cx="3177393" cy="253916"/>
          </a:xfrm>
          <a:prstGeom prst="rect">
            <a:avLst/>
          </a:prstGeom>
          <a:noFill/>
        </p:spPr>
        <p:txBody>
          <a:bodyPr wrap="square">
            <a:spAutoFit/>
          </a:bodyPr>
          <a:lstStyle/>
          <a:p>
            <a:r>
              <a:rPr lang="sv-SE" sz="1050" b="1" dirty="0">
                <a:latin typeface="Arial" panose="020B0604020202020204" pitchFamily="34" charset="0"/>
              </a:rPr>
              <a:t>Andel som ges i respektive form</a:t>
            </a:r>
            <a:endParaRPr lang="sv-SE" sz="1050" b="1" dirty="0"/>
          </a:p>
        </p:txBody>
      </p:sp>
      <p:sp>
        <p:nvSpPr>
          <p:cNvPr id="14" name="TextBox 8">
            <a:extLst>
              <a:ext uri="{FF2B5EF4-FFF2-40B4-BE49-F238E27FC236}">
                <a16:creationId xmlns:a16="http://schemas.microsoft.com/office/drawing/2014/main" id="{F995EA8F-EFE6-FD6D-E826-76AA8159EE03}"/>
              </a:ext>
            </a:extLst>
          </p:cNvPr>
          <p:cNvSpPr txBox="1"/>
          <p:nvPr/>
        </p:nvSpPr>
        <p:spPr>
          <a:xfrm>
            <a:off x="9658972" y="1562659"/>
            <a:ext cx="2186822" cy="415498"/>
          </a:xfrm>
          <a:prstGeom prst="rect">
            <a:avLst/>
          </a:prstGeom>
          <a:noFill/>
        </p:spPr>
        <p:txBody>
          <a:bodyPr wrap="square">
            <a:spAutoFit/>
          </a:bodyPr>
          <a:lstStyle/>
          <a:p>
            <a:r>
              <a:rPr lang="sv-SE" sz="1050" dirty="0">
                <a:latin typeface="Arial" panose="020B0604020202020204" pitchFamily="34" charset="0"/>
              </a:rPr>
              <a:t>insatser över samtliga kommuner i länet där frågan besvarats</a:t>
            </a:r>
            <a:r>
              <a:rPr lang="sv-SE" sz="1050" dirty="0"/>
              <a:t> </a:t>
            </a:r>
          </a:p>
        </p:txBody>
      </p:sp>
      <p:sp>
        <p:nvSpPr>
          <p:cNvPr id="15" name="TextBox 13">
            <a:extLst>
              <a:ext uri="{FF2B5EF4-FFF2-40B4-BE49-F238E27FC236}">
                <a16:creationId xmlns:a16="http://schemas.microsoft.com/office/drawing/2014/main" id="{C6A59D4C-8B8E-0C1A-E02F-A3DCC501A547}"/>
              </a:ext>
            </a:extLst>
          </p:cNvPr>
          <p:cNvSpPr txBox="1"/>
          <p:nvPr/>
        </p:nvSpPr>
        <p:spPr>
          <a:xfrm>
            <a:off x="9658972" y="1308743"/>
            <a:ext cx="751640" cy="253916"/>
          </a:xfrm>
          <a:prstGeom prst="rect">
            <a:avLst/>
          </a:prstGeom>
          <a:noFill/>
        </p:spPr>
        <p:txBody>
          <a:bodyPr wrap="square">
            <a:spAutoFit/>
          </a:bodyPr>
          <a:lstStyle/>
          <a:p>
            <a:r>
              <a:rPr lang="sv-SE" sz="1050" dirty="0">
                <a:latin typeface="Arial" panose="020B0604020202020204" pitchFamily="34" charset="0"/>
              </a:rPr>
              <a:t>100 % =</a:t>
            </a:r>
            <a:endParaRPr lang="sv-SE" sz="1050" dirty="0"/>
          </a:p>
        </p:txBody>
      </p:sp>
      <p:sp>
        <p:nvSpPr>
          <p:cNvPr id="16" name="TextBox 14">
            <a:extLst>
              <a:ext uri="{FF2B5EF4-FFF2-40B4-BE49-F238E27FC236}">
                <a16:creationId xmlns:a16="http://schemas.microsoft.com/office/drawing/2014/main" id="{F0C7678F-C292-FD7A-7DA5-89225A97154E}"/>
              </a:ext>
            </a:extLst>
          </p:cNvPr>
          <p:cNvSpPr txBox="1"/>
          <p:nvPr>
            <p:custDataLst>
              <p:tags r:id="rId1"/>
            </p:custDataLst>
          </p:nvPr>
        </p:nvSpPr>
        <p:spPr>
          <a:xfrm>
            <a:off x="10317073" y="1308743"/>
            <a:ext cx="751640" cy="253916"/>
          </a:xfrm>
          <a:prstGeom prst="rect">
            <a:avLst/>
          </a:prstGeom>
          <a:noFill/>
        </p:spPr>
        <p:txBody>
          <a:bodyPr wrap="square">
            <a:spAutoFit/>
          </a:bodyPr>
          <a:lstStyle/>
          <a:p>
            <a:r>
              <a:rPr lang="sv-SE" sz="1050" dirty="0"/>
              <a:t>190</a:t>
            </a:r>
          </a:p>
        </p:txBody>
      </p:sp>
      <p:sp>
        <p:nvSpPr>
          <p:cNvPr id="12" name="TextBox 11">
            <a:extLst>
              <a:ext uri="{FF2B5EF4-FFF2-40B4-BE49-F238E27FC236}">
                <a16:creationId xmlns:a16="http://schemas.microsoft.com/office/drawing/2014/main" id="{2F3308D0-FB5D-7EA7-59D3-FC653EADFB51}"/>
              </a:ext>
            </a:extLst>
          </p:cNvPr>
          <p:cNvSpPr txBox="1"/>
          <p:nvPr/>
        </p:nvSpPr>
        <p:spPr>
          <a:xfrm>
            <a:off x="298412" y="4358721"/>
            <a:ext cx="1070816" cy="738664"/>
          </a:xfrm>
          <a:prstGeom prst="rect">
            <a:avLst/>
          </a:prstGeom>
          <a:noFill/>
        </p:spPr>
        <p:txBody>
          <a:bodyPr wrap="square" rtlCol="0">
            <a:spAutoFit/>
          </a:bodyPr>
          <a:lstStyle/>
          <a:p>
            <a:r>
              <a:rPr lang="sv-SE" sz="1050" b="1" dirty="0"/>
              <a:t>Vanligaste insatserna i respektive form</a:t>
            </a:r>
            <a:endParaRPr lang="sv-SE" sz="1050" dirty="0"/>
          </a:p>
        </p:txBody>
      </p:sp>
      <p:sp>
        <p:nvSpPr>
          <p:cNvPr id="13" name="Left Brace 12">
            <a:extLst>
              <a:ext uri="{FF2B5EF4-FFF2-40B4-BE49-F238E27FC236}">
                <a16:creationId xmlns:a16="http://schemas.microsoft.com/office/drawing/2014/main" id="{B621C179-29BF-6D12-D3BF-755858BD70EE}"/>
              </a:ext>
            </a:extLst>
          </p:cNvPr>
          <p:cNvSpPr/>
          <p:nvPr/>
        </p:nvSpPr>
        <p:spPr>
          <a:xfrm>
            <a:off x="1177151" y="4083579"/>
            <a:ext cx="240772" cy="153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aphicFrame>
        <p:nvGraphicFramePr>
          <p:cNvPr id="17" name="Chart 16">
            <a:extLst>
              <a:ext uri="{FF2B5EF4-FFF2-40B4-BE49-F238E27FC236}">
                <a16:creationId xmlns:a16="http://schemas.microsoft.com/office/drawing/2014/main" id="{3EC7AE62-0A4A-48D0-9043-B743B8DE9AAC}"/>
              </a:ext>
            </a:extLst>
          </p:cNvPr>
          <p:cNvGraphicFramePr>
            <a:graphicFrameLocks/>
          </p:cNvGraphicFramePr>
          <p:nvPr>
            <p:extLst>
              <p:ext uri="{D42A27DB-BD31-4B8C-83A1-F6EECF244321}">
                <p14:modId xmlns:p14="http://schemas.microsoft.com/office/powerpoint/2010/main" val="1462643830"/>
              </p:ext>
            </p:extLst>
          </p:nvPr>
        </p:nvGraphicFramePr>
        <p:xfrm>
          <a:off x="744036" y="1562659"/>
          <a:ext cx="10332000" cy="22647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able 18">
            <a:extLst>
              <a:ext uri="{FF2B5EF4-FFF2-40B4-BE49-F238E27FC236}">
                <a16:creationId xmlns:a16="http://schemas.microsoft.com/office/drawing/2014/main" id="{9CC14363-2D45-7E79-4CF7-3926D9988295}"/>
              </a:ext>
            </a:extLst>
          </p:cNvPr>
          <p:cNvGraphicFramePr>
            <a:graphicFrameLocks noGrp="1"/>
          </p:cNvGraphicFramePr>
          <p:nvPr>
            <p:custDataLst>
              <p:tags r:id="rId2"/>
            </p:custDataLst>
            <p:extLst>
              <p:ext uri="{D42A27DB-BD31-4B8C-83A1-F6EECF244321}">
                <p14:modId xmlns:p14="http://schemas.microsoft.com/office/powerpoint/2010/main" val="3648912859"/>
              </p:ext>
            </p:extLst>
          </p:nvPr>
        </p:nvGraphicFramePr>
        <p:xfrm>
          <a:off x="1530350" y="3613279"/>
          <a:ext cx="9131300" cy="2057400"/>
        </p:xfrm>
        <a:graphic>
          <a:graphicData uri="http://schemas.openxmlformats.org/drawingml/2006/table">
            <a:tbl>
              <a:tblPr/>
              <a:tblGrid>
                <a:gridCol w="1854200">
                  <a:extLst>
                    <a:ext uri="{9D8B030D-6E8A-4147-A177-3AD203B41FA5}">
                      <a16:colId xmlns:a16="http://schemas.microsoft.com/office/drawing/2014/main" val="1284987678"/>
                    </a:ext>
                  </a:extLst>
                </a:gridCol>
                <a:gridCol w="571500">
                  <a:extLst>
                    <a:ext uri="{9D8B030D-6E8A-4147-A177-3AD203B41FA5}">
                      <a16:colId xmlns:a16="http://schemas.microsoft.com/office/drawing/2014/main" val="2175075133"/>
                    </a:ext>
                  </a:extLst>
                </a:gridCol>
                <a:gridCol w="1854200">
                  <a:extLst>
                    <a:ext uri="{9D8B030D-6E8A-4147-A177-3AD203B41FA5}">
                      <a16:colId xmlns:a16="http://schemas.microsoft.com/office/drawing/2014/main" val="337858615"/>
                    </a:ext>
                  </a:extLst>
                </a:gridCol>
                <a:gridCol w="571500">
                  <a:extLst>
                    <a:ext uri="{9D8B030D-6E8A-4147-A177-3AD203B41FA5}">
                      <a16:colId xmlns:a16="http://schemas.microsoft.com/office/drawing/2014/main" val="4110118199"/>
                    </a:ext>
                  </a:extLst>
                </a:gridCol>
                <a:gridCol w="1854200">
                  <a:extLst>
                    <a:ext uri="{9D8B030D-6E8A-4147-A177-3AD203B41FA5}">
                      <a16:colId xmlns:a16="http://schemas.microsoft.com/office/drawing/2014/main" val="3282780867"/>
                    </a:ext>
                  </a:extLst>
                </a:gridCol>
                <a:gridCol w="571500">
                  <a:extLst>
                    <a:ext uri="{9D8B030D-6E8A-4147-A177-3AD203B41FA5}">
                      <a16:colId xmlns:a16="http://schemas.microsoft.com/office/drawing/2014/main" val="2187069624"/>
                    </a:ext>
                  </a:extLst>
                </a:gridCol>
                <a:gridCol w="1854200">
                  <a:extLst>
                    <a:ext uri="{9D8B030D-6E8A-4147-A177-3AD203B41FA5}">
                      <a16:colId xmlns:a16="http://schemas.microsoft.com/office/drawing/2014/main" val="294241235"/>
                    </a:ext>
                  </a:extLst>
                </a:gridCol>
              </a:tblGrid>
              <a:tr h="514350">
                <a:tc>
                  <a:txBody>
                    <a:bodyPr/>
                    <a:lstStyle/>
                    <a:p>
                      <a:pPr algn="ctr" fontAlgn="ctr"/>
                      <a:r>
                        <a:rPr lang="sv-SE" sz="900" b="1" i="0" u="none" strike="noStrike">
                          <a:solidFill>
                            <a:srgbClr val="000000"/>
                          </a:solidFill>
                          <a:effectLst/>
                          <a:latin typeface="Arial" panose="020B0604020202020204" pitchFamily="34" charset="0"/>
                        </a:rPr>
                        <a:t>Enbart fysiskt</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Fysiskt och digitalt</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Enbart digitalt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Vet ej</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1CA"/>
                    </a:solidFill>
                  </a:tcPr>
                </a:tc>
                <a:extLst>
                  <a:ext uri="{0D108BD9-81ED-4DB2-BD59-A6C34878D82A}">
                    <a16:rowId xmlns:a16="http://schemas.microsoft.com/office/drawing/2014/main" val="3074118477"/>
                  </a:ext>
                </a:extLst>
              </a:tr>
              <a:tr h="514350">
                <a:tc>
                  <a:txBody>
                    <a:bodyPr/>
                    <a:lstStyle/>
                    <a:p>
                      <a:pPr algn="ctr" fontAlgn="ctr"/>
                      <a:r>
                        <a:rPr lang="sv-SE" sz="900" b="0" i="0" u="none" strike="noStrike">
                          <a:solidFill>
                            <a:srgbClr val="000000"/>
                          </a:solidFill>
                          <a:effectLst/>
                          <a:latin typeface="Arial" panose="020B0604020202020204" pitchFamily="34" charset="0"/>
                        </a:rPr>
                        <a:t>Sysselsättning för personer med psykisk funktionsnedsättning</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Boendestöd</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Trygghetslarm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2019928567"/>
                  </a:ext>
                </a:extLst>
              </a:tr>
              <a:tr h="514350">
                <a:tc>
                  <a:txBody>
                    <a:bodyPr/>
                    <a:lstStyle/>
                    <a:p>
                      <a:pPr algn="ctr" fontAlgn="ctr"/>
                      <a:r>
                        <a:rPr lang="sv-SE" sz="900" b="0" i="0" u="none" strike="noStrike">
                          <a:solidFill>
                            <a:srgbClr val="000000"/>
                          </a:solidFill>
                          <a:effectLst/>
                          <a:latin typeface="Arial" panose="020B0604020202020204" pitchFamily="34" charset="0"/>
                        </a:rPr>
                        <a:t>Ledsagning</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Kontaktperson</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863705142"/>
                  </a:ext>
                </a:extLst>
              </a:tr>
              <a:tr h="514350">
                <a:tc>
                  <a:txBody>
                    <a:bodyPr/>
                    <a:lstStyle/>
                    <a:p>
                      <a:pPr algn="ctr" fontAlgn="ctr"/>
                      <a:r>
                        <a:rPr lang="sv-SE" sz="900" b="0" i="0" u="none" strike="noStrike">
                          <a:solidFill>
                            <a:srgbClr val="000000"/>
                          </a:solidFill>
                          <a:effectLst/>
                          <a:latin typeface="Arial" panose="020B0604020202020204" pitchFamily="34" charset="0"/>
                        </a:rPr>
                        <a:t>Hemtjänst</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Personligt ombud för personer med psykisk funktionsnedsättning</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89951941"/>
                  </a:ext>
                </a:extLst>
              </a:tr>
            </a:tbl>
          </a:graphicData>
        </a:graphic>
      </p:graphicFrame>
    </p:spTree>
    <p:extLst>
      <p:ext uri="{BB962C8B-B14F-4D97-AF65-F5344CB8AC3E}">
        <p14:creationId xmlns:p14="http://schemas.microsoft.com/office/powerpoint/2010/main" val="393900019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a:bodyPr>
          <a:lstStyle/>
          <a:p>
            <a:r>
              <a:rPr lang="sv-SE" dirty="0"/>
              <a:t>Insatser som oftast ges i fysisk respektive digital form</a:t>
            </a:r>
            <a:endParaRPr lang="en-US" dirty="0"/>
          </a:p>
        </p:txBody>
      </p:sp>
      <p:sp>
        <p:nvSpPr>
          <p:cNvPr id="5" name="Platshållare för sidfot 4">
            <a:extLst>
              <a:ext uri="{FF2B5EF4-FFF2-40B4-BE49-F238E27FC236}">
                <a16:creationId xmlns:a16="http://schemas.microsoft.com/office/drawing/2014/main" id="{8C50A04F-F20C-4C4F-839A-0735026F9F51}"/>
              </a:ext>
            </a:extLst>
          </p:cNvPr>
          <p:cNvSpPr>
            <a:spLocks noGrp="1"/>
          </p:cNvSpPr>
          <p:nvPr>
            <p:ph type="ftr" sz="quarter" idx="11"/>
          </p:nvPr>
        </p:nvSpPr>
        <p:spPr/>
        <p:txBody>
          <a:bodyPr/>
          <a:lstStyle/>
          <a:p>
            <a:r>
              <a:rPr lang="sv-SE"/>
              <a:t>Verksamhetsområde: Socialpsykiatri</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135</a:t>
            </a:fld>
            <a:endParaRPr lang="sv-SE"/>
          </a:p>
        </p:txBody>
      </p:sp>
      <p:sp>
        <p:nvSpPr>
          <p:cNvPr id="8" name="Text Placeholder 7">
            <a:extLst>
              <a:ext uri="{FF2B5EF4-FFF2-40B4-BE49-F238E27FC236}">
                <a16:creationId xmlns:a16="http://schemas.microsoft.com/office/drawing/2014/main" id="{16935231-DBC2-4B8B-B7C9-A24D6949DACD}"/>
              </a:ext>
            </a:extLst>
          </p:cNvPr>
          <p:cNvSpPr>
            <a:spLocks noGrp="1"/>
          </p:cNvSpPr>
          <p:nvPr>
            <p:ph type="body" sz="quarter" idx="13"/>
          </p:nvPr>
        </p:nvSpPr>
        <p:spPr/>
        <p:txBody>
          <a:bodyPr/>
          <a:lstStyle/>
          <a:p>
            <a:r>
              <a:rPr lang="sv-SE" sz="800" dirty="0"/>
              <a:t>	Not: 	Antal svarande kommuner anges i parentes. </a:t>
            </a:r>
            <a:r>
              <a:rPr lang="sv-SE" dirty="0"/>
              <a:t>Insatser markerade med * avser insatser till anhöriga.</a:t>
            </a:r>
            <a:endParaRPr lang="sv-SE" sz="800" dirty="0"/>
          </a:p>
          <a:p>
            <a:r>
              <a:rPr lang="sv-SE" sz="800" dirty="0"/>
              <a:t>	Källa:	Enkät: Kartläggning av socialtjänstens insatser i Sveriges kommuner (2021)  </a:t>
            </a:r>
          </a:p>
        </p:txBody>
      </p:sp>
      <p:sp>
        <p:nvSpPr>
          <p:cNvPr id="9" name="TextBox 8">
            <a:extLst>
              <a:ext uri="{FF2B5EF4-FFF2-40B4-BE49-F238E27FC236}">
                <a16:creationId xmlns:a16="http://schemas.microsoft.com/office/drawing/2014/main" id="{FC84CFE7-C4C6-FFEC-6D9A-E9C3E8FD8A10}"/>
              </a:ext>
            </a:extLst>
          </p:cNvPr>
          <p:cNvSpPr txBox="1"/>
          <p:nvPr/>
        </p:nvSpPr>
        <p:spPr>
          <a:xfrm>
            <a:off x="1069385" y="1321230"/>
            <a:ext cx="3276000" cy="252000"/>
          </a:xfrm>
          <a:prstGeom prst="rect">
            <a:avLst/>
          </a:prstGeom>
          <a:noFill/>
        </p:spPr>
        <p:txBody>
          <a:bodyPr wrap="square">
            <a:spAutoFit/>
          </a:bodyPr>
          <a:lstStyle/>
          <a:p>
            <a:pPr algn="ctr"/>
            <a:r>
              <a:rPr lang="sv-SE" sz="1050" b="1" dirty="0"/>
              <a:t>Vanligast </a:t>
            </a:r>
            <a:r>
              <a:rPr lang="sv-SE" sz="1050" b="1" dirty="0">
                <a:solidFill>
                  <a:schemeClr val="tx1"/>
                </a:solidFill>
              </a:rPr>
              <a:t>fysisk form</a:t>
            </a:r>
          </a:p>
        </p:txBody>
      </p:sp>
      <p:sp>
        <p:nvSpPr>
          <p:cNvPr id="10" name="TextBox 9">
            <a:extLst>
              <a:ext uri="{FF2B5EF4-FFF2-40B4-BE49-F238E27FC236}">
                <a16:creationId xmlns:a16="http://schemas.microsoft.com/office/drawing/2014/main" id="{DDDBD10F-1541-E135-BDD0-3BC3A5ADB9DA}"/>
              </a:ext>
            </a:extLst>
          </p:cNvPr>
          <p:cNvSpPr txBox="1"/>
          <p:nvPr/>
        </p:nvSpPr>
        <p:spPr>
          <a:xfrm>
            <a:off x="7846615" y="1321230"/>
            <a:ext cx="3276000" cy="252000"/>
          </a:xfrm>
          <a:prstGeom prst="rect">
            <a:avLst/>
          </a:prstGeom>
          <a:noFill/>
        </p:spPr>
        <p:txBody>
          <a:bodyPr wrap="square">
            <a:spAutoFit/>
          </a:bodyPr>
          <a:lstStyle/>
          <a:p>
            <a:pPr algn="ctr"/>
            <a:r>
              <a:rPr lang="sv-SE" sz="1050" b="1" dirty="0"/>
              <a:t>Vanligast </a:t>
            </a:r>
            <a:r>
              <a:rPr lang="sv-SE" sz="1050" b="1" dirty="0">
                <a:solidFill>
                  <a:schemeClr val="tx1"/>
                </a:solidFill>
              </a:rPr>
              <a:t>digital form</a:t>
            </a:r>
          </a:p>
        </p:txBody>
      </p:sp>
      <p:sp>
        <p:nvSpPr>
          <p:cNvPr id="11" name="TextBox 10">
            <a:extLst>
              <a:ext uri="{FF2B5EF4-FFF2-40B4-BE49-F238E27FC236}">
                <a16:creationId xmlns:a16="http://schemas.microsoft.com/office/drawing/2014/main" id="{A69BC8A7-A9BB-E195-CADA-CFCEFA61AEB3}"/>
              </a:ext>
            </a:extLst>
          </p:cNvPr>
          <p:cNvSpPr txBox="1"/>
          <p:nvPr/>
        </p:nvSpPr>
        <p:spPr>
          <a:xfrm>
            <a:off x="4458000" y="1321230"/>
            <a:ext cx="3276000" cy="252000"/>
          </a:xfrm>
          <a:prstGeom prst="rect">
            <a:avLst/>
          </a:prstGeom>
          <a:noFill/>
        </p:spPr>
        <p:txBody>
          <a:bodyPr wrap="square">
            <a:spAutoFit/>
          </a:bodyPr>
          <a:lstStyle/>
          <a:p>
            <a:pPr algn="ctr"/>
            <a:r>
              <a:rPr lang="sv-SE" sz="1050" b="1" dirty="0"/>
              <a:t>Vanligast både </a:t>
            </a:r>
            <a:r>
              <a:rPr lang="sv-SE" sz="1050" b="1" dirty="0">
                <a:solidFill>
                  <a:schemeClr val="tx1"/>
                </a:solidFill>
              </a:rPr>
              <a:t>fysisk och digital form</a:t>
            </a:r>
          </a:p>
        </p:txBody>
      </p:sp>
      <p:graphicFrame>
        <p:nvGraphicFramePr>
          <p:cNvPr id="13" name="Table 12">
            <a:extLst>
              <a:ext uri="{FF2B5EF4-FFF2-40B4-BE49-F238E27FC236}">
                <a16:creationId xmlns:a16="http://schemas.microsoft.com/office/drawing/2014/main" id="{5373D755-E273-A598-86FD-5B0CE947823C}"/>
              </a:ext>
            </a:extLst>
          </p:cNvPr>
          <p:cNvGraphicFramePr>
            <a:graphicFrameLocks noGrp="1"/>
          </p:cNvGraphicFramePr>
          <p:nvPr>
            <p:custDataLst>
              <p:tags r:id="rId1"/>
            </p:custDataLst>
            <p:extLst>
              <p:ext uri="{D42A27DB-BD31-4B8C-83A1-F6EECF244321}">
                <p14:modId xmlns:p14="http://schemas.microsoft.com/office/powerpoint/2010/main" val="2791768719"/>
              </p:ext>
            </p:extLst>
          </p:nvPr>
        </p:nvGraphicFramePr>
        <p:xfrm>
          <a:off x="1290639" y="1661732"/>
          <a:ext cx="9610722" cy="3544342"/>
        </p:xfrm>
        <a:graphic>
          <a:graphicData uri="http://schemas.openxmlformats.org/drawingml/2006/table">
            <a:tbl>
              <a:tblPr/>
              <a:tblGrid>
                <a:gridCol w="1463774">
                  <a:extLst>
                    <a:ext uri="{9D8B030D-6E8A-4147-A177-3AD203B41FA5}">
                      <a16:colId xmlns:a16="http://schemas.microsoft.com/office/drawing/2014/main" val="483856167"/>
                    </a:ext>
                  </a:extLst>
                </a:gridCol>
                <a:gridCol w="691459">
                  <a:extLst>
                    <a:ext uri="{9D8B030D-6E8A-4147-A177-3AD203B41FA5}">
                      <a16:colId xmlns:a16="http://schemas.microsoft.com/office/drawing/2014/main" val="4169820400"/>
                    </a:ext>
                  </a:extLst>
                </a:gridCol>
                <a:gridCol w="691459">
                  <a:extLst>
                    <a:ext uri="{9D8B030D-6E8A-4147-A177-3AD203B41FA5}">
                      <a16:colId xmlns:a16="http://schemas.microsoft.com/office/drawing/2014/main" val="643016569"/>
                    </a:ext>
                  </a:extLst>
                </a:gridCol>
                <a:gridCol w="535323">
                  <a:extLst>
                    <a:ext uri="{9D8B030D-6E8A-4147-A177-3AD203B41FA5}">
                      <a16:colId xmlns:a16="http://schemas.microsoft.com/office/drawing/2014/main" val="1107098582"/>
                    </a:ext>
                  </a:extLst>
                </a:gridCol>
                <a:gridCol w="1463774">
                  <a:extLst>
                    <a:ext uri="{9D8B030D-6E8A-4147-A177-3AD203B41FA5}">
                      <a16:colId xmlns:a16="http://schemas.microsoft.com/office/drawing/2014/main" val="2779790797"/>
                    </a:ext>
                  </a:extLst>
                </a:gridCol>
                <a:gridCol w="691459">
                  <a:extLst>
                    <a:ext uri="{9D8B030D-6E8A-4147-A177-3AD203B41FA5}">
                      <a16:colId xmlns:a16="http://schemas.microsoft.com/office/drawing/2014/main" val="982242241"/>
                    </a:ext>
                  </a:extLst>
                </a:gridCol>
                <a:gridCol w="691459">
                  <a:extLst>
                    <a:ext uri="{9D8B030D-6E8A-4147-A177-3AD203B41FA5}">
                      <a16:colId xmlns:a16="http://schemas.microsoft.com/office/drawing/2014/main" val="1353179392"/>
                    </a:ext>
                  </a:extLst>
                </a:gridCol>
                <a:gridCol w="535323">
                  <a:extLst>
                    <a:ext uri="{9D8B030D-6E8A-4147-A177-3AD203B41FA5}">
                      <a16:colId xmlns:a16="http://schemas.microsoft.com/office/drawing/2014/main" val="500816389"/>
                    </a:ext>
                  </a:extLst>
                </a:gridCol>
                <a:gridCol w="1463774">
                  <a:extLst>
                    <a:ext uri="{9D8B030D-6E8A-4147-A177-3AD203B41FA5}">
                      <a16:colId xmlns:a16="http://schemas.microsoft.com/office/drawing/2014/main" val="2598037884"/>
                    </a:ext>
                  </a:extLst>
                </a:gridCol>
                <a:gridCol w="691459">
                  <a:extLst>
                    <a:ext uri="{9D8B030D-6E8A-4147-A177-3AD203B41FA5}">
                      <a16:colId xmlns:a16="http://schemas.microsoft.com/office/drawing/2014/main" val="3371283737"/>
                    </a:ext>
                  </a:extLst>
                </a:gridCol>
                <a:gridCol w="691459">
                  <a:extLst>
                    <a:ext uri="{9D8B030D-6E8A-4147-A177-3AD203B41FA5}">
                      <a16:colId xmlns:a16="http://schemas.microsoft.com/office/drawing/2014/main" val="1860684892"/>
                    </a:ext>
                  </a:extLst>
                </a:gridCol>
              </a:tblGrid>
              <a:tr h="762771">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fysisk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form</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Antal i</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fysisk</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form</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både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fysisk</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och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digital</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Antal i</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både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fysisk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och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digital</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digital</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form</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Antal i</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digital</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form</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extLst>
                  <a:ext uri="{0D108BD9-81ED-4DB2-BD59-A6C34878D82A}">
                    <a16:rowId xmlns:a16="http://schemas.microsoft.com/office/drawing/2014/main" val="1883075298"/>
                  </a:ext>
                </a:extLst>
              </a:tr>
              <a:tr h="550890">
                <a:tc>
                  <a:txBody>
                    <a:bodyPr/>
                    <a:lstStyle/>
                    <a:p>
                      <a:pPr algn="ctr" fontAlgn="ctr"/>
                      <a:r>
                        <a:rPr lang="sv-SE" sz="900" b="0" i="0" u="none" strike="noStrike">
                          <a:solidFill>
                            <a:srgbClr val="000000"/>
                          </a:solidFill>
                          <a:effectLst/>
                          <a:latin typeface="Arial" panose="020B0604020202020204" pitchFamily="34" charset="0"/>
                        </a:rPr>
                        <a:t>Sysselsättning för personer med psykisk funktionsnedsättning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Boendestöd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60%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Trygghetslarm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3415873100"/>
                  </a:ext>
                </a:extLst>
              </a:tr>
              <a:tr h="550890">
                <a:tc>
                  <a:txBody>
                    <a:bodyPr/>
                    <a:lstStyle/>
                    <a:p>
                      <a:pPr algn="ctr" fontAlgn="ctr"/>
                      <a:r>
                        <a:rPr lang="sv-SE" sz="900" b="0" i="0" u="none" strike="noStrike">
                          <a:solidFill>
                            <a:srgbClr val="000000"/>
                          </a:solidFill>
                          <a:effectLst/>
                          <a:latin typeface="Arial" panose="020B0604020202020204" pitchFamily="34" charset="0"/>
                        </a:rPr>
                        <a:t>Ledsagning (9)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78%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Kontaktperson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60%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4051206882"/>
                  </a:ext>
                </a:extLst>
              </a:tr>
              <a:tr h="550890">
                <a:tc>
                  <a:txBody>
                    <a:bodyPr/>
                    <a:lstStyle/>
                    <a:p>
                      <a:pPr algn="ctr" fontAlgn="ctr"/>
                      <a:r>
                        <a:rPr lang="sv-SE" sz="900" b="0" i="0" u="none" strike="noStrike">
                          <a:solidFill>
                            <a:srgbClr val="000000"/>
                          </a:solidFill>
                          <a:effectLst/>
                          <a:latin typeface="Arial" panose="020B0604020202020204" pitchFamily="34" charset="0"/>
                        </a:rPr>
                        <a:t>Hemtjänst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88%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Personligt ombud för personer med psykisk funktionsnedsättning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63%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770577301"/>
                  </a:ext>
                </a:extLst>
              </a:tr>
              <a:tr h="550890">
                <a:tc>
                  <a:txBody>
                    <a:bodyPr/>
                    <a:lstStyle/>
                    <a:p>
                      <a:pPr algn="ctr" fontAlgn="ctr"/>
                      <a:r>
                        <a:rPr lang="sv-SE" sz="900" b="0" i="0" u="none" strike="noStrike">
                          <a:solidFill>
                            <a:srgbClr val="000000"/>
                          </a:solidFill>
                          <a:effectLst/>
                          <a:latin typeface="Arial" panose="020B0604020202020204" pitchFamily="34" charset="0"/>
                        </a:rPr>
                        <a:t>Gruppboende, gruppbostad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88%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Trygghetslarm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4063468449"/>
                  </a:ext>
                </a:extLst>
              </a:tr>
              <a:tr h="578011">
                <a:tc>
                  <a:txBody>
                    <a:bodyPr/>
                    <a:lstStyle/>
                    <a:p>
                      <a:pPr algn="ctr" fontAlgn="ctr"/>
                      <a:r>
                        <a:rPr lang="sv-SE" sz="900" b="0" i="0" u="none" strike="noStrike">
                          <a:solidFill>
                            <a:srgbClr val="000000"/>
                          </a:solidFill>
                          <a:effectLst/>
                          <a:latin typeface="Arial" panose="020B0604020202020204" pitchFamily="34" charset="0"/>
                        </a:rPr>
                        <a:t>Träffpunkter, mötesplatser, café och liknande för personer med psykisk funktionsnedsättning (7)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86%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Case management (6)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67%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dirty="0">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267592429"/>
                  </a:ext>
                </a:extLst>
              </a:tr>
            </a:tbl>
          </a:graphicData>
        </a:graphic>
      </p:graphicFrame>
    </p:spTree>
    <p:extLst>
      <p:ext uri="{BB962C8B-B14F-4D97-AF65-F5344CB8AC3E}">
        <p14:creationId xmlns:p14="http://schemas.microsoft.com/office/powerpoint/2010/main" val="412290112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insatser som ges fysiskt respektive digitalt uppdelat på kommun</a:t>
            </a:r>
          </a:p>
        </p:txBody>
      </p:sp>
      <p:sp>
        <p:nvSpPr>
          <p:cNvPr id="5" name="Platshållare för sidfot 4">
            <a:extLst>
              <a:ext uri="{FF2B5EF4-FFF2-40B4-BE49-F238E27FC236}">
                <a16:creationId xmlns:a16="http://schemas.microsoft.com/office/drawing/2014/main" id="{7E3243BD-D587-4244-A36D-646B233DE87A}"/>
              </a:ext>
            </a:extLst>
          </p:cNvPr>
          <p:cNvSpPr>
            <a:spLocks noGrp="1"/>
          </p:cNvSpPr>
          <p:nvPr>
            <p:ph type="ftr" sz="quarter" idx="11"/>
          </p:nvPr>
        </p:nvSpPr>
        <p:spPr/>
        <p:txBody>
          <a:bodyPr/>
          <a:lstStyle/>
          <a:p>
            <a:r>
              <a:rPr lang="sv-SE"/>
              <a:t>Verksamhetsområde: Socialpsykiatri</a:t>
            </a:r>
          </a:p>
        </p:txBody>
      </p:sp>
      <p:sp>
        <p:nvSpPr>
          <p:cNvPr id="3" name="Platshållare för bildnummer 2">
            <a:extLst>
              <a:ext uri="{FF2B5EF4-FFF2-40B4-BE49-F238E27FC236}">
                <a16:creationId xmlns:a16="http://schemas.microsoft.com/office/drawing/2014/main" id="{0C3B73DA-6A98-4F65-A103-AFE737DEEBD1}"/>
              </a:ext>
            </a:extLst>
          </p:cNvPr>
          <p:cNvSpPr>
            <a:spLocks noGrp="1"/>
          </p:cNvSpPr>
          <p:nvPr>
            <p:ph type="sldNum" sz="quarter" idx="12"/>
          </p:nvPr>
        </p:nvSpPr>
        <p:spPr/>
        <p:txBody>
          <a:bodyPr/>
          <a:lstStyle/>
          <a:p>
            <a:fld id="{2DBAD975-63FF-4468-AC34-025F73E043F9}" type="slidenum">
              <a:rPr lang="sv-SE" smtClean="0"/>
              <a:pPr/>
              <a:t>136</a:t>
            </a:fld>
            <a:endParaRPr lang="sv-SE"/>
          </a:p>
        </p:txBody>
      </p:sp>
      <p:sp>
        <p:nvSpPr>
          <p:cNvPr id="9" name="Text Placeholder 8">
            <a:extLst>
              <a:ext uri="{FF2B5EF4-FFF2-40B4-BE49-F238E27FC236}">
                <a16:creationId xmlns:a16="http://schemas.microsoft.com/office/drawing/2014/main" id="{BF41BE4B-6F28-27AA-942B-8581B0748A41}"/>
              </a:ext>
            </a:extLst>
          </p:cNvPr>
          <p:cNvSpPr>
            <a:spLocks noGrp="1"/>
          </p:cNvSpPr>
          <p:nvPr>
            <p:ph type="body" sz="quarter" idx="13"/>
          </p:nvPr>
        </p:nvSpPr>
        <p:spPr/>
        <p:txBody>
          <a:bodyPr/>
          <a:lstStyle/>
          <a:p>
            <a:r>
              <a:rPr lang="sv-SE" sz="800" dirty="0"/>
              <a:t>	Not: 	Antal svarande kommuner i riket är 216 kommuner. </a:t>
            </a:r>
            <a:r>
              <a:rPr lang="sv-SE" dirty="0"/>
              <a:t>Endast de kommuner som har lämnat ett svar visas i denna graf.</a:t>
            </a:r>
            <a:endParaRPr lang="sv-SE" sz="800" dirty="0"/>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18E278C1-74E1-40D7-B7CF-295E80AFBC8C}"/>
              </a:ext>
            </a:extLst>
          </p:cNvPr>
          <p:cNvGraphicFramePr>
            <a:graphicFrameLocks/>
          </p:cNvGraphicFramePr>
          <p:nvPr>
            <p:extLst>
              <p:ext uri="{D42A27DB-BD31-4B8C-83A1-F6EECF244321}">
                <p14:modId xmlns:p14="http://schemas.microsoft.com/office/powerpoint/2010/main" val="2290480114"/>
              </p:ext>
            </p:extLst>
          </p:nvPr>
        </p:nvGraphicFramePr>
        <p:xfrm>
          <a:off x="245285" y="1105295"/>
          <a:ext cx="11701429" cy="464741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38C9F255-BDAA-B27F-F3C0-99E6EABA91A0}"/>
              </a:ext>
            </a:extLst>
          </p:cNvPr>
          <p:cNvSpPr/>
          <p:nvPr/>
        </p:nvSpPr>
        <p:spPr>
          <a:xfrm>
            <a:off x="8768896" y="5379209"/>
            <a:ext cx="1628503" cy="33092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104376589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antalet individer som tar del av insatser som ges i fysisk eller digital form</a:t>
            </a:r>
            <a:endParaRPr lang="en-US" dirty="0"/>
          </a:p>
        </p:txBody>
      </p:sp>
      <p:sp>
        <p:nvSpPr>
          <p:cNvPr id="5" name="Platshållare för sidfot 4">
            <a:extLst>
              <a:ext uri="{FF2B5EF4-FFF2-40B4-BE49-F238E27FC236}">
                <a16:creationId xmlns:a16="http://schemas.microsoft.com/office/drawing/2014/main" id="{8201B493-6A22-4337-B133-5B3CE9AEF256}"/>
              </a:ext>
            </a:extLst>
          </p:cNvPr>
          <p:cNvSpPr>
            <a:spLocks noGrp="1"/>
          </p:cNvSpPr>
          <p:nvPr>
            <p:ph type="ftr" sz="quarter" idx="11"/>
          </p:nvPr>
        </p:nvSpPr>
        <p:spPr/>
        <p:txBody>
          <a:bodyPr/>
          <a:lstStyle/>
          <a:p>
            <a:r>
              <a:rPr lang="sv-SE"/>
              <a:t>Verksamhetsområde: Socialpsykiatri</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137</a:t>
            </a:fld>
            <a:endParaRPr lang="sv-SE"/>
          </a:p>
        </p:txBody>
      </p:sp>
      <p:sp>
        <p:nvSpPr>
          <p:cNvPr id="8" name="Text Placeholder 7">
            <a:extLst>
              <a:ext uri="{FF2B5EF4-FFF2-40B4-BE49-F238E27FC236}">
                <a16:creationId xmlns:a16="http://schemas.microsoft.com/office/drawing/2014/main" id="{895A9274-C01C-2ABD-499B-6D8B2C95812A}"/>
              </a:ext>
            </a:extLst>
          </p:cNvPr>
          <p:cNvSpPr>
            <a:spLocks noGrp="1"/>
          </p:cNvSpPr>
          <p:nvPr>
            <p:ph type="body" sz="quarter" idx="13"/>
          </p:nvPr>
        </p:nvSpPr>
        <p:spPr/>
        <p:txBody>
          <a:bodyPr/>
          <a:lstStyle/>
          <a:p>
            <a:r>
              <a:rPr lang="sv-SE" sz="800" dirty="0"/>
              <a:t>	Källa:	Enkät: Kartläggning av socialtjänstens insatser i Sveriges kommuner (2021)  </a:t>
            </a:r>
          </a:p>
        </p:txBody>
      </p:sp>
      <p:sp>
        <p:nvSpPr>
          <p:cNvPr id="10" name="TextBox 9">
            <a:extLst>
              <a:ext uri="{FF2B5EF4-FFF2-40B4-BE49-F238E27FC236}">
                <a16:creationId xmlns:a16="http://schemas.microsoft.com/office/drawing/2014/main" id="{114ECF26-4D0F-F7C1-CF8F-C8339D8C6409}"/>
              </a:ext>
            </a:extLst>
          </p:cNvPr>
          <p:cNvSpPr txBox="1"/>
          <p:nvPr/>
        </p:nvSpPr>
        <p:spPr>
          <a:xfrm>
            <a:off x="4861367" y="1615545"/>
            <a:ext cx="3152935" cy="430887"/>
          </a:xfrm>
          <a:prstGeom prst="rect">
            <a:avLst/>
          </a:prstGeom>
          <a:noFill/>
        </p:spPr>
        <p:txBody>
          <a:bodyPr wrap="square">
            <a:spAutoFit/>
          </a:bodyPr>
          <a:lstStyle/>
          <a:p>
            <a:r>
              <a:rPr lang="sv-SE" sz="1100" dirty="0">
                <a:latin typeface="Arial" panose="020B0604020202020204" pitchFamily="34" charset="0"/>
              </a:rPr>
              <a:t>insatser i kommunerna som uppges ges både i fysisk och digital form</a:t>
            </a:r>
            <a:endParaRPr lang="sv-SE" sz="1100" dirty="0"/>
          </a:p>
        </p:txBody>
      </p:sp>
      <p:sp>
        <p:nvSpPr>
          <p:cNvPr id="11" name="TextBox 10">
            <a:extLst>
              <a:ext uri="{FF2B5EF4-FFF2-40B4-BE49-F238E27FC236}">
                <a16:creationId xmlns:a16="http://schemas.microsoft.com/office/drawing/2014/main" id="{1E5EDE7C-6542-69F0-1896-2120587A76DB}"/>
              </a:ext>
            </a:extLst>
          </p:cNvPr>
          <p:cNvSpPr txBox="1"/>
          <p:nvPr/>
        </p:nvSpPr>
        <p:spPr>
          <a:xfrm>
            <a:off x="1404393" y="1609489"/>
            <a:ext cx="2865801" cy="430887"/>
          </a:xfrm>
          <a:prstGeom prst="rect">
            <a:avLst/>
          </a:prstGeom>
          <a:noFill/>
        </p:spPr>
        <p:txBody>
          <a:bodyPr wrap="square">
            <a:spAutoFit/>
          </a:bodyPr>
          <a:lstStyle/>
          <a:p>
            <a:r>
              <a:rPr lang="sv-SE" sz="1100" dirty="0">
                <a:latin typeface="Arial" panose="020B0604020202020204" pitchFamily="34" charset="0"/>
              </a:rPr>
              <a:t>insatser i kommunerna som uppges endast ges i fysisk form</a:t>
            </a:r>
            <a:endParaRPr lang="sv-SE" sz="1100" dirty="0"/>
          </a:p>
        </p:txBody>
      </p:sp>
      <p:sp>
        <p:nvSpPr>
          <p:cNvPr id="14" name="TextBox 13">
            <a:extLst>
              <a:ext uri="{FF2B5EF4-FFF2-40B4-BE49-F238E27FC236}">
                <a16:creationId xmlns:a16="http://schemas.microsoft.com/office/drawing/2014/main" id="{5EFB7174-8FA7-CDFE-57A6-80F14409ECA1}"/>
              </a:ext>
            </a:extLst>
          </p:cNvPr>
          <p:cNvSpPr txBox="1"/>
          <p:nvPr/>
        </p:nvSpPr>
        <p:spPr>
          <a:xfrm>
            <a:off x="8605474" y="1609489"/>
            <a:ext cx="2841887" cy="430887"/>
          </a:xfrm>
          <a:prstGeom prst="rect">
            <a:avLst/>
          </a:prstGeom>
          <a:noFill/>
          <a:ln>
            <a:noFill/>
          </a:ln>
        </p:spPr>
        <p:txBody>
          <a:bodyPr wrap="square">
            <a:spAutoFit/>
          </a:bodyPr>
          <a:lstStyle/>
          <a:p>
            <a:r>
              <a:rPr lang="sv-SE" sz="1100" dirty="0">
                <a:latin typeface="Arial" panose="020B0604020202020204" pitchFamily="34" charset="0"/>
              </a:rPr>
              <a:t>insatser i kommunerna som uppges endast ges i digital form</a:t>
            </a:r>
            <a:endParaRPr lang="sv-SE" sz="1100" dirty="0"/>
          </a:p>
        </p:txBody>
      </p:sp>
      <p:sp>
        <p:nvSpPr>
          <p:cNvPr id="15" name="TextBox 14">
            <a:extLst>
              <a:ext uri="{FF2B5EF4-FFF2-40B4-BE49-F238E27FC236}">
                <a16:creationId xmlns:a16="http://schemas.microsoft.com/office/drawing/2014/main" id="{235B1293-F1B2-72F2-9BA7-4E0952CE841C}"/>
              </a:ext>
            </a:extLst>
          </p:cNvPr>
          <p:cNvSpPr txBox="1"/>
          <p:nvPr/>
        </p:nvSpPr>
        <p:spPr>
          <a:xfrm>
            <a:off x="1404393"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6" name="TextBox 15">
            <a:extLst>
              <a:ext uri="{FF2B5EF4-FFF2-40B4-BE49-F238E27FC236}">
                <a16:creationId xmlns:a16="http://schemas.microsoft.com/office/drawing/2014/main" id="{063BB2B2-0C7A-BC83-9F41-659263CDD0F0}"/>
              </a:ext>
            </a:extLst>
          </p:cNvPr>
          <p:cNvSpPr txBox="1"/>
          <p:nvPr>
            <p:custDataLst>
              <p:tags r:id="rId1"/>
            </p:custDataLst>
          </p:nvPr>
        </p:nvSpPr>
        <p:spPr>
          <a:xfrm>
            <a:off x="1982891" y="1412384"/>
            <a:ext cx="704325" cy="261610"/>
          </a:xfrm>
          <a:prstGeom prst="rect">
            <a:avLst/>
          </a:prstGeom>
          <a:noFill/>
        </p:spPr>
        <p:txBody>
          <a:bodyPr wrap="square">
            <a:spAutoFit/>
          </a:bodyPr>
          <a:lstStyle/>
          <a:p>
            <a:r>
              <a:rPr lang="sv-SE" sz="1100" dirty="0"/>
              <a:t>120</a:t>
            </a:r>
          </a:p>
        </p:txBody>
      </p:sp>
      <p:sp>
        <p:nvSpPr>
          <p:cNvPr id="17" name="TextBox 16">
            <a:extLst>
              <a:ext uri="{FF2B5EF4-FFF2-40B4-BE49-F238E27FC236}">
                <a16:creationId xmlns:a16="http://schemas.microsoft.com/office/drawing/2014/main" id="{461AE1A3-7389-D4EA-ADC4-E978D5AF639E}"/>
              </a:ext>
            </a:extLst>
          </p:cNvPr>
          <p:cNvSpPr txBox="1"/>
          <p:nvPr/>
        </p:nvSpPr>
        <p:spPr>
          <a:xfrm>
            <a:off x="8592800"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8" name="TextBox 17">
            <a:extLst>
              <a:ext uri="{FF2B5EF4-FFF2-40B4-BE49-F238E27FC236}">
                <a16:creationId xmlns:a16="http://schemas.microsoft.com/office/drawing/2014/main" id="{43D186FB-8ED8-AF09-5D31-BEF7A292A05E}"/>
              </a:ext>
            </a:extLst>
          </p:cNvPr>
          <p:cNvSpPr txBox="1"/>
          <p:nvPr>
            <p:custDataLst>
              <p:tags r:id="rId2"/>
            </p:custDataLst>
          </p:nvPr>
        </p:nvSpPr>
        <p:spPr>
          <a:xfrm>
            <a:off x="9171298" y="1412384"/>
            <a:ext cx="704325" cy="261610"/>
          </a:xfrm>
          <a:prstGeom prst="rect">
            <a:avLst/>
          </a:prstGeom>
          <a:noFill/>
        </p:spPr>
        <p:txBody>
          <a:bodyPr wrap="square">
            <a:spAutoFit/>
          </a:bodyPr>
          <a:lstStyle/>
          <a:p>
            <a:r>
              <a:rPr lang="sv-SE" sz="1100" dirty="0"/>
              <a:t>1</a:t>
            </a:r>
          </a:p>
        </p:txBody>
      </p:sp>
      <p:sp>
        <p:nvSpPr>
          <p:cNvPr id="19" name="TextBox 18">
            <a:extLst>
              <a:ext uri="{FF2B5EF4-FFF2-40B4-BE49-F238E27FC236}">
                <a16:creationId xmlns:a16="http://schemas.microsoft.com/office/drawing/2014/main" id="{CA2EA504-9CAB-BD29-874F-30E9281E7438}"/>
              </a:ext>
            </a:extLst>
          </p:cNvPr>
          <p:cNvSpPr txBox="1"/>
          <p:nvPr/>
        </p:nvSpPr>
        <p:spPr>
          <a:xfrm>
            <a:off x="4861366"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20" name="TextBox 19">
            <a:extLst>
              <a:ext uri="{FF2B5EF4-FFF2-40B4-BE49-F238E27FC236}">
                <a16:creationId xmlns:a16="http://schemas.microsoft.com/office/drawing/2014/main" id="{E8124848-B049-F297-52CE-DA02D043DCF4}"/>
              </a:ext>
            </a:extLst>
          </p:cNvPr>
          <p:cNvSpPr txBox="1"/>
          <p:nvPr>
            <p:custDataLst>
              <p:tags r:id="rId3"/>
            </p:custDataLst>
          </p:nvPr>
        </p:nvSpPr>
        <p:spPr>
          <a:xfrm>
            <a:off x="5439864" y="1412384"/>
            <a:ext cx="704325" cy="261610"/>
          </a:xfrm>
          <a:prstGeom prst="rect">
            <a:avLst/>
          </a:prstGeom>
          <a:noFill/>
        </p:spPr>
        <p:txBody>
          <a:bodyPr wrap="square">
            <a:spAutoFit/>
          </a:bodyPr>
          <a:lstStyle/>
          <a:p>
            <a:r>
              <a:rPr lang="sv-SE" sz="1100" dirty="0"/>
              <a:t>60</a:t>
            </a:r>
          </a:p>
        </p:txBody>
      </p:sp>
      <p:graphicFrame>
        <p:nvGraphicFramePr>
          <p:cNvPr id="21" name="Chart 20">
            <a:extLst>
              <a:ext uri="{FF2B5EF4-FFF2-40B4-BE49-F238E27FC236}">
                <a16:creationId xmlns:a16="http://schemas.microsoft.com/office/drawing/2014/main" id="{3977D8C8-2D29-4E2E-B12C-CD4CCDB8F79C}"/>
              </a:ext>
            </a:extLst>
          </p:cNvPr>
          <p:cNvGraphicFramePr>
            <a:graphicFrameLocks/>
          </p:cNvGraphicFramePr>
          <p:nvPr>
            <p:extLst>
              <p:ext uri="{D42A27DB-BD31-4B8C-83A1-F6EECF244321}">
                <p14:modId xmlns:p14="http://schemas.microsoft.com/office/powerpoint/2010/main" val="826066844"/>
              </p:ext>
            </p:extLst>
          </p:nvPr>
        </p:nvGraphicFramePr>
        <p:xfrm>
          <a:off x="245285" y="2065828"/>
          <a:ext cx="11701429" cy="3639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127452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4085F78-6606-4352-B1C6-93AE38C632CD}"/>
              </a:ext>
            </a:extLst>
          </p:cNvPr>
          <p:cNvSpPr/>
          <p:nvPr/>
        </p:nvSpPr>
        <p:spPr>
          <a:xfrm>
            <a:off x="1" y="2645444"/>
            <a:ext cx="12192000" cy="20694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339C595-6B3E-4379-93EF-D51A347E3D63}"/>
              </a:ext>
            </a:extLst>
          </p:cNvPr>
          <p:cNvSpPr>
            <a:spLocks noGrp="1"/>
          </p:cNvSpPr>
          <p:nvPr>
            <p:ph type="title"/>
          </p:nvPr>
        </p:nvSpPr>
        <p:spPr>
          <a:xfrm>
            <a:off x="1" y="2747964"/>
            <a:ext cx="12308304" cy="1966912"/>
          </a:xfrm>
        </p:spPr>
        <p:txBody>
          <a:bodyPr anchor="ctr"/>
          <a:lstStyle/>
          <a:p>
            <a:r>
              <a:rPr lang="sv-SE" sz="4400" dirty="0"/>
              <a:t>Insatser inom kommunal och enskild regi</a:t>
            </a:r>
          </a:p>
        </p:txBody>
      </p:sp>
      <p:sp>
        <p:nvSpPr>
          <p:cNvPr id="5" name="Platshållare för bildnummer 4">
            <a:extLst>
              <a:ext uri="{FF2B5EF4-FFF2-40B4-BE49-F238E27FC236}">
                <a16:creationId xmlns:a16="http://schemas.microsoft.com/office/drawing/2014/main" id="{A4E7017E-7EBF-45FB-A943-415BE1990F09}"/>
              </a:ext>
            </a:extLst>
          </p:cNvPr>
          <p:cNvSpPr>
            <a:spLocks noGrp="1"/>
          </p:cNvSpPr>
          <p:nvPr>
            <p:ph type="sldNum" sz="quarter" idx="12"/>
          </p:nvPr>
        </p:nvSpPr>
        <p:spPr/>
        <p:txBody>
          <a:bodyPr/>
          <a:lstStyle/>
          <a:p>
            <a:fld id="{34C9B0E5-37D7-412E-A162-6A236BADC197}" type="slidenum">
              <a:rPr lang="sv-SE" smtClean="0"/>
              <a:pPr/>
              <a:t>138</a:t>
            </a:fld>
            <a:endParaRPr lang="sv-SE"/>
          </a:p>
        </p:txBody>
      </p:sp>
      <p:sp>
        <p:nvSpPr>
          <p:cNvPr id="4" name="Platshållare för sidfot 3">
            <a:extLst>
              <a:ext uri="{FF2B5EF4-FFF2-40B4-BE49-F238E27FC236}">
                <a16:creationId xmlns:a16="http://schemas.microsoft.com/office/drawing/2014/main" id="{0548B8C9-44F4-43A7-8584-83C1889FC6D4}"/>
              </a:ext>
            </a:extLst>
          </p:cNvPr>
          <p:cNvSpPr>
            <a:spLocks noGrp="1"/>
          </p:cNvSpPr>
          <p:nvPr>
            <p:ph type="ftr" sz="quarter" idx="11"/>
          </p:nvPr>
        </p:nvSpPr>
        <p:spPr/>
        <p:txBody>
          <a:bodyPr/>
          <a:lstStyle/>
          <a:p>
            <a:r>
              <a:rPr lang="sv-SE"/>
              <a:t>Verksamhetsområde: Socialpsykiatri</a:t>
            </a:r>
          </a:p>
        </p:txBody>
      </p:sp>
    </p:spTree>
    <p:extLst>
      <p:ext uri="{BB962C8B-B14F-4D97-AF65-F5344CB8AC3E}">
        <p14:creationId xmlns:p14="http://schemas.microsoft.com/office/powerpoint/2010/main" val="341335538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insatser som ges i kommunal eller enskild regi, samt de tre vanligaste insatserna i respektive kategori</a:t>
            </a:r>
          </a:p>
        </p:txBody>
      </p:sp>
      <p:sp>
        <p:nvSpPr>
          <p:cNvPr id="5" name="Platshållare för sidfot 4">
            <a:extLst>
              <a:ext uri="{FF2B5EF4-FFF2-40B4-BE49-F238E27FC236}">
                <a16:creationId xmlns:a16="http://schemas.microsoft.com/office/drawing/2014/main" id="{E8E06C4C-B6EB-45E7-9590-082781D02550}"/>
              </a:ext>
            </a:extLst>
          </p:cNvPr>
          <p:cNvSpPr>
            <a:spLocks noGrp="1"/>
          </p:cNvSpPr>
          <p:nvPr>
            <p:ph type="ftr" sz="quarter" idx="11"/>
          </p:nvPr>
        </p:nvSpPr>
        <p:spPr/>
        <p:txBody>
          <a:bodyPr/>
          <a:lstStyle/>
          <a:p>
            <a:r>
              <a:rPr lang="sv-SE"/>
              <a:t>Verksamhetsområde: Socialpsykiatri</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139</a:t>
            </a:fld>
            <a:endParaRPr lang="sv-SE"/>
          </a:p>
        </p:txBody>
      </p:sp>
      <p:sp>
        <p:nvSpPr>
          <p:cNvPr id="9" name="Text Placeholder 8">
            <a:extLst>
              <a:ext uri="{FF2B5EF4-FFF2-40B4-BE49-F238E27FC236}">
                <a16:creationId xmlns:a16="http://schemas.microsoft.com/office/drawing/2014/main" id="{3080A303-126B-CB6E-96DD-B070216D2B2E}"/>
              </a:ext>
            </a:extLst>
          </p:cNvPr>
          <p:cNvSpPr>
            <a:spLocks noGrp="1"/>
          </p:cNvSpPr>
          <p:nvPr>
            <p:ph type="body" sz="quarter" idx="13"/>
          </p:nvPr>
        </p:nvSpPr>
        <p:spPr/>
        <p:txBody>
          <a:bodyPr/>
          <a:lstStyle/>
          <a:p>
            <a:r>
              <a:rPr lang="sv-SE" sz="800" dirty="0"/>
              <a:t>	Not:	</a:t>
            </a:r>
            <a:r>
              <a:rPr lang="sv-SE" dirty="0"/>
              <a:t>Insatser markerade med * avser insatser till anhöriga.</a:t>
            </a:r>
            <a:endParaRPr lang="sv-SE" sz="800" dirty="0"/>
          </a:p>
          <a:p>
            <a:r>
              <a:rPr lang="sv-SE" sz="800" dirty="0"/>
              <a:t>	Källa:	Enkät: Kartläggning av socialtjänstens insatser i Sveriges kommuner (2021)  </a:t>
            </a:r>
          </a:p>
        </p:txBody>
      </p:sp>
      <p:sp>
        <p:nvSpPr>
          <p:cNvPr id="28" name="TextBox 27">
            <a:extLst>
              <a:ext uri="{FF2B5EF4-FFF2-40B4-BE49-F238E27FC236}">
                <a16:creationId xmlns:a16="http://schemas.microsoft.com/office/drawing/2014/main" id="{7C826775-77BC-4659-9875-C4F8408EE733}"/>
              </a:ext>
            </a:extLst>
          </p:cNvPr>
          <p:cNvSpPr txBox="1"/>
          <p:nvPr/>
        </p:nvSpPr>
        <p:spPr>
          <a:xfrm>
            <a:off x="267736" y="1233368"/>
            <a:ext cx="3177393" cy="253916"/>
          </a:xfrm>
          <a:prstGeom prst="rect">
            <a:avLst/>
          </a:prstGeom>
          <a:noFill/>
        </p:spPr>
        <p:txBody>
          <a:bodyPr wrap="square">
            <a:spAutoFit/>
          </a:bodyPr>
          <a:lstStyle/>
          <a:p>
            <a:r>
              <a:rPr lang="sv-SE" sz="1050" b="1" dirty="0">
                <a:latin typeface="Arial" panose="020B0604020202020204" pitchFamily="34" charset="0"/>
              </a:rPr>
              <a:t>Andel som ges i respektive regi</a:t>
            </a:r>
            <a:endParaRPr lang="sv-SE" sz="1050" b="1" dirty="0"/>
          </a:p>
        </p:txBody>
      </p:sp>
      <p:sp>
        <p:nvSpPr>
          <p:cNvPr id="14" name="TextBox 8">
            <a:extLst>
              <a:ext uri="{FF2B5EF4-FFF2-40B4-BE49-F238E27FC236}">
                <a16:creationId xmlns:a16="http://schemas.microsoft.com/office/drawing/2014/main" id="{49662018-60CC-B4EA-946C-16ED1224D327}"/>
              </a:ext>
            </a:extLst>
          </p:cNvPr>
          <p:cNvSpPr txBox="1"/>
          <p:nvPr/>
        </p:nvSpPr>
        <p:spPr>
          <a:xfrm>
            <a:off x="9658972" y="1562659"/>
            <a:ext cx="2186822" cy="415498"/>
          </a:xfrm>
          <a:prstGeom prst="rect">
            <a:avLst/>
          </a:prstGeom>
          <a:noFill/>
        </p:spPr>
        <p:txBody>
          <a:bodyPr wrap="square">
            <a:spAutoFit/>
          </a:bodyPr>
          <a:lstStyle/>
          <a:p>
            <a:r>
              <a:rPr lang="sv-SE" sz="1050" dirty="0">
                <a:latin typeface="Arial" panose="020B0604020202020204" pitchFamily="34" charset="0"/>
              </a:rPr>
              <a:t>insatser över samtliga kommuner i länet där frågan besvarats</a:t>
            </a:r>
            <a:r>
              <a:rPr lang="sv-SE" sz="1050" dirty="0"/>
              <a:t> </a:t>
            </a:r>
          </a:p>
        </p:txBody>
      </p:sp>
      <p:sp>
        <p:nvSpPr>
          <p:cNvPr id="15" name="TextBox 13">
            <a:extLst>
              <a:ext uri="{FF2B5EF4-FFF2-40B4-BE49-F238E27FC236}">
                <a16:creationId xmlns:a16="http://schemas.microsoft.com/office/drawing/2014/main" id="{850ECD25-BCC3-CC98-4D23-458EB600C359}"/>
              </a:ext>
            </a:extLst>
          </p:cNvPr>
          <p:cNvSpPr txBox="1"/>
          <p:nvPr/>
        </p:nvSpPr>
        <p:spPr>
          <a:xfrm>
            <a:off x="9658972" y="1308743"/>
            <a:ext cx="751640" cy="253916"/>
          </a:xfrm>
          <a:prstGeom prst="rect">
            <a:avLst/>
          </a:prstGeom>
          <a:noFill/>
        </p:spPr>
        <p:txBody>
          <a:bodyPr wrap="square">
            <a:spAutoFit/>
          </a:bodyPr>
          <a:lstStyle/>
          <a:p>
            <a:r>
              <a:rPr lang="sv-SE" sz="1050" dirty="0">
                <a:latin typeface="Arial" panose="020B0604020202020204" pitchFamily="34" charset="0"/>
              </a:rPr>
              <a:t>100 % =</a:t>
            </a:r>
            <a:endParaRPr lang="sv-SE" sz="1050" dirty="0"/>
          </a:p>
        </p:txBody>
      </p:sp>
      <p:sp>
        <p:nvSpPr>
          <p:cNvPr id="16" name="TextBox 14">
            <a:extLst>
              <a:ext uri="{FF2B5EF4-FFF2-40B4-BE49-F238E27FC236}">
                <a16:creationId xmlns:a16="http://schemas.microsoft.com/office/drawing/2014/main" id="{183B0756-5AA7-6213-4B89-C197D95A89BA}"/>
              </a:ext>
            </a:extLst>
          </p:cNvPr>
          <p:cNvSpPr txBox="1"/>
          <p:nvPr>
            <p:custDataLst>
              <p:tags r:id="rId1"/>
            </p:custDataLst>
          </p:nvPr>
        </p:nvSpPr>
        <p:spPr>
          <a:xfrm>
            <a:off x="10317073" y="1308743"/>
            <a:ext cx="751640" cy="253916"/>
          </a:xfrm>
          <a:prstGeom prst="rect">
            <a:avLst/>
          </a:prstGeom>
          <a:noFill/>
        </p:spPr>
        <p:txBody>
          <a:bodyPr wrap="square">
            <a:spAutoFit/>
          </a:bodyPr>
          <a:lstStyle/>
          <a:p>
            <a:r>
              <a:rPr lang="sv-SE" sz="1050" dirty="0"/>
              <a:t>190</a:t>
            </a:r>
          </a:p>
        </p:txBody>
      </p:sp>
      <p:sp>
        <p:nvSpPr>
          <p:cNvPr id="12" name="TextBox 11">
            <a:extLst>
              <a:ext uri="{FF2B5EF4-FFF2-40B4-BE49-F238E27FC236}">
                <a16:creationId xmlns:a16="http://schemas.microsoft.com/office/drawing/2014/main" id="{5800E323-3142-4AC8-D16D-AC7DE0DB4CCA}"/>
              </a:ext>
            </a:extLst>
          </p:cNvPr>
          <p:cNvSpPr txBox="1"/>
          <p:nvPr/>
        </p:nvSpPr>
        <p:spPr>
          <a:xfrm>
            <a:off x="298412" y="4358721"/>
            <a:ext cx="1070816" cy="738664"/>
          </a:xfrm>
          <a:prstGeom prst="rect">
            <a:avLst/>
          </a:prstGeom>
          <a:noFill/>
        </p:spPr>
        <p:txBody>
          <a:bodyPr wrap="square" rtlCol="0">
            <a:spAutoFit/>
          </a:bodyPr>
          <a:lstStyle/>
          <a:p>
            <a:r>
              <a:rPr lang="sv-SE" sz="1050" b="1" dirty="0"/>
              <a:t>Vanligaste insatserna i respektive form</a:t>
            </a:r>
            <a:endParaRPr lang="sv-SE" sz="1050" dirty="0"/>
          </a:p>
        </p:txBody>
      </p:sp>
      <p:sp>
        <p:nvSpPr>
          <p:cNvPr id="13" name="Left Brace 12">
            <a:extLst>
              <a:ext uri="{FF2B5EF4-FFF2-40B4-BE49-F238E27FC236}">
                <a16:creationId xmlns:a16="http://schemas.microsoft.com/office/drawing/2014/main" id="{720E9921-D737-D2C3-D2D0-96F2A234A1B9}"/>
              </a:ext>
            </a:extLst>
          </p:cNvPr>
          <p:cNvSpPr/>
          <p:nvPr/>
        </p:nvSpPr>
        <p:spPr>
          <a:xfrm>
            <a:off x="1177151" y="4083579"/>
            <a:ext cx="240772" cy="153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aphicFrame>
        <p:nvGraphicFramePr>
          <p:cNvPr id="17" name="Chart 16">
            <a:extLst>
              <a:ext uri="{FF2B5EF4-FFF2-40B4-BE49-F238E27FC236}">
                <a16:creationId xmlns:a16="http://schemas.microsoft.com/office/drawing/2014/main" id="{F121393F-02BF-47FF-B99E-9A68474EA0CF}"/>
              </a:ext>
            </a:extLst>
          </p:cNvPr>
          <p:cNvGraphicFramePr>
            <a:graphicFrameLocks/>
          </p:cNvGraphicFramePr>
          <p:nvPr>
            <p:extLst>
              <p:ext uri="{D42A27DB-BD31-4B8C-83A1-F6EECF244321}">
                <p14:modId xmlns:p14="http://schemas.microsoft.com/office/powerpoint/2010/main" val="1810864196"/>
              </p:ext>
            </p:extLst>
          </p:nvPr>
        </p:nvGraphicFramePr>
        <p:xfrm>
          <a:off x="744036" y="1562659"/>
          <a:ext cx="10332000" cy="22647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able 18">
            <a:extLst>
              <a:ext uri="{FF2B5EF4-FFF2-40B4-BE49-F238E27FC236}">
                <a16:creationId xmlns:a16="http://schemas.microsoft.com/office/drawing/2014/main" id="{32D58C46-BF98-9B41-EA67-5BCE4062FBD3}"/>
              </a:ext>
            </a:extLst>
          </p:cNvPr>
          <p:cNvGraphicFramePr>
            <a:graphicFrameLocks noGrp="1"/>
          </p:cNvGraphicFramePr>
          <p:nvPr>
            <p:custDataLst>
              <p:tags r:id="rId2"/>
            </p:custDataLst>
            <p:extLst>
              <p:ext uri="{D42A27DB-BD31-4B8C-83A1-F6EECF244321}">
                <p14:modId xmlns:p14="http://schemas.microsoft.com/office/powerpoint/2010/main" val="4126185377"/>
              </p:ext>
            </p:extLst>
          </p:nvPr>
        </p:nvGraphicFramePr>
        <p:xfrm>
          <a:off x="1530350" y="3613286"/>
          <a:ext cx="9131300" cy="2057400"/>
        </p:xfrm>
        <a:graphic>
          <a:graphicData uri="http://schemas.openxmlformats.org/drawingml/2006/table">
            <a:tbl>
              <a:tblPr/>
              <a:tblGrid>
                <a:gridCol w="1854200">
                  <a:extLst>
                    <a:ext uri="{9D8B030D-6E8A-4147-A177-3AD203B41FA5}">
                      <a16:colId xmlns:a16="http://schemas.microsoft.com/office/drawing/2014/main" val="1211853997"/>
                    </a:ext>
                  </a:extLst>
                </a:gridCol>
                <a:gridCol w="571500">
                  <a:extLst>
                    <a:ext uri="{9D8B030D-6E8A-4147-A177-3AD203B41FA5}">
                      <a16:colId xmlns:a16="http://schemas.microsoft.com/office/drawing/2014/main" val="48097078"/>
                    </a:ext>
                  </a:extLst>
                </a:gridCol>
                <a:gridCol w="1854200">
                  <a:extLst>
                    <a:ext uri="{9D8B030D-6E8A-4147-A177-3AD203B41FA5}">
                      <a16:colId xmlns:a16="http://schemas.microsoft.com/office/drawing/2014/main" val="1137243976"/>
                    </a:ext>
                  </a:extLst>
                </a:gridCol>
                <a:gridCol w="571500">
                  <a:extLst>
                    <a:ext uri="{9D8B030D-6E8A-4147-A177-3AD203B41FA5}">
                      <a16:colId xmlns:a16="http://schemas.microsoft.com/office/drawing/2014/main" val="2474659617"/>
                    </a:ext>
                  </a:extLst>
                </a:gridCol>
                <a:gridCol w="1854200">
                  <a:extLst>
                    <a:ext uri="{9D8B030D-6E8A-4147-A177-3AD203B41FA5}">
                      <a16:colId xmlns:a16="http://schemas.microsoft.com/office/drawing/2014/main" val="609905528"/>
                    </a:ext>
                  </a:extLst>
                </a:gridCol>
                <a:gridCol w="571500">
                  <a:extLst>
                    <a:ext uri="{9D8B030D-6E8A-4147-A177-3AD203B41FA5}">
                      <a16:colId xmlns:a16="http://schemas.microsoft.com/office/drawing/2014/main" val="108689849"/>
                    </a:ext>
                  </a:extLst>
                </a:gridCol>
                <a:gridCol w="1854200">
                  <a:extLst>
                    <a:ext uri="{9D8B030D-6E8A-4147-A177-3AD203B41FA5}">
                      <a16:colId xmlns:a16="http://schemas.microsoft.com/office/drawing/2014/main" val="3690328671"/>
                    </a:ext>
                  </a:extLst>
                </a:gridCol>
              </a:tblGrid>
              <a:tr h="514350">
                <a:tc>
                  <a:txBody>
                    <a:bodyPr/>
                    <a:lstStyle/>
                    <a:p>
                      <a:pPr algn="ctr" fontAlgn="ctr"/>
                      <a:r>
                        <a:rPr lang="sv-SE" sz="900" b="1" i="0" u="none" strike="noStrike">
                          <a:solidFill>
                            <a:srgbClr val="000000"/>
                          </a:solidFill>
                          <a:effectLst/>
                          <a:latin typeface="Arial" panose="020B0604020202020204" pitchFamily="34" charset="0"/>
                        </a:rPr>
                        <a:t>Enbart kommunal regi</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Både kommunal och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enskild regi</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Enbart enskild regi</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Vet ej</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1CA"/>
                    </a:solidFill>
                  </a:tcPr>
                </a:tc>
                <a:extLst>
                  <a:ext uri="{0D108BD9-81ED-4DB2-BD59-A6C34878D82A}">
                    <a16:rowId xmlns:a16="http://schemas.microsoft.com/office/drawing/2014/main" val="2851725846"/>
                  </a:ext>
                </a:extLst>
              </a:tr>
              <a:tr h="514350">
                <a:tc>
                  <a:txBody>
                    <a:bodyPr/>
                    <a:lstStyle/>
                    <a:p>
                      <a:pPr algn="ctr" fontAlgn="ctr"/>
                      <a:r>
                        <a:rPr lang="sv-SE" sz="900" b="0" i="0" u="none" strike="noStrike">
                          <a:solidFill>
                            <a:srgbClr val="000000"/>
                          </a:solidFill>
                          <a:effectLst/>
                          <a:latin typeface="Arial" panose="020B0604020202020204" pitchFamily="34" charset="0"/>
                        </a:rPr>
                        <a:t>Kontaktperson</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Korttidsplats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Hem för vård eller boende (HVB-hem)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500870965"/>
                  </a:ext>
                </a:extLst>
              </a:tr>
              <a:tr h="514350">
                <a:tc>
                  <a:txBody>
                    <a:bodyPr/>
                    <a:lstStyle/>
                    <a:p>
                      <a:pPr algn="ctr" fontAlgn="ctr"/>
                      <a:r>
                        <a:rPr lang="sv-SE" sz="900" b="0" i="0" u="none" strike="noStrike">
                          <a:solidFill>
                            <a:srgbClr val="000000"/>
                          </a:solidFill>
                          <a:effectLst/>
                          <a:latin typeface="Arial" panose="020B0604020202020204" pitchFamily="34" charset="0"/>
                        </a:rPr>
                        <a:t>Boendestöd</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Gruppboende, gruppbostad</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Stöd i vårdkontakter vid fysisk ohälsa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184290703"/>
                  </a:ext>
                </a:extLst>
              </a:tr>
              <a:tr h="514350">
                <a:tc>
                  <a:txBody>
                    <a:bodyPr/>
                    <a:lstStyle/>
                    <a:p>
                      <a:pPr algn="ctr" fontAlgn="ctr"/>
                      <a:r>
                        <a:rPr lang="sv-SE" sz="900" b="0" i="0" u="none" strike="noStrike">
                          <a:solidFill>
                            <a:srgbClr val="000000"/>
                          </a:solidFill>
                          <a:effectLst/>
                          <a:latin typeface="Arial" panose="020B0604020202020204" pitchFamily="34" charset="0"/>
                        </a:rPr>
                        <a:t>Ledsagning</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Sysselsättning för personer med psykisk funktionsnedsättning</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Personligt ombud för personer med psykisk funktionsnedsättning</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68426156"/>
                  </a:ext>
                </a:extLst>
              </a:tr>
            </a:tbl>
          </a:graphicData>
        </a:graphic>
      </p:graphicFrame>
    </p:spTree>
    <p:extLst>
      <p:ext uri="{BB962C8B-B14F-4D97-AF65-F5344CB8AC3E}">
        <p14:creationId xmlns:p14="http://schemas.microsoft.com/office/powerpoint/2010/main" val="2657330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BFFFD66-CD95-4AC4-83F5-AD98FA4681AC}"/>
              </a:ext>
            </a:extLst>
          </p:cNvPr>
          <p:cNvSpPr/>
          <p:nvPr/>
        </p:nvSpPr>
        <p:spPr>
          <a:xfrm>
            <a:off x="574158" y="1660849"/>
            <a:ext cx="10898372" cy="41126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lang="sv-SE" sz="1600" b="1" dirty="0">
                <a:solidFill>
                  <a:schemeClr val="tx1"/>
                </a:solidFill>
              </a:rPr>
              <a:t>Antal slutförda enkäter</a:t>
            </a:r>
          </a:p>
          <a:p>
            <a:pPr lvl="3"/>
            <a:r>
              <a:rPr lang="sv-SE" sz="1600" dirty="0">
                <a:solidFill>
                  <a:schemeClr val="tx1"/>
                </a:solidFill>
              </a:rPr>
              <a:t>Vid beräkning av antalet kommuner som fullföljt (slutfört) respektive enkät användes antalet kommuner som nått till den sista eller näst sista sidan i enkäten. </a:t>
            </a:r>
          </a:p>
          <a:p>
            <a:pPr lvl="3"/>
            <a:endParaRPr lang="sv-SE" sz="1600" dirty="0">
              <a:solidFill>
                <a:schemeClr val="tx1"/>
              </a:solidFill>
            </a:endParaRPr>
          </a:p>
          <a:p>
            <a:pPr lvl="3"/>
            <a:r>
              <a:rPr lang="sv-SE" sz="1600" b="1" dirty="0">
                <a:solidFill>
                  <a:schemeClr val="tx1"/>
                </a:solidFill>
              </a:rPr>
              <a:t>Minst vanliga insatser</a:t>
            </a:r>
          </a:p>
          <a:p>
            <a:pPr lvl="3"/>
            <a:r>
              <a:rPr lang="sv-SE" sz="1600" dirty="0">
                <a:solidFill>
                  <a:schemeClr val="tx1"/>
                </a:solidFill>
              </a:rPr>
              <a:t>Vid beräkning av de tio minst vanliga insatserna som ges per verksamhetsområde har endast de insatser som ges av minst en kommun inkluderats. De insatser som inte ges av någon kommun har exkluderats från analysen. </a:t>
            </a:r>
          </a:p>
          <a:p>
            <a:pPr lvl="3"/>
            <a:endParaRPr lang="sv-SE" sz="1600" dirty="0">
              <a:solidFill>
                <a:schemeClr val="tx1"/>
              </a:solidFill>
            </a:endParaRPr>
          </a:p>
          <a:p>
            <a:pPr lvl="3"/>
            <a:r>
              <a:rPr lang="sv-SE" sz="1600" b="1" dirty="0">
                <a:solidFill>
                  <a:schemeClr val="tx1"/>
                </a:solidFill>
              </a:rPr>
              <a:t>Medelvärden</a:t>
            </a:r>
          </a:p>
          <a:p>
            <a:pPr lvl="3"/>
            <a:r>
              <a:rPr lang="sv-SE" sz="1600" dirty="0">
                <a:solidFill>
                  <a:schemeClr val="tx1"/>
                </a:solidFill>
              </a:rPr>
              <a:t>Beräkning av medelvärde har utgått från antalet kommuner som har besvarat respektive enkät. De kommuner som inte har besvarat (ej påbörjat) en enkät (eller delområde av enkät) har exkluderats från analysen. </a:t>
            </a:r>
          </a:p>
        </p:txBody>
      </p:sp>
      <p:sp>
        <p:nvSpPr>
          <p:cNvPr id="2" name="Rubrik 1">
            <a:extLst>
              <a:ext uri="{FF2B5EF4-FFF2-40B4-BE49-F238E27FC236}">
                <a16:creationId xmlns:a16="http://schemas.microsoft.com/office/drawing/2014/main" id="{E38A254D-99BE-400D-AEF3-9B4A14906C12}"/>
              </a:ext>
            </a:extLst>
          </p:cNvPr>
          <p:cNvSpPr>
            <a:spLocks noGrp="1"/>
          </p:cNvSpPr>
          <p:nvPr>
            <p:ph type="title"/>
          </p:nvPr>
        </p:nvSpPr>
        <p:spPr>
          <a:xfrm>
            <a:off x="548825" y="-16429"/>
            <a:ext cx="11342443" cy="1231392"/>
          </a:xfrm>
        </p:spPr>
        <p:txBody>
          <a:bodyPr anchor="b"/>
          <a:lstStyle/>
          <a:p>
            <a:r>
              <a:rPr lang="sv-SE" sz="3200"/>
              <a:t>Vid </a:t>
            </a:r>
            <a:r>
              <a:rPr lang="sv-SE" sz="3200" dirty="0"/>
              <a:t>redovisning </a:t>
            </a:r>
            <a:r>
              <a:rPr lang="sv-SE" sz="3200"/>
              <a:t>av </a:t>
            </a:r>
            <a:r>
              <a:rPr lang="sv-SE" sz="3200" dirty="0"/>
              <a:t>resultat har följande </a:t>
            </a:r>
            <a:r>
              <a:rPr lang="sv-SE" sz="3200"/>
              <a:t>avgränsningar gjorts</a:t>
            </a:r>
            <a:endParaRPr lang="sv-SE" sz="3200" dirty="0"/>
          </a:p>
        </p:txBody>
      </p:sp>
      <p:sp>
        <p:nvSpPr>
          <p:cNvPr id="5" name="Platshållare för bildnummer 4">
            <a:extLst>
              <a:ext uri="{FF2B5EF4-FFF2-40B4-BE49-F238E27FC236}">
                <a16:creationId xmlns:a16="http://schemas.microsoft.com/office/drawing/2014/main" id="{F28C366E-5D20-42C4-8F93-9D1A74B07D8F}"/>
              </a:ext>
            </a:extLst>
          </p:cNvPr>
          <p:cNvSpPr>
            <a:spLocks noGrp="1"/>
          </p:cNvSpPr>
          <p:nvPr>
            <p:ph type="sldNum" sz="quarter" idx="12"/>
          </p:nvPr>
        </p:nvSpPr>
        <p:spPr/>
        <p:txBody>
          <a:bodyPr/>
          <a:lstStyle/>
          <a:p>
            <a:fld id="{2DBAD975-63FF-4468-AC34-025F73E043F9}" type="slidenum">
              <a:rPr lang="sv-SE" smtClean="0"/>
              <a:t>14</a:t>
            </a:fld>
            <a:endParaRPr lang="sv-SE"/>
          </a:p>
        </p:txBody>
      </p:sp>
      <p:sp>
        <p:nvSpPr>
          <p:cNvPr id="4" name="Oval 3">
            <a:extLst>
              <a:ext uri="{FF2B5EF4-FFF2-40B4-BE49-F238E27FC236}">
                <a16:creationId xmlns:a16="http://schemas.microsoft.com/office/drawing/2014/main" id="{1CDD05E0-8E96-F9CD-0543-B4D1EB8FCF77}"/>
              </a:ext>
            </a:extLst>
          </p:cNvPr>
          <p:cNvSpPr/>
          <p:nvPr/>
        </p:nvSpPr>
        <p:spPr>
          <a:xfrm>
            <a:off x="943408" y="2169060"/>
            <a:ext cx="756000" cy="756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t>
            </a:r>
            <a:endParaRPr lang="en-SE" sz="3200" dirty="0"/>
          </a:p>
        </p:txBody>
      </p:sp>
      <p:sp>
        <p:nvSpPr>
          <p:cNvPr id="8" name="Oval 7">
            <a:extLst>
              <a:ext uri="{FF2B5EF4-FFF2-40B4-BE49-F238E27FC236}">
                <a16:creationId xmlns:a16="http://schemas.microsoft.com/office/drawing/2014/main" id="{2CA9EEF9-CF53-C38A-D195-8B77F82E63D3}"/>
              </a:ext>
            </a:extLst>
          </p:cNvPr>
          <p:cNvSpPr/>
          <p:nvPr/>
        </p:nvSpPr>
        <p:spPr>
          <a:xfrm>
            <a:off x="943408" y="3339164"/>
            <a:ext cx="756000" cy="756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t>
            </a:r>
            <a:endParaRPr lang="en-SE" sz="3200" dirty="0"/>
          </a:p>
        </p:txBody>
      </p:sp>
      <p:sp>
        <p:nvSpPr>
          <p:cNvPr id="9" name="Oval 8">
            <a:extLst>
              <a:ext uri="{FF2B5EF4-FFF2-40B4-BE49-F238E27FC236}">
                <a16:creationId xmlns:a16="http://schemas.microsoft.com/office/drawing/2014/main" id="{7B95232F-1F78-A7E8-8502-E549399F01FB}"/>
              </a:ext>
            </a:extLst>
          </p:cNvPr>
          <p:cNvSpPr/>
          <p:nvPr/>
        </p:nvSpPr>
        <p:spPr>
          <a:xfrm>
            <a:off x="943408" y="4509269"/>
            <a:ext cx="756000" cy="756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t>
            </a:r>
            <a:endParaRPr lang="en-SE" sz="3200" dirty="0"/>
          </a:p>
        </p:txBody>
      </p:sp>
    </p:spTree>
    <p:extLst>
      <p:ext uri="{BB962C8B-B14F-4D97-AF65-F5344CB8AC3E}">
        <p14:creationId xmlns:p14="http://schemas.microsoft.com/office/powerpoint/2010/main" val="164958594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lstStyle/>
          <a:p>
            <a:r>
              <a:rPr lang="sv-SE" dirty="0"/>
              <a:t>Insatser som oftast ges i kommunal respektive enskild regi</a:t>
            </a:r>
            <a:endParaRPr lang="en-US" dirty="0"/>
          </a:p>
        </p:txBody>
      </p:sp>
      <p:sp>
        <p:nvSpPr>
          <p:cNvPr id="5" name="Platshållare för sidfot 4">
            <a:extLst>
              <a:ext uri="{FF2B5EF4-FFF2-40B4-BE49-F238E27FC236}">
                <a16:creationId xmlns:a16="http://schemas.microsoft.com/office/drawing/2014/main" id="{1CC02D6F-FA17-452B-AE72-92BEF805CDA1}"/>
              </a:ext>
            </a:extLst>
          </p:cNvPr>
          <p:cNvSpPr>
            <a:spLocks noGrp="1"/>
          </p:cNvSpPr>
          <p:nvPr>
            <p:ph type="ftr" sz="quarter" idx="11"/>
          </p:nvPr>
        </p:nvSpPr>
        <p:spPr/>
        <p:txBody>
          <a:bodyPr/>
          <a:lstStyle/>
          <a:p>
            <a:r>
              <a:rPr lang="sv-SE"/>
              <a:t>Verksamhetsområde: Socialpsykiatri</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140</a:t>
            </a:fld>
            <a:endParaRPr lang="sv-SE"/>
          </a:p>
        </p:txBody>
      </p:sp>
      <p:sp>
        <p:nvSpPr>
          <p:cNvPr id="8" name="Text Placeholder 7">
            <a:extLst>
              <a:ext uri="{FF2B5EF4-FFF2-40B4-BE49-F238E27FC236}">
                <a16:creationId xmlns:a16="http://schemas.microsoft.com/office/drawing/2014/main" id="{52D104BD-BA23-E47A-AB3F-DCBF62F2FA52}"/>
              </a:ext>
            </a:extLst>
          </p:cNvPr>
          <p:cNvSpPr>
            <a:spLocks noGrp="1"/>
          </p:cNvSpPr>
          <p:nvPr>
            <p:ph type="body" sz="quarter" idx="13"/>
          </p:nvPr>
        </p:nvSpPr>
        <p:spPr/>
        <p:txBody>
          <a:bodyPr/>
          <a:lstStyle/>
          <a:p>
            <a:r>
              <a:rPr lang="sv-SE" sz="800" dirty="0"/>
              <a:t>	Not: 	Antal svarande kommuner anges i parentes.</a:t>
            </a:r>
            <a:r>
              <a:rPr lang="sv-SE" dirty="0"/>
              <a:t> Insatser markerade med * avser insatser till anhöriga.</a:t>
            </a:r>
            <a:endParaRPr lang="sv-SE" sz="800" dirty="0"/>
          </a:p>
          <a:p>
            <a:r>
              <a:rPr lang="sv-SE" sz="800" dirty="0"/>
              <a:t>	Källa:	Enkät: Kartläggning av socialtjänstens insatser i Sveriges kommuner (2021)  </a:t>
            </a:r>
          </a:p>
        </p:txBody>
      </p:sp>
      <p:sp>
        <p:nvSpPr>
          <p:cNvPr id="9" name="TextBox 8">
            <a:extLst>
              <a:ext uri="{FF2B5EF4-FFF2-40B4-BE49-F238E27FC236}">
                <a16:creationId xmlns:a16="http://schemas.microsoft.com/office/drawing/2014/main" id="{DD752F44-629B-73EA-32A9-4A9D583005AA}"/>
              </a:ext>
            </a:extLst>
          </p:cNvPr>
          <p:cNvSpPr txBox="1"/>
          <p:nvPr/>
        </p:nvSpPr>
        <p:spPr>
          <a:xfrm>
            <a:off x="1069385" y="1321230"/>
            <a:ext cx="3276000" cy="252000"/>
          </a:xfrm>
          <a:prstGeom prst="rect">
            <a:avLst/>
          </a:prstGeom>
          <a:noFill/>
        </p:spPr>
        <p:txBody>
          <a:bodyPr wrap="square">
            <a:spAutoFit/>
          </a:bodyPr>
          <a:lstStyle/>
          <a:p>
            <a:pPr algn="ctr"/>
            <a:r>
              <a:rPr lang="sv-SE" sz="1050" b="1" dirty="0"/>
              <a:t>Vanligast kommunal regi</a:t>
            </a:r>
          </a:p>
        </p:txBody>
      </p:sp>
      <p:sp>
        <p:nvSpPr>
          <p:cNvPr id="10" name="TextBox 9">
            <a:extLst>
              <a:ext uri="{FF2B5EF4-FFF2-40B4-BE49-F238E27FC236}">
                <a16:creationId xmlns:a16="http://schemas.microsoft.com/office/drawing/2014/main" id="{A77E7D5A-8563-D391-28E1-0D03B334933F}"/>
              </a:ext>
            </a:extLst>
          </p:cNvPr>
          <p:cNvSpPr txBox="1"/>
          <p:nvPr/>
        </p:nvSpPr>
        <p:spPr>
          <a:xfrm>
            <a:off x="7846615" y="1321230"/>
            <a:ext cx="3276000" cy="252000"/>
          </a:xfrm>
          <a:prstGeom prst="rect">
            <a:avLst/>
          </a:prstGeom>
          <a:noFill/>
        </p:spPr>
        <p:txBody>
          <a:bodyPr wrap="square">
            <a:spAutoFit/>
          </a:bodyPr>
          <a:lstStyle/>
          <a:p>
            <a:pPr algn="ctr"/>
            <a:r>
              <a:rPr lang="sv-SE" sz="1050" b="1" dirty="0"/>
              <a:t>Vanligast enskild regi</a:t>
            </a:r>
          </a:p>
        </p:txBody>
      </p:sp>
      <p:sp>
        <p:nvSpPr>
          <p:cNvPr id="11" name="TextBox 10">
            <a:extLst>
              <a:ext uri="{FF2B5EF4-FFF2-40B4-BE49-F238E27FC236}">
                <a16:creationId xmlns:a16="http://schemas.microsoft.com/office/drawing/2014/main" id="{B8E3F53F-AFFE-9B1E-1F54-C42F64D1D337}"/>
              </a:ext>
            </a:extLst>
          </p:cNvPr>
          <p:cNvSpPr txBox="1"/>
          <p:nvPr/>
        </p:nvSpPr>
        <p:spPr>
          <a:xfrm>
            <a:off x="4458000" y="1321230"/>
            <a:ext cx="3276000" cy="252000"/>
          </a:xfrm>
          <a:prstGeom prst="rect">
            <a:avLst/>
          </a:prstGeom>
          <a:noFill/>
        </p:spPr>
        <p:txBody>
          <a:bodyPr wrap="square">
            <a:spAutoFit/>
          </a:bodyPr>
          <a:lstStyle/>
          <a:p>
            <a:pPr algn="ctr"/>
            <a:r>
              <a:rPr lang="sv-SE" sz="1050" b="1" dirty="0"/>
              <a:t>Vanligast </a:t>
            </a:r>
            <a:r>
              <a:rPr lang="sv-SE" sz="1050" b="1" dirty="0">
                <a:solidFill>
                  <a:schemeClr val="tx1"/>
                </a:solidFill>
              </a:rPr>
              <a:t>både kommunal och enskild regi</a:t>
            </a:r>
          </a:p>
        </p:txBody>
      </p:sp>
      <p:graphicFrame>
        <p:nvGraphicFramePr>
          <p:cNvPr id="13" name="Table 12">
            <a:extLst>
              <a:ext uri="{FF2B5EF4-FFF2-40B4-BE49-F238E27FC236}">
                <a16:creationId xmlns:a16="http://schemas.microsoft.com/office/drawing/2014/main" id="{6FB3BA5B-7AED-37B3-6773-2F7797FECD45}"/>
              </a:ext>
            </a:extLst>
          </p:cNvPr>
          <p:cNvGraphicFramePr>
            <a:graphicFrameLocks noGrp="1"/>
          </p:cNvGraphicFramePr>
          <p:nvPr>
            <p:custDataLst>
              <p:tags r:id="rId1"/>
            </p:custDataLst>
            <p:extLst>
              <p:ext uri="{D42A27DB-BD31-4B8C-83A1-F6EECF244321}">
                <p14:modId xmlns:p14="http://schemas.microsoft.com/office/powerpoint/2010/main" val="3019272350"/>
              </p:ext>
            </p:extLst>
          </p:nvPr>
        </p:nvGraphicFramePr>
        <p:xfrm>
          <a:off x="1290639" y="1737077"/>
          <a:ext cx="9610722" cy="3394817"/>
        </p:xfrm>
        <a:graphic>
          <a:graphicData uri="http://schemas.openxmlformats.org/drawingml/2006/table">
            <a:tbl>
              <a:tblPr/>
              <a:tblGrid>
                <a:gridCol w="1463774">
                  <a:extLst>
                    <a:ext uri="{9D8B030D-6E8A-4147-A177-3AD203B41FA5}">
                      <a16:colId xmlns:a16="http://schemas.microsoft.com/office/drawing/2014/main" val="2728849545"/>
                    </a:ext>
                  </a:extLst>
                </a:gridCol>
                <a:gridCol w="691459">
                  <a:extLst>
                    <a:ext uri="{9D8B030D-6E8A-4147-A177-3AD203B41FA5}">
                      <a16:colId xmlns:a16="http://schemas.microsoft.com/office/drawing/2014/main" val="2384622941"/>
                    </a:ext>
                  </a:extLst>
                </a:gridCol>
                <a:gridCol w="691459">
                  <a:extLst>
                    <a:ext uri="{9D8B030D-6E8A-4147-A177-3AD203B41FA5}">
                      <a16:colId xmlns:a16="http://schemas.microsoft.com/office/drawing/2014/main" val="994129449"/>
                    </a:ext>
                  </a:extLst>
                </a:gridCol>
                <a:gridCol w="535323">
                  <a:extLst>
                    <a:ext uri="{9D8B030D-6E8A-4147-A177-3AD203B41FA5}">
                      <a16:colId xmlns:a16="http://schemas.microsoft.com/office/drawing/2014/main" val="2757887164"/>
                    </a:ext>
                  </a:extLst>
                </a:gridCol>
                <a:gridCol w="1463774">
                  <a:extLst>
                    <a:ext uri="{9D8B030D-6E8A-4147-A177-3AD203B41FA5}">
                      <a16:colId xmlns:a16="http://schemas.microsoft.com/office/drawing/2014/main" val="113131378"/>
                    </a:ext>
                  </a:extLst>
                </a:gridCol>
                <a:gridCol w="691459">
                  <a:extLst>
                    <a:ext uri="{9D8B030D-6E8A-4147-A177-3AD203B41FA5}">
                      <a16:colId xmlns:a16="http://schemas.microsoft.com/office/drawing/2014/main" val="2360701159"/>
                    </a:ext>
                  </a:extLst>
                </a:gridCol>
                <a:gridCol w="691459">
                  <a:extLst>
                    <a:ext uri="{9D8B030D-6E8A-4147-A177-3AD203B41FA5}">
                      <a16:colId xmlns:a16="http://schemas.microsoft.com/office/drawing/2014/main" val="3462489460"/>
                    </a:ext>
                  </a:extLst>
                </a:gridCol>
                <a:gridCol w="535323">
                  <a:extLst>
                    <a:ext uri="{9D8B030D-6E8A-4147-A177-3AD203B41FA5}">
                      <a16:colId xmlns:a16="http://schemas.microsoft.com/office/drawing/2014/main" val="3286958528"/>
                    </a:ext>
                  </a:extLst>
                </a:gridCol>
                <a:gridCol w="1463774">
                  <a:extLst>
                    <a:ext uri="{9D8B030D-6E8A-4147-A177-3AD203B41FA5}">
                      <a16:colId xmlns:a16="http://schemas.microsoft.com/office/drawing/2014/main" val="1100462849"/>
                    </a:ext>
                  </a:extLst>
                </a:gridCol>
                <a:gridCol w="691459">
                  <a:extLst>
                    <a:ext uri="{9D8B030D-6E8A-4147-A177-3AD203B41FA5}">
                      <a16:colId xmlns:a16="http://schemas.microsoft.com/office/drawing/2014/main" val="3652128120"/>
                    </a:ext>
                  </a:extLst>
                </a:gridCol>
                <a:gridCol w="691459">
                  <a:extLst>
                    <a:ext uri="{9D8B030D-6E8A-4147-A177-3AD203B41FA5}">
                      <a16:colId xmlns:a16="http://schemas.microsoft.com/office/drawing/2014/main" val="3275325460"/>
                    </a:ext>
                  </a:extLst>
                </a:gridCol>
              </a:tblGrid>
              <a:tr h="742617">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Andel kommunal regi</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Antal kommunal regi</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Andel kommunal och enskild</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Antal kommunal och enskild</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enskild regi</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Antal enskild regi</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extLst>
                  <a:ext uri="{0D108BD9-81ED-4DB2-BD59-A6C34878D82A}">
                    <a16:rowId xmlns:a16="http://schemas.microsoft.com/office/drawing/2014/main" val="2096724784"/>
                  </a:ext>
                </a:extLst>
              </a:tr>
              <a:tr h="530440">
                <a:tc>
                  <a:txBody>
                    <a:bodyPr/>
                    <a:lstStyle/>
                    <a:p>
                      <a:pPr algn="ctr" fontAlgn="ctr"/>
                      <a:r>
                        <a:rPr lang="sv-SE" sz="900" b="0" i="0" u="none" strike="noStrike">
                          <a:solidFill>
                            <a:srgbClr val="000000"/>
                          </a:solidFill>
                          <a:effectLst/>
                          <a:latin typeface="Arial" panose="020B0604020202020204" pitchFamily="34" charset="0"/>
                        </a:rPr>
                        <a:t>Kontaktperson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Korttidsplats (6)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Hem för vård eller boende (HVB-hem) (4)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898240662"/>
                  </a:ext>
                </a:extLst>
              </a:tr>
              <a:tr h="530440">
                <a:tc>
                  <a:txBody>
                    <a:bodyPr/>
                    <a:lstStyle/>
                    <a:p>
                      <a:pPr algn="ctr" fontAlgn="ctr"/>
                      <a:r>
                        <a:rPr lang="sv-SE" sz="900" b="0" i="0" u="none" strike="noStrike">
                          <a:solidFill>
                            <a:srgbClr val="000000"/>
                          </a:solidFill>
                          <a:effectLst/>
                          <a:latin typeface="Arial" panose="020B0604020202020204" pitchFamily="34" charset="0"/>
                        </a:rPr>
                        <a:t>Boendestöd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Gruppboende, gruppbostad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Stöd i vårdkontakter vid fysisk ohälsa (6)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4280718154"/>
                  </a:ext>
                </a:extLst>
              </a:tr>
              <a:tr h="530440">
                <a:tc>
                  <a:txBody>
                    <a:bodyPr/>
                    <a:lstStyle/>
                    <a:p>
                      <a:pPr algn="ctr" fontAlgn="ctr"/>
                      <a:r>
                        <a:rPr lang="sv-SE" sz="900" b="0" i="0" u="none" strike="noStrike">
                          <a:solidFill>
                            <a:srgbClr val="000000"/>
                          </a:solidFill>
                          <a:effectLst/>
                          <a:latin typeface="Arial" panose="020B0604020202020204" pitchFamily="34" charset="0"/>
                        </a:rPr>
                        <a:t>Ledsagning (9)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Sysselsättning för personer med psykisk funktionsnedsättning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Personligt ombud för personer med psykisk funktionsnedsättning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1159819199"/>
                  </a:ext>
                </a:extLst>
              </a:tr>
              <a:tr h="530440">
                <a:tc>
                  <a:txBody>
                    <a:bodyPr/>
                    <a:lstStyle/>
                    <a:p>
                      <a:pPr algn="ctr" fontAlgn="ctr"/>
                      <a:r>
                        <a:rPr lang="sv-SE" sz="900" b="0" i="0" u="none" strike="noStrike">
                          <a:solidFill>
                            <a:srgbClr val="000000"/>
                          </a:solidFill>
                          <a:effectLst/>
                          <a:latin typeface="Arial" panose="020B0604020202020204" pitchFamily="34" charset="0"/>
                        </a:rPr>
                        <a:t>Trygghetslarm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Kontaktfamilj* (1)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Tränings- och försökslägenhet med boendestöd (4)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25%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1966484566"/>
                  </a:ext>
                </a:extLst>
              </a:tr>
              <a:tr h="530440">
                <a:tc>
                  <a:txBody>
                    <a:bodyPr/>
                    <a:lstStyle/>
                    <a:p>
                      <a:pPr algn="ctr" fontAlgn="ctr"/>
                      <a:r>
                        <a:rPr lang="sv-SE" sz="900" b="0" i="0" u="none" strike="noStrike">
                          <a:solidFill>
                            <a:srgbClr val="000000"/>
                          </a:solidFill>
                          <a:effectLst/>
                          <a:latin typeface="Arial" panose="020B0604020202020204" pitchFamily="34" charset="0"/>
                        </a:rPr>
                        <a:t>Sysselsättning för personer med psykisk funktionsnedsättning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70%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enskilda stödsamtal utan särskild manual (5)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Gruppboende, gruppbostad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dirty="0">
                          <a:solidFill>
                            <a:srgbClr val="000000"/>
                          </a:solidFill>
                          <a:effectLst/>
                          <a:latin typeface="Arial" panose="020B0604020202020204" pitchFamily="34" charset="0"/>
                        </a:rPr>
                        <a:t>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3208500362"/>
                  </a:ext>
                </a:extLst>
              </a:tr>
            </a:tbl>
          </a:graphicData>
        </a:graphic>
      </p:graphicFrame>
    </p:spTree>
    <p:extLst>
      <p:ext uri="{BB962C8B-B14F-4D97-AF65-F5344CB8AC3E}">
        <p14:creationId xmlns:p14="http://schemas.microsoft.com/office/powerpoint/2010/main" val="137696436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antalet individer som tar del av insatser som ges i kommunal eller enskild regi</a:t>
            </a:r>
            <a:endParaRPr lang="en-US" dirty="0"/>
          </a:p>
        </p:txBody>
      </p:sp>
      <p:sp>
        <p:nvSpPr>
          <p:cNvPr id="5" name="Platshållare för sidfot 4">
            <a:extLst>
              <a:ext uri="{FF2B5EF4-FFF2-40B4-BE49-F238E27FC236}">
                <a16:creationId xmlns:a16="http://schemas.microsoft.com/office/drawing/2014/main" id="{0FAD3216-7498-4499-87C2-9349E187B413}"/>
              </a:ext>
            </a:extLst>
          </p:cNvPr>
          <p:cNvSpPr>
            <a:spLocks noGrp="1"/>
          </p:cNvSpPr>
          <p:nvPr>
            <p:ph type="ftr" sz="quarter" idx="11"/>
          </p:nvPr>
        </p:nvSpPr>
        <p:spPr/>
        <p:txBody>
          <a:bodyPr/>
          <a:lstStyle/>
          <a:p>
            <a:r>
              <a:rPr lang="sv-SE"/>
              <a:t>Verksamhetsområde: Socialpsykiatri</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141</a:t>
            </a:fld>
            <a:endParaRPr lang="sv-SE"/>
          </a:p>
        </p:txBody>
      </p:sp>
      <p:sp>
        <p:nvSpPr>
          <p:cNvPr id="8" name="Text Placeholder 7">
            <a:extLst>
              <a:ext uri="{FF2B5EF4-FFF2-40B4-BE49-F238E27FC236}">
                <a16:creationId xmlns:a16="http://schemas.microsoft.com/office/drawing/2014/main" id="{A66712D8-552A-FBC1-F810-50F6F857AAE8}"/>
              </a:ext>
            </a:extLst>
          </p:cNvPr>
          <p:cNvSpPr>
            <a:spLocks noGrp="1"/>
          </p:cNvSpPr>
          <p:nvPr>
            <p:ph type="body" sz="quarter" idx="13"/>
          </p:nvPr>
        </p:nvSpPr>
        <p:spPr/>
        <p:txBody>
          <a:bodyPr/>
          <a:lstStyle/>
          <a:p>
            <a:r>
              <a:rPr lang="sv-SE" sz="800" dirty="0"/>
              <a:t>	Källa:	Enkät: Kartläggning av socialtjänstens insatser i Sveriges kommuner (2021)  </a:t>
            </a:r>
          </a:p>
        </p:txBody>
      </p:sp>
      <p:sp>
        <p:nvSpPr>
          <p:cNvPr id="10" name="TextBox 9">
            <a:extLst>
              <a:ext uri="{FF2B5EF4-FFF2-40B4-BE49-F238E27FC236}">
                <a16:creationId xmlns:a16="http://schemas.microsoft.com/office/drawing/2014/main" id="{E5079504-84CE-AE04-2053-3103CD073D61}"/>
              </a:ext>
            </a:extLst>
          </p:cNvPr>
          <p:cNvSpPr txBox="1"/>
          <p:nvPr/>
        </p:nvSpPr>
        <p:spPr>
          <a:xfrm>
            <a:off x="4861367" y="1615545"/>
            <a:ext cx="3152935" cy="430887"/>
          </a:xfrm>
          <a:prstGeom prst="rect">
            <a:avLst/>
          </a:prstGeom>
          <a:noFill/>
        </p:spPr>
        <p:txBody>
          <a:bodyPr wrap="square">
            <a:spAutoFit/>
          </a:bodyPr>
          <a:lstStyle/>
          <a:p>
            <a:r>
              <a:rPr lang="sv-SE" sz="1100" dirty="0">
                <a:latin typeface="Arial" panose="020B0604020202020204" pitchFamily="34" charset="0"/>
              </a:rPr>
              <a:t>insatser i kommunerna som uppges ges i både kommunal och enskild regi</a:t>
            </a:r>
            <a:endParaRPr lang="sv-SE" sz="1100" dirty="0"/>
          </a:p>
        </p:txBody>
      </p:sp>
      <p:sp>
        <p:nvSpPr>
          <p:cNvPr id="11" name="TextBox 10">
            <a:extLst>
              <a:ext uri="{FF2B5EF4-FFF2-40B4-BE49-F238E27FC236}">
                <a16:creationId xmlns:a16="http://schemas.microsoft.com/office/drawing/2014/main" id="{DC981710-75CF-A98B-7429-D3E3F3C49497}"/>
              </a:ext>
            </a:extLst>
          </p:cNvPr>
          <p:cNvSpPr txBox="1"/>
          <p:nvPr/>
        </p:nvSpPr>
        <p:spPr>
          <a:xfrm>
            <a:off x="1404393" y="1609489"/>
            <a:ext cx="2865801" cy="430887"/>
          </a:xfrm>
          <a:prstGeom prst="rect">
            <a:avLst/>
          </a:prstGeom>
          <a:noFill/>
        </p:spPr>
        <p:txBody>
          <a:bodyPr wrap="square">
            <a:spAutoFit/>
          </a:bodyPr>
          <a:lstStyle/>
          <a:p>
            <a:r>
              <a:rPr lang="sv-SE" sz="1100" dirty="0">
                <a:latin typeface="Arial" panose="020B0604020202020204" pitchFamily="34" charset="0"/>
              </a:rPr>
              <a:t>insatser i kommunerna som uppges endast ges i kommunal regi</a:t>
            </a:r>
            <a:endParaRPr lang="sv-SE" sz="1100" dirty="0"/>
          </a:p>
        </p:txBody>
      </p:sp>
      <p:sp>
        <p:nvSpPr>
          <p:cNvPr id="14" name="TextBox 13">
            <a:extLst>
              <a:ext uri="{FF2B5EF4-FFF2-40B4-BE49-F238E27FC236}">
                <a16:creationId xmlns:a16="http://schemas.microsoft.com/office/drawing/2014/main" id="{E1CF77DB-2873-9A87-5359-1A117C8A95AB}"/>
              </a:ext>
            </a:extLst>
          </p:cNvPr>
          <p:cNvSpPr txBox="1"/>
          <p:nvPr/>
        </p:nvSpPr>
        <p:spPr>
          <a:xfrm>
            <a:off x="8605474" y="1609489"/>
            <a:ext cx="2841887" cy="430887"/>
          </a:xfrm>
          <a:prstGeom prst="rect">
            <a:avLst/>
          </a:prstGeom>
          <a:noFill/>
          <a:ln>
            <a:noFill/>
          </a:ln>
        </p:spPr>
        <p:txBody>
          <a:bodyPr wrap="square">
            <a:spAutoFit/>
          </a:bodyPr>
          <a:lstStyle/>
          <a:p>
            <a:r>
              <a:rPr lang="sv-SE" sz="1100" dirty="0">
                <a:latin typeface="Arial" panose="020B0604020202020204" pitchFamily="34" charset="0"/>
              </a:rPr>
              <a:t>insatser i kommunerna som uppges endast ges i enskild regi</a:t>
            </a:r>
            <a:endParaRPr lang="sv-SE" sz="1100" dirty="0"/>
          </a:p>
        </p:txBody>
      </p:sp>
      <p:sp>
        <p:nvSpPr>
          <p:cNvPr id="15" name="TextBox 14">
            <a:extLst>
              <a:ext uri="{FF2B5EF4-FFF2-40B4-BE49-F238E27FC236}">
                <a16:creationId xmlns:a16="http://schemas.microsoft.com/office/drawing/2014/main" id="{C3DB488E-280E-DD98-1E02-55BE4D1764C9}"/>
              </a:ext>
            </a:extLst>
          </p:cNvPr>
          <p:cNvSpPr txBox="1"/>
          <p:nvPr/>
        </p:nvSpPr>
        <p:spPr>
          <a:xfrm>
            <a:off x="1404393"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6" name="TextBox 15">
            <a:extLst>
              <a:ext uri="{FF2B5EF4-FFF2-40B4-BE49-F238E27FC236}">
                <a16:creationId xmlns:a16="http://schemas.microsoft.com/office/drawing/2014/main" id="{B3B04DA6-332A-2351-7E51-46A2A166AAE3}"/>
              </a:ext>
            </a:extLst>
          </p:cNvPr>
          <p:cNvSpPr txBox="1"/>
          <p:nvPr>
            <p:custDataLst>
              <p:tags r:id="rId1"/>
            </p:custDataLst>
          </p:nvPr>
        </p:nvSpPr>
        <p:spPr>
          <a:xfrm>
            <a:off x="1982891" y="1412384"/>
            <a:ext cx="704325" cy="261610"/>
          </a:xfrm>
          <a:prstGeom prst="rect">
            <a:avLst/>
          </a:prstGeom>
          <a:noFill/>
        </p:spPr>
        <p:txBody>
          <a:bodyPr wrap="square">
            <a:spAutoFit/>
          </a:bodyPr>
          <a:lstStyle/>
          <a:p>
            <a:r>
              <a:rPr lang="sv-SE" sz="1100" dirty="0"/>
              <a:t>157</a:t>
            </a:r>
          </a:p>
        </p:txBody>
      </p:sp>
      <p:sp>
        <p:nvSpPr>
          <p:cNvPr id="17" name="TextBox 16">
            <a:extLst>
              <a:ext uri="{FF2B5EF4-FFF2-40B4-BE49-F238E27FC236}">
                <a16:creationId xmlns:a16="http://schemas.microsoft.com/office/drawing/2014/main" id="{3E4C53A9-BDF7-0432-BC4A-5F27D6161DC4}"/>
              </a:ext>
            </a:extLst>
          </p:cNvPr>
          <p:cNvSpPr txBox="1"/>
          <p:nvPr/>
        </p:nvSpPr>
        <p:spPr>
          <a:xfrm>
            <a:off x="8592800"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8" name="TextBox 17">
            <a:extLst>
              <a:ext uri="{FF2B5EF4-FFF2-40B4-BE49-F238E27FC236}">
                <a16:creationId xmlns:a16="http://schemas.microsoft.com/office/drawing/2014/main" id="{A26A26BC-4F2D-2F3F-1A33-4B6FFBFD8518}"/>
              </a:ext>
            </a:extLst>
          </p:cNvPr>
          <p:cNvSpPr txBox="1"/>
          <p:nvPr>
            <p:custDataLst>
              <p:tags r:id="rId2"/>
            </p:custDataLst>
          </p:nvPr>
        </p:nvSpPr>
        <p:spPr>
          <a:xfrm>
            <a:off x="9171298" y="1412384"/>
            <a:ext cx="704325" cy="261610"/>
          </a:xfrm>
          <a:prstGeom prst="rect">
            <a:avLst/>
          </a:prstGeom>
          <a:noFill/>
        </p:spPr>
        <p:txBody>
          <a:bodyPr wrap="square">
            <a:spAutoFit/>
          </a:bodyPr>
          <a:lstStyle/>
          <a:p>
            <a:r>
              <a:rPr lang="sv-SE" sz="1100" dirty="0"/>
              <a:t>9</a:t>
            </a:r>
          </a:p>
        </p:txBody>
      </p:sp>
      <p:sp>
        <p:nvSpPr>
          <p:cNvPr id="19" name="TextBox 18">
            <a:extLst>
              <a:ext uri="{FF2B5EF4-FFF2-40B4-BE49-F238E27FC236}">
                <a16:creationId xmlns:a16="http://schemas.microsoft.com/office/drawing/2014/main" id="{12C0627F-1FE6-4465-7D23-C1353B1BCD5F}"/>
              </a:ext>
            </a:extLst>
          </p:cNvPr>
          <p:cNvSpPr txBox="1"/>
          <p:nvPr/>
        </p:nvSpPr>
        <p:spPr>
          <a:xfrm>
            <a:off x="4861366"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20" name="TextBox 19">
            <a:extLst>
              <a:ext uri="{FF2B5EF4-FFF2-40B4-BE49-F238E27FC236}">
                <a16:creationId xmlns:a16="http://schemas.microsoft.com/office/drawing/2014/main" id="{37357477-968B-C576-BE85-B906D4F27ADD}"/>
              </a:ext>
            </a:extLst>
          </p:cNvPr>
          <p:cNvSpPr txBox="1"/>
          <p:nvPr>
            <p:custDataLst>
              <p:tags r:id="rId3"/>
            </p:custDataLst>
          </p:nvPr>
        </p:nvSpPr>
        <p:spPr>
          <a:xfrm>
            <a:off x="5439864" y="1412384"/>
            <a:ext cx="704325" cy="261610"/>
          </a:xfrm>
          <a:prstGeom prst="rect">
            <a:avLst/>
          </a:prstGeom>
          <a:noFill/>
        </p:spPr>
        <p:txBody>
          <a:bodyPr wrap="square">
            <a:spAutoFit/>
          </a:bodyPr>
          <a:lstStyle/>
          <a:p>
            <a:r>
              <a:rPr lang="sv-SE" sz="1100" dirty="0"/>
              <a:t>17</a:t>
            </a:r>
          </a:p>
        </p:txBody>
      </p:sp>
      <p:graphicFrame>
        <p:nvGraphicFramePr>
          <p:cNvPr id="21" name="Chart 20">
            <a:extLst>
              <a:ext uri="{FF2B5EF4-FFF2-40B4-BE49-F238E27FC236}">
                <a16:creationId xmlns:a16="http://schemas.microsoft.com/office/drawing/2014/main" id="{337B1673-BBD7-48D6-8B7E-10C8ED6B6D50}"/>
              </a:ext>
            </a:extLst>
          </p:cNvPr>
          <p:cNvGraphicFramePr>
            <a:graphicFrameLocks/>
          </p:cNvGraphicFramePr>
          <p:nvPr>
            <p:extLst>
              <p:ext uri="{D42A27DB-BD31-4B8C-83A1-F6EECF244321}">
                <p14:modId xmlns:p14="http://schemas.microsoft.com/office/powerpoint/2010/main" val="3408529787"/>
              </p:ext>
            </p:extLst>
          </p:nvPr>
        </p:nvGraphicFramePr>
        <p:xfrm>
          <a:off x="245285" y="2057892"/>
          <a:ext cx="11701429" cy="3639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4439023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insatser som ges i kommunal respektive enskild regi uppdelat på kommun</a:t>
            </a:r>
          </a:p>
        </p:txBody>
      </p:sp>
      <p:sp>
        <p:nvSpPr>
          <p:cNvPr id="5" name="Platshållare för sidfot 4">
            <a:extLst>
              <a:ext uri="{FF2B5EF4-FFF2-40B4-BE49-F238E27FC236}">
                <a16:creationId xmlns:a16="http://schemas.microsoft.com/office/drawing/2014/main" id="{AABA6117-8CEF-44FA-8E38-0F4FB7A40421}"/>
              </a:ext>
            </a:extLst>
          </p:cNvPr>
          <p:cNvSpPr>
            <a:spLocks noGrp="1"/>
          </p:cNvSpPr>
          <p:nvPr>
            <p:ph type="ftr" sz="quarter" idx="11"/>
          </p:nvPr>
        </p:nvSpPr>
        <p:spPr/>
        <p:txBody>
          <a:bodyPr/>
          <a:lstStyle/>
          <a:p>
            <a:r>
              <a:rPr lang="sv-SE"/>
              <a:t>Verksamhetsområde: Socialpsykiatri</a:t>
            </a:r>
          </a:p>
        </p:txBody>
      </p:sp>
      <p:sp>
        <p:nvSpPr>
          <p:cNvPr id="3" name="Platshållare för bildnummer 2">
            <a:extLst>
              <a:ext uri="{FF2B5EF4-FFF2-40B4-BE49-F238E27FC236}">
                <a16:creationId xmlns:a16="http://schemas.microsoft.com/office/drawing/2014/main" id="{4A713E8C-D791-48DC-9116-545D9C92C488}"/>
              </a:ext>
            </a:extLst>
          </p:cNvPr>
          <p:cNvSpPr>
            <a:spLocks noGrp="1"/>
          </p:cNvSpPr>
          <p:nvPr>
            <p:ph type="sldNum" sz="quarter" idx="12"/>
          </p:nvPr>
        </p:nvSpPr>
        <p:spPr/>
        <p:txBody>
          <a:bodyPr/>
          <a:lstStyle/>
          <a:p>
            <a:fld id="{2DBAD975-63FF-4468-AC34-025F73E043F9}" type="slidenum">
              <a:rPr lang="sv-SE" smtClean="0"/>
              <a:pPr/>
              <a:t>142</a:t>
            </a:fld>
            <a:endParaRPr lang="sv-SE"/>
          </a:p>
        </p:txBody>
      </p:sp>
      <p:sp>
        <p:nvSpPr>
          <p:cNvPr id="9" name="Text Placeholder 8">
            <a:extLst>
              <a:ext uri="{FF2B5EF4-FFF2-40B4-BE49-F238E27FC236}">
                <a16:creationId xmlns:a16="http://schemas.microsoft.com/office/drawing/2014/main" id="{78B92557-383D-4A72-726F-82201F5D5C19}"/>
              </a:ext>
            </a:extLst>
          </p:cNvPr>
          <p:cNvSpPr>
            <a:spLocks noGrp="1"/>
          </p:cNvSpPr>
          <p:nvPr>
            <p:ph type="body" sz="quarter" idx="13"/>
          </p:nvPr>
        </p:nvSpPr>
        <p:spPr/>
        <p:txBody>
          <a:bodyPr/>
          <a:lstStyle/>
          <a:p>
            <a:r>
              <a:rPr lang="sv-SE" sz="800" dirty="0"/>
              <a:t>	Not: 	Antal svarande kommuner i riket är 216 kommuner. </a:t>
            </a:r>
            <a:r>
              <a:rPr lang="sv-SE" dirty="0"/>
              <a:t>Endast de kommuner som har lämnat ett svar visas i denna graf.</a:t>
            </a:r>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07DE3921-B6C8-4C80-8D9F-CE1724107EF3}"/>
              </a:ext>
            </a:extLst>
          </p:cNvPr>
          <p:cNvGraphicFramePr>
            <a:graphicFrameLocks/>
          </p:cNvGraphicFramePr>
          <p:nvPr>
            <p:extLst>
              <p:ext uri="{D42A27DB-BD31-4B8C-83A1-F6EECF244321}">
                <p14:modId xmlns:p14="http://schemas.microsoft.com/office/powerpoint/2010/main" val="2970006210"/>
              </p:ext>
            </p:extLst>
          </p:nvPr>
        </p:nvGraphicFramePr>
        <p:xfrm>
          <a:off x="245285" y="1115500"/>
          <a:ext cx="11701429" cy="4627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46E80048-7B6A-07A5-3A61-1D8010C02C94}"/>
              </a:ext>
            </a:extLst>
          </p:cNvPr>
          <p:cNvSpPr/>
          <p:nvPr/>
        </p:nvSpPr>
        <p:spPr>
          <a:xfrm>
            <a:off x="9073696" y="5379209"/>
            <a:ext cx="1628503" cy="33092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12998571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kommunal och enskild regi uppdelat på huvudgrupp</a:t>
            </a:r>
          </a:p>
        </p:txBody>
      </p:sp>
      <p:sp>
        <p:nvSpPr>
          <p:cNvPr id="5" name="Platshållare för sidfot 4">
            <a:extLst>
              <a:ext uri="{FF2B5EF4-FFF2-40B4-BE49-F238E27FC236}">
                <a16:creationId xmlns:a16="http://schemas.microsoft.com/office/drawing/2014/main" id="{BCD82700-F5E7-4AC2-88FD-423287ECF5BC}"/>
              </a:ext>
            </a:extLst>
          </p:cNvPr>
          <p:cNvSpPr>
            <a:spLocks noGrp="1"/>
          </p:cNvSpPr>
          <p:nvPr>
            <p:ph type="ftr" sz="quarter" idx="11"/>
          </p:nvPr>
        </p:nvSpPr>
        <p:spPr/>
        <p:txBody>
          <a:bodyPr/>
          <a:lstStyle/>
          <a:p>
            <a:r>
              <a:rPr lang="sv-SE"/>
              <a:t>Verksamhetsområde: Socialpsykiatri</a:t>
            </a:r>
          </a:p>
        </p:txBody>
      </p:sp>
      <p:sp>
        <p:nvSpPr>
          <p:cNvPr id="3" name="Slide Number Placeholder 2">
            <a:extLst>
              <a:ext uri="{FF2B5EF4-FFF2-40B4-BE49-F238E27FC236}">
                <a16:creationId xmlns:a16="http://schemas.microsoft.com/office/drawing/2014/main" id="{DA9F25D9-936B-4AAF-8151-A81E2CA5692C}"/>
              </a:ext>
            </a:extLst>
          </p:cNvPr>
          <p:cNvSpPr>
            <a:spLocks noGrp="1"/>
          </p:cNvSpPr>
          <p:nvPr>
            <p:ph type="sldNum" sz="quarter" idx="12"/>
          </p:nvPr>
        </p:nvSpPr>
        <p:spPr/>
        <p:txBody>
          <a:bodyPr/>
          <a:lstStyle/>
          <a:p>
            <a:fld id="{2DBAD975-63FF-4468-AC34-025F73E043F9}" type="slidenum">
              <a:rPr lang="sv-SE" smtClean="0"/>
              <a:pPr/>
              <a:t>143</a:t>
            </a:fld>
            <a:endParaRPr lang="sv-SE"/>
          </a:p>
        </p:txBody>
      </p:sp>
      <p:sp>
        <p:nvSpPr>
          <p:cNvPr id="9" name="Text Placeholder 8">
            <a:extLst>
              <a:ext uri="{FF2B5EF4-FFF2-40B4-BE49-F238E27FC236}">
                <a16:creationId xmlns:a16="http://schemas.microsoft.com/office/drawing/2014/main" id="{6FE582AF-67BA-366F-28B5-CC13244EFD23}"/>
              </a:ext>
            </a:extLst>
          </p:cNvPr>
          <p:cNvSpPr>
            <a:spLocks noGrp="1"/>
          </p:cNvSpPr>
          <p:nvPr>
            <p:ph type="body" sz="quarter" idx="13"/>
          </p:nvPr>
        </p:nvSpPr>
        <p:spPr/>
        <p:txBody>
          <a:bodyPr/>
          <a:lstStyle/>
          <a:p>
            <a:r>
              <a:rPr lang="sv-SE" sz="800" dirty="0"/>
              <a:t>	Not: 	Antal svarande kommuner anges i parentes.</a:t>
            </a:r>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F093434F-D309-4511-8699-809DA2A32AA1}"/>
              </a:ext>
            </a:extLst>
          </p:cNvPr>
          <p:cNvGraphicFramePr>
            <a:graphicFrameLocks/>
          </p:cNvGraphicFramePr>
          <p:nvPr>
            <p:extLst>
              <p:ext uri="{D42A27DB-BD31-4B8C-83A1-F6EECF244321}">
                <p14:modId xmlns:p14="http://schemas.microsoft.com/office/powerpoint/2010/main" val="1250597429"/>
              </p:ext>
            </p:extLst>
          </p:nvPr>
        </p:nvGraphicFramePr>
        <p:xfrm>
          <a:off x="245285" y="1105294"/>
          <a:ext cx="11701429" cy="46474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076343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4085F78-6606-4352-B1C6-93AE38C632CD}"/>
              </a:ext>
            </a:extLst>
          </p:cNvPr>
          <p:cNvSpPr/>
          <p:nvPr/>
        </p:nvSpPr>
        <p:spPr>
          <a:xfrm>
            <a:off x="1" y="2645444"/>
            <a:ext cx="12192000" cy="20694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339C595-6B3E-4379-93EF-D51A347E3D63}"/>
              </a:ext>
            </a:extLst>
          </p:cNvPr>
          <p:cNvSpPr>
            <a:spLocks noGrp="1"/>
          </p:cNvSpPr>
          <p:nvPr>
            <p:ph type="title"/>
          </p:nvPr>
        </p:nvSpPr>
        <p:spPr>
          <a:xfrm>
            <a:off x="1" y="2747964"/>
            <a:ext cx="12308304" cy="1966912"/>
          </a:xfrm>
        </p:spPr>
        <p:txBody>
          <a:bodyPr anchor="ctr"/>
          <a:lstStyle/>
          <a:p>
            <a:r>
              <a:rPr lang="sv-SE" sz="4400" dirty="0"/>
              <a:t>Insatser som genomförs med eller utan biståndsbeslut</a:t>
            </a:r>
          </a:p>
        </p:txBody>
      </p:sp>
      <p:sp>
        <p:nvSpPr>
          <p:cNvPr id="5" name="Platshållare för bildnummer 4">
            <a:extLst>
              <a:ext uri="{FF2B5EF4-FFF2-40B4-BE49-F238E27FC236}">
                <a16:creationId xmlns:a16="http://schemas.microsoft.com/office/drawing/2014/main" id="{A4E7017E-7EBF-45FB-A943-415BE1990F09}"/>
              </a:ext>
            </a:extLst>
          </p:cNvPr>
          <p:cNvSpPr>
            <a:spLocks noGrp="1"/>
          </p:cNvSpPr>
          <p:nvPr>
            <p:ph type="sldNum" sz="quarter" idx="12"/>
          </p:nvPr>
        </p:nvSpPr>
        <p:spPr/>
        <p:txBody>
          <a:bodyPr/>
          <a:lstStyle/>
          <a:p>
            <a:fld id="{34C9B0E5-37D7-412E-A162-6A236BADC197}" type="slidenum">
              <a:rPr lang="sv-SE" smtClean="0"/>
              <a:pPr/>
              <a:t>144</a:t>
            </a:fld>
            <a:endParaRPr lang="sv-SE"/>
          </a:p>
        </p:txBody>
      </p:sp>
      <p:sp>
        <p:nvSpPr>
          <p:cNvPr id="4" name="Platshållare för sidfot 3">
            <a:extLst>
              <a:ext uri="{FF2B5EF4-FFF2-40B4-BE49-F238E27FC236}">
                <a16:creationId xmlns:a16="http://schemas.microsoft.com/office/drawing/2014/main" id="{F4594919-AE87-4EBC-803E-C2AA4689BB6E}"/>
              </a:ext>
            </a:extLst>
          </p:cNvPr>
          <p:cNvSpPr>
            <a:spLocks noGrp="1"/>
          </p:cNvSpPr>
          <p:nvPr>
            <p:ph type="ftr" sz="quarter" idx="11"/>
          </p:nvPr>
        </p:nvSpPr>
        <p:spPr/>
        <p:txBody>
          <a:bodyPr/>
          <a:lstStyle/>
          <a:p>
            <a:r>
              <a:rPr lang="sv-SE"/>
              <a:t>Verksamhetsområde: Socialpsykiatri</a:t>
            </a:r>
          </a:p>
        </p:txBody>
      </p:sp>
    </p:spTree>
    <p:extLst>
      <p:ext uri="{BB962C8B-B14F-4D97-AF65-F5344CB8AC3E}">
        <p14:creationId xmlns:p14="http://schemas.microsoft.com/office/powerpoint/2010/main" val="41880959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insatser som ges med respektive utan biståndsbeslut, samt de tre vanligaste insatserna i respektive kategori</a:t>
            </a:r>
          </a:p>
        </p:txBody>
      </p:sp>
      <p:sp>
        <p:nvSpPr>
          <p:cNvPr id="5" name="Platshållare för sidfot 4">
            <a:extLst>
              <a:ext uri="{FF2B5EF4-FFF2-40B4-BE49-F238E27FC236}">
                <a16:creationId xmlns:a16="http://schemas.microsoft.com/office/drawing/2014/main" id="{96F0DDA5-D13B-4ED7-94C9-2228F75594DB}"/>
              </a:ext>
            </a:extLst>
          </p:cNvPr>
          <p:cNvSpPr>
            <a:spLocks noGrp="1"/>
          </p:cNvSpPr>
          <p:nvPr>
            <p:ph type="ftr" sz="quarter" idx="11"/>
          </p:nvPr>
        </p:nvSpPr>
        <p:spPr/>
        <p:txBody>
          <a:bodyPr/>
          <a:lstStyle/>
          <a:p>
            <a:r>
              <a:rPr lang="sv-SE"/>
              <a:t>Verksamhetsområde: Socialpsykiatri</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145</a:t>
            </a:fld>
            <a:endParaRPr lang="sv-SE"/>
          </a:p>
        </p:txBody>
      </p:sp>
      <p:sp>
        <p:nvSpPr>
          <p:cNvPr id="9" name="Text Placeholder 8">
            <a:extLst>
              <a:ext uri="{FF2B5EF4-FFF2-40B4-BE49-F238E27FC236}">
                <a16:creationId xmlns:a16="http://schemas.microsoft.com/office/drawing/2014/main" id="{A3B83E6C-8F8A-E66F-5569-5E65646A747B}"/>
              </a:ext>
            </a:extLst>
          </p:cNvPr>
          <p:cNvSpPr>
            <a:spLocks noGrp="1"/>
          </p:cNvSpPr>
          <p:nvPr>
            <p:ph type="body" sz="quarter" idx="13"/>
          </p:nvPr>
        </p:nvSpPr>
        <p:spPr/>
        <p:txBody>
          <a:bodyPr/>
          <a:lstStyle/>
          <a:p>
            <a:r>
              <a:rPr lang="sv-SE" sz="800" dirty="0"/>
              <a:t>	Not:	</a:t>
            </a:r>
            <a:r>
              <a:rPr lang="sv-SE" dirty="0"/>
              <a:t>Insatser markerade med * avser insatser till anhöriga.</a:t>
            </a:r>
            <a:endParaRPr lang="sv-SE" sz="800" dirty="0"/>
          </a:p>
          <a:p>
            <a:r>
              <a:rPr lang="sv-SE" dirty="0"/>
              <a:t>	</a:t>
            </a:r>
            <a:r>
              <a:rPr lang="sv-SE" sz="800" dirty="0"/>
              <a:t>Källa:	Enkät: Kartläggning av socialtjänstens insatser i Sveriges kommuner (2021)  </a:t>
            </a:r>
          </a:p>
        </p:txBody>
      </p:sp>
      <p:sp>
        <p:nvSpPr>
          <p:cNvPr id="63" name="TextBox 62">
            <a:extLst>
              <a:ext uri="{FF2B5EF4-FFF2-40B4-BE49-F238E27FC236}">
                <a16:creationId xmlns:a16="http://schemas.microsoft.com/office/drawing/2014/main" id="{132970FF-0E79-429D-B9A9-6C9DFAAD8470}"/>
              </a:ext>
            </a:extLst>
          </p:cNvPr>
          <p:cNvSpPr txBox="1"/>
          <p:nvPr/>
        </p:nvSpPr>
        <p:spPr>
          <a:xfrm>
            <a:off x="251537" y="1378437"/>
            <a:ext cx="3177393" cy="253916"/>
          </a:xfrm>
          <a:prstGeom prst="rect">
            <a:avLst/>
          </a:prstGeom>
          <a:noFill/>
        </p:spPr>
        <p:txBody>
          <a:bodyPr wrap="square">
            <a:spAutoFit/>
          </a:bodyPr>
          <a:lstStyle/>
          <a:p>
            <a:r>
              <a:rPr lang="sv-SE" sz="1050" b="1" dirty="0">
                <a:latin typeface="Arial" panose="020B0604020202020204" pitchFamily="34" charset="0"/>
              </a:rPr>
              <a:t>Andel som ges med/utan biståndsbeslut</a:t>
            </a:r>
            <a:endParaRPr lang="sv-SE" sz="1050" b="1" dirty="0"/>
          </a:p>
        </p:txBody>
      </p:sp>
      <p:sp>
        <p:nvSpPr>
          <p:cNvPr id="14" name="TextBox 8">
            <a:extLst>
              <a:ext uri="{FF2B5EF4-FFF2-40B4-BE49-F238E27FC236}">
                <a16:creationId xmlns:a16="http://schemas.microsoft.com/office/drawing/2014/main" id="{7B1C38F3-A3BC-CA65-83ED-37E28A7DC22B}"/>
              </a:ext>
            </a:extLst>
          </p:cNvPr>
          <p:cNvSpPr txBox="1"/>
          <p:nvPr/>
        </p:nvSpPr>
        <p:spPr>
          <a:xfrm>
            <a:off x="9658972" y="1562659"/>
            <a:ext cx="2186822" cy="415498"/>
          </a:xfrm>
          <a:prstGeom prst="rect">
            <a:avLst/>
          </a:prstGeom>
          <a:noFill/>
        </p:spPr>
        <p:txBody>
          <a:bodyPr wrap="square">
            <a:spAutoFit/>
          </a:bodyPr>
          <a:lstStyle/>
          <a:p>
            <a:r>
              <a:rPr lang="sv-SE" sz="1050" dirty="0">
                <a:latin typeface="Arial" panose="020B0604020202020204" pitchFamily="34" charset="0"/>
              </a:rPr>
              <a:t>insatser över samtliga kommuner i länet där frågan besvarats</a:t>
            </a:r>
            <a:r>
              <a:rPr lang="sv-SE" sz="1050" dirty="0"/>
              <a:t> </a:t>
            </a:r>
          </a:p>
        </p:txBody>
      </p:sp>
      <p:sp>
        <p:nvSpPr>
          <p:cNvPr id="15" name="TextBox 13">
            <a:extLst>
              <a:ext uri="{FF2B5EF4-FFF2-40B4-BE49-F238E27FC236}">
                <a16:creationId xmlns:a16="http://schemas.microsoft.com/office/drawing/2014/main" id="{360442A5-5418-B4F6-68C3-BE33714055F0}"/>
              </a:ext>
            </a:extLst>
          </p:cNvPr>
          <p:cNvSpPr txBox="1"/>
          <p:nvPr/>
        </p:nvSpPr>
        <p:spPr>
          <a:xfrm>
            <a:off x="9658972" y="1308743"/>
            <a:ext cx="751640" cy="253916"/>
          </a:xfrm>
          <a:prstGeom prst="rect">
            <a:avLst/>
          </a:prstGeom>
          <a:noFill/>
        </p:spPr>
        <p:txBody>
          <a:bodyPr wrap="square">
            <a:spAutoFit/>
          </a:bodyPr>
          <a:lstStyle/>
          <a:p>
            <a:r>
              <a:rPr lang="sv-SE" sz="1050" dirty="0">
                <a:latin typeface="Arial" panose="020B0604020202020204" pitchFamily="34" charset="0"/>
              </a:rPr>
              <a:t>100 % =</a:t>
            </a:r>
            <a:endParaRPr lang="sv-SE" sz="1050" dirty="0"/>
          </a:p>
        </p:txBody>
      </p:sp>
      <p:sp>
        <p:nvSpPr>
          <p:cNvPr id="16" name="TextBox 14">
            <a:extLst>
              <a:ext uri="{FF2B5EF4-FFF2-40B4-BE49-F238E27FC236}">
                <a16:creationId xmlns:a16="http://schemas.microsoft.com/office/drawing/2014/main" id="{29B9BFF0-6BEB-085C-61C1-80AE2F271E36}"/>
              </a:ext>
            </a:extLst>
          </p:cNvPr>
          <p:cNvSpPr txBox="1"/>
          <p:nvPr>
            <p:custDataLst>
              <p:tags r:id="rId1"/>
            </p:custDataLst>
          </p:nvPr>
        </p:nvSpPr>
        <p:spPr>
          <a:xfrm>
            <a:off x="10317073" y="1308743"/>
            <a:ext cx="751640" cy="253916"/>
          </a:xfrm>
          <a:prstGeom prst="rect">
            <a:avLst/>
          </a:prstGeom>
          <a:noFill/>
        </p:spPr>
        <p:txBody>
          <a:bodyPr wrap="square">
            <a:spAutoFit/>
          </a:bodyPr>
          <a:lstStyle/>
          <a:p>
            <a:r>
              <a:rPr lang="sv-SE" sz="1050" dirty="0"/>
              <a:t>195</a:t>
            </a:r>
          </a:p>
        </p:txBody>
      </p:sp>
      <p:sp>
        <p:nvSpPr>
          <p:cNvPr id="12" name="TextBox 11">
            <a:extLst>
              <a:ext uri="{FF2B5EF4-FFF2-40B4-BE49-F238E27FC236}">
                <a16:creationId xmlns:a16="http://schemas.microsoft.com/office/drawing/2014/main" id="{18EF8010-1026-9279-363B-1619D4088515}"/>
              </a:ext>
            </a:extLst>
          </p:cNvPr>
          <p:cNvSpPr txBox="1"/>
          <p:nvPr/>
        </p:nvSpPr>
        <p:spPr>
          <a:xfrm>
            <a:off x="298412" y="4358721"/>
            <a:ext cx="1070816" cy="738664"/>
          </a:xfrm>
          <a:prstGeom prst="rect">
            <a:avLst/>
          </a:prstGeom>
          <a:noFill/>
        </p:spPr>
        <p:txBody>
          <a:bodyPr wrap="square" rtlCol="0">
            <a:spAutoFit/>
          </a:bodyPr>
          <a:lstStyle/>
          <a:p>
            <a:r>
              <a:rPr lang="sv-SE" sz="1050" b="1" dirty="0"/>
              <a:t>Vanligaste insatserna i respektive form</a:t>
            </a:r>
            <a:endParaRPr lang="sv-SE" sz="1050" dirty="0"/>
          </a:p>
        </p:txBody>
      </p:sp>
      <p:sp>
        <p:nvSpPr>
          <p:cNvPr id="13" name="Left Brace 12">
            <a:extLst>
              <a:ext uri="{FF2B5EF4-FFF2-40B4-BE49-F238E27FC236}">
                <a16:creationId xmlns:a16="http://schemas.microsoft.com/office/drawing/2014/main" id="{CBF481CD-0A92-C208-E253-7D0E73E5D24A}"/>
              </a:ext>
            </a:extLst>
          </p:cNvPr>
          <p:cNvSpPr/>
          <p:nvPr/>
        </p:nvSpPr>
        <p:spPr>
          <a:xfrm>
            <a:off x="1177151" y="4083579"/>
            <a:ext cx="240772" cy="153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aphicFrame>
        <p:nvGraphicFramePr>
          <p:cNvPr id="17" name="Chart 16">
            <a:extLst>
              <a:ext uri="{FF2B5EF4-FFF2-40B4-BE49-F238E27FC236}">
                <a16:creationId xmlns:a16="http://schemas.microsoft.com/office/drawing/2014/main" id="{0B9C507D-E5E5-4B23-8426-3F704BD009C2}"/>
              </a:ext>
            </a:extLst>
          </p:cNvPr>
          <p:cNvGraphicFramePr>
            <a:graphicFrameLocks/>
          </p:cNvGraphicFramePr>
          <p:nvPr>
            <p:extLst>
              <p:ext uri="{D42A27DB-BD31-4B8C-83A1-F6EECF244321}">
                <p14:modId xmlns:p14="http://schemas.microsoft.com/office/powerpoint/2010/main" val="98202602"/>
              </p:ext>
            </p:extLst>
          </p:nvPr>
        </p:nvGraphicFramePr>
        <p:xfrm>
          <a:off x="744036" y="1562659"/>
          <a:ext cx="10332000" cy="22647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able 18">
            <a:extLst>
              <a:ext uri="{FF2B5EF4-FFF2-40B4-BE49-F238E27FC236}">
                <a16:creationId xmlns:a16="http://schemas.microsoft.com/office/drawing/2014/main" id="{01CD2481-3FF2-4BCF-1652-8442CAF04A8D}"/>
              </a:ext>
            </a:extLst>
          </p:cNvPr>
          <p:cNvGraphicFramePr>
            <a:graphicFrameLocks noGrp="1"/>
          </p:cNvGraphicFramePr>
          <p:nvPr>
            <p:custDataLst>
              <p:tags r:id="rId2"/>
            </p:custDataLst>
            <p:extLst>
              <p:ext uri="{D42A27DB-BD31-4B8C-83A1-F6EECF244321}">
                <p14:modId xmlns:p14="http://schemas.microsoft.com/office/powerpoint/2010/main" val="2040736189"/>
              </p:ext>
            </p:extLst>
          </p:nvPr>
        </p:nvGraphicFramePr>
        <p:xfrm>
          <a:off x="1530350" y="3613282"/>
          <a:ext cx="9131300" cy="2057400"/>
        </p:xfrm>
        <a:graphic>
          <a:graphicData uri="http://schemas.openxmlformats.org/drawingml/2006/table">
            <a:tbl>
              <a:tblPr/>
              <a:tblGrid>
                <a:gridCol w="1854200">
                  <a:extLst>
                    <a:ext uri="{9D8B030D-6E8A-4147-A177-3AD203B41FA5}">
                      <a16:colId xmlns:a16="http://schemas.microsoft.com/office/drawing/2014/main" val="133373685"/>
                    </a:ext>
                  </a:extLst>
                </a:gridCol>
                <a:gridCol w="571500">
                  <a:extLst>
                    <a:ext uri="{9D8B030D-6E8A-4147-A177-3AD203B41FA5}">
                      <a16:colId xmlns:a16="http://schemas.microsoft.com/office/drawing/2014/main" val="1838052880"/>
                    </a:ext>
                  </a:extLst>
                </a:gridCol>
                <a:gridCol w="1854200">
                  <a:extLst>
                    <a:ext uri="{9D8B030D-6E8A-4147-A177-3AD203B41FA5}">
                      <a16:colId xmlns:a16="http://schemas.microsoft.com/office/drawing/2014/main" val="1142366156"/>
                    </a:ext>
                  </a:extLst>
                </a:gridCol>
                <a:gridCol w="571500">
                  <a:extLst>
                    <a:ext uri="{9D8B030D-6E8A-4147-A177-3AD203B41FA5}">
                      <a16:colId xmlns:a16="http://schemas.microsoft.com/office/drawing/2014/main" val="3796190109"/>
                    </a:ext>
                  </a:extLst>
                </a:gridCol>
                <a:gridCol w="1854200">
                  <a:extLst>
                    <a:ext uri="{9D8B030D-6E8A-4147-A177-3AD203B41FA5}">
                      <a16:colId xmlns:a16="http://schemas.microsoft.com/office/drawing/2014/main" val="789091973"/>
                    </a:ext>
                  </a:extLst>
                </a:gridCol>
                <a:gridCol w="571500">
                  <a:extLst>
                    <a:ext uri="{9D8B030D-6E8A-4147-A177-3AD203B41FA5}">
                      <a16:colId xmlns:a16="http://schemas.microsoft.com/office/drawing/2014/main" val="4050716335"/>
                    </a:ext>
                  </a:extLst>
                </a:gridCol>
                <a:gridCol w="1854200">
                  <a:extLst>
                    <a:ext uri="{9D8B030D-6E8A-4147-A177-3AD203B41FA5}">
                      <a16:colId xmlns:a16="http://schemas.microsoft.com/office/drawing/2014/main" val="2738980283"/>
                    </a:ext>
                  </a:extLst>
                </a:gridCol>
              </a:tblGrid>
              <a:tr h="514350">
                <a:tc>
                  <a:txBody>
                    <a:bodyPr/>
                    <a:lstStyle/>
                    <a:p>
                      <a:pPr algn="ctr" fontAlgn="ctr"/>
                      <a:r>
                        <a:rPr lang="sv-SE" sz="900" b="1" i="0" u="none" strike="noStrike">
                          <a:solidFill>
                            <a:srgbClr val="000000"/>
                          </a:solidFill>
                          <a:effectLst/>
                          <a:latin typeface="Arial" panose="020B0604020202020204" pitchFamily="34" charset="0"/>
                        </a:rPr>
                        <a:t>Enbart med biståndsbeslut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Både med och utan</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biståndsbeslut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Enbart utan biståndsbeslut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Vet ej</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1CA"/>
                    </a:solidFill>
                  </a:tcPr>
                </a:tc>
                <a:extLst>
                  <a:ext uri="{0D108BD9-81ED-4DB2-BD59-A6C34878D82A}">
                    <a16:rowId xmlns:a16="http://schemas.microsoft.com/office/drawing/2014/main" val="3396575642"/>
                  </a:ext>
                </a:extLst>
              </a:tr>
              <a:tr h="514350">
                <a:tc>
                  <a:txBody>
                    <a:bodyPr/>
                    <a:lstStyle/>
                    <a:p>
                      <a:pPr algn="ctr" fontAlgn="ctr"/>
                      <a:r>
                        <a:rPr lang="sv-SE" sz="900" b="0" i="0" u="none" strike="noStrike">
                          <a:solidFill>
                            <a:srgbClr val="000000"/>
                          </a:solidFill>
                          <a:effectLst/>
                          <a:latin typeface="Arial" panose="020B0604020202020204" pitchFamily="34" charset="0"/>
                        </a:rPr>
                        <a:t>Kontaktperson</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Träffpunkter, mötesplatser, café och liknande för personer med psykisk funktionsnedsättning</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Personligt ombud för personer med psykisk funktionsnedsättning</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812390011"/>
                  </a:ext>
                </a:extLst>
              </a:tr>
              <a:tr h="514350">
                <a:tc>
                  <a:txBody>
                    <a:bodyPr/>
                    <a:lstStyle/>
                    <a:p>
                      <a:pPr algn="ctr" fontAlgn="ctr"/>
                      <a:r>
                        <a:rPr lang="sv-SE" sz="900" b="0" i="0" u="none" strike="noStrike">
                          <a:solidFill>
                            <a:srgbClr val="000000"/>
                          </a:solidFill>
                          <a:effectLst/>
                          <a:latin typeface="Arial" panose="020B0604020202020204" pitchFamily="34" charset="0"/>
                        </a:rPr>
                        <a:t>Boendestöd</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Sysselsättning för personer med psykisk funktionsnedsättning</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Case management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68262326"/>
                  </a:ext>
                </a:extLst>
              </a:tr>
              <a:tr h="514350">
                <a:tc>
                  <a:txBody>
                    <a:bodyPr/>
                    <a:lstStyle/>
                    <a:p>
                      <a:pPr algn="ctr" fontAlgn="ctr"/>
                      <a:r>
                        <a:rPr lang="sv-SE" sz="900" b="0" i="0" u="none" strike="noStrike">
                          <a:solidFill>
                            <a:srgbClr val="000000"/>
                          </a:solidFill>
                          <a:effectLst/>
                          <a:latin typeface="Arial" panose="020B0604020202020204" pitchFamily="34" charset="0"/>
                        </a:rPr>
                        <a:t>Ledsagning</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Rådgivning och stöd utan särskild manual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stödsamtal utan särskild manual*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300772429"/>
                  </a:ext>
                </a:extLst>
              </a:tr>
            </a:tbl>
          </a:graphicData>
        </a:graphic>
      </p:graphicFrame>
    </p:spTree>
    <p:extLst>
      <p:ext uri="{BB962C8B-B14F-4D97-AF65-F5344CB8AC3E}">
        <p14:creationId xmlns:p14="http://schemas.microsoft.com/office/powerpoint/2010/main" val="389015495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lstStyle/>
          <a:p>
            <a:r>
              <a:rPr lang="sv-SE" dirty="0"/>
              <a:t>Insatser som oftast ges med respektive utan biståndsbeslut</a:t>
            </a:r>
            <a:endParaRPr lang="en-US" dirty="0"/>
          </a:p>
        </p:txBody>
      </p:sp>
      <p:sp>
        <p:nvSpPr>
          <p:cNvPr id="5" name="Platshållare för sidfot 4">
            <a:extLst>
              <a:ext uri="{FF2B5EF4-FFF2-40B4-BE49-F238E27FC236}">
                <a16:creationId xmlns:a16="http://schemas.microsoft.com/office/drawing/2014/main" id="{CA4F52BA-560C-4B39-BBFA-4C20ABD800F0}"/>
              </a:ext>
            </a:extLst>
          </p:cNvPr>
          <p:cNvSpPr>
            <a:spLocks noGrp="1"/>
          </p:cNvSpPr>
          <p:nvPr>
            <p:ph type="ftr" sz="quarter" idx="11"/>
          </p:nvPr>
        </p:nvSpPr>
        <p:spPr/>
        <p:txBody>
          <a:bodyPr/>
          <a:lstStyle/>
          <a:p>
            <a:r>
              <a:rPr lang="sv-SE"/>
              <a:t>Verksamhetsområde: Socialpsykiatri</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146</a:t>
            </a:fld>
            <a:endParaRPr lang="sv-SE"/>
          </a:p>
        </p:txBody>
      </p:sp>
      <p:sp>
        <p:nvSpPr>
          <p:cNvPr id="8" name="Text Placeholder 7">
            <a:extLst>
              <a:ext uri="{FF2B5EF4-FFF2-40B4-BE49-F238E27FC236}">
                <a16:creationId xmlns:a16="http://schemas.microsoft.com/office/drawing/2014/main" id="{17D45764-4F83-2F6F-10A6-D77899CB242B}"/>
              </a:ext>
            </a:extLst>
          </p:cNvPr>
          <p:cNvSpPr>
            <a:spLocks noGrp="1"/>
          </p:cNvSpPr>
          <p:nvPr>
            <p:ph type="body" sz="quarter" idx="13"/>
          </p:nvPr>
        </p:nvSpPr>
        <p:spPr/>
        <p:txBody>
          <a:bodyPr/>
          <a:lstStyle/>
          <a:p>
            <a:r>
              <a:rPr lang="sv-SE" sz="800" dirty="0"/>
              <a:t>	Not: 	Antal svarande kommuner anges i parentes. </a:t>
            </a:r>
            <a:r>
              <a:rPr lang="sv-SE" dirty="0"/>
              <a:t>Insatser markerade med * avser insatser till anhöriga.</a:t>
            </a:r>
            <a:endParaRPr lang="sv-SE" sz="800" dirty="0"/>
          </a:p>
          <a:p>
            <a:r>
              <a:rPr lang="sv-SE" sz="800" dirty="0"/>
              <a:t>	Källa:	Enkät: Kartläggning av socialtjänstens insatser i Sveriges kommuner (2021)  </a:t>
            </a:r>
          </a:p>
        </p:txBody>
      </p:sp>
      <p:sp>
        <p:nvSpPr>
          <p:cNvPr id="9" name="TextBox 8">
            <a:extLst>
              <a:ext uri="{FF2B5EF4-FFF2-40B4-BE49-F238E27FC236}">
                <a16:creationId xmlns:a16="http://schemas.microsoft.com/office/drawing/2014/main" id="{E050C5D3-0AEA-CACE-C9A1-D9E9F3CE2473}"/>
              </a:ext>
            </a:extLst>
          </p:cNvPr>
          <p:cNvSpPr txBox="1"/>
          <p:nvPr/>
        </p:nvSpPr>
        <p:spPr>
          <a:xfrm>
            <a:off x="1069385" y="1321230"/>
            <a:ext cx="3276000" cy="252000"/>
          </a:xfrm>
          <a:prstGeom prst="rect">
            <a:avLst/>
          </a:prstGeom>
          <a:noFill/>
        </p:spPr>
        <p:txBody>
          <a:bodyPr wrap="square">
            <a:spAutoFit/>
          </a:bodyPr>
          <a:lstStyle/>
          <a:p>
            <a:pPr algn="ctr"/>
            <a:r>
              <a:rPr lang="sv-SE" sz="1050" b="1" dirty="0"/>
              <a:t>Vanligast enbart med biståndsbeslut</a:t>
            </a:r>
          </a:p>
        </p:txBody>
      </p:sp>
      <p:sp>
        <p:nvSpPr>
          <p:cNvPr id="10" name="TextBox 9">
            <a:extLst>
              <a:ext uri="{FF2B5EF4-FFF2-40B4-BE49-F238E27FC236}">
                <a16:creationId xmlns:a16="http://schemas.microsoft.com/office/drawing/2014/main" id="{4119C1C2-A17B-FF5E-DA72-290D5CC075EA}"/>
              </a:ext>
            </a:extLst>
          </p:cNvPr>
          <p:cNvSpPr txBox="1"/>
          <p:nvPr/>
        </p:nvSpPr>
        <p:spPr>
          <a:xfrm>
            <a:off x="7846615" y="1321230"/>
            <a:ext cx="3276000" cy="252000"/>
          </a:xfrm>
          <a:prstGeom prst="rect">
            <a:avLst/>
          </a:prstGeom>
          <a:noFill/>
        </p:spPr>
        <p:txBody>
          <a:bodyPr wrap="square">
            <a:spAutoFit/>
          </a:bodyPr>
          <a:lstStyle/>
          <a:p>
            <a:pPr algn="ctr"/>
            <a:r>
              <a:rPr lang="sv-SE" sz="1050" b="1" dirty="0"/>
              <a:t>Vanligast enbart utan biståndsbeslut</a:t>
            </a:r>
          </a:p>
        </p:txBody>
      </p:sp>
      <p:sp>
        <p:nvSpPr>
          <p:cNvPr id="11" name="TextBox 10">
            <a:extLst>
              <a:ext uri="{FF2B5EF4-FFF2-40B4-BE49-F238E27FC236}">
                <a16:creationId xmlns:a16="http://schemas.microsoft.com/office/drawing/2014/main" id="{9AD17460-D794-AD8F-71B5-E8B573F5AE32}"/>
              </a:ext>
            </a:extLst>
          </p:cNvPr>
          <p:cNvSpPr txBox="1"/>
          <p:nvPr/>
        </p:nvSpPr>
        <p:spPr>
          <a:xfrm>
            <a:off x="4458000" y="1321230"/>
            <a:ext cx="3276000" cy="252000"/>
          </a:xfrm>
          <a:prstGeom prst="rect">
            <a:avLst/>
          </a:prstGeom>
          <a:noFill/>
        </p:spPr>
        <p:txBody>
          <a:bodyPr wrap="square">
            <a:spAutoFit/>
          </a:bodyPr>
          <a:lstStyle/>
          <a:p>
            <a:pPr algn="ctr"/>
            <a:r>
              <a:rPr lang="sv-SE" sz="1050" b="1" dirty="0"/>
              <a:t>Vanligast </a:t>
            </a:r>
            <a:r>
              <a:rPr lang="sv-SE" sz="1050" b="1" dirty="0">
                <a:solidFill>
                  <a:schemeClr val="tx1"/>
                </a:solidFill>
              </a:rPr>
              <a:t>både med och utan biståndsbeslut</a:t>
            </a:r>
          </a:p>
        </p:txBody>
      </p:sp>
      <p:graphicFrame>
        <p:nvGraphicFramePr>
          <p:cNvPr id="13" name="Table 12">
            <a:extLst>
              <a:ext uri="{FF2B5EF4-FFF2-40B4-BE49-F238E27FC236}">
                <a16:creationId xmlns:a16="http://schemas.microsoft.com/office/drawing/2014/main" id="{AC1A2543-4263-56D3-3068-DDBA6D721756}"/>
              </a:ext>
            </a:extLst>
          </p:cNvPr>
          <p:cNvGraphicFramePr>
            <a:graphicFrameLocks noGrp="1"/>
          </p:cNvGraphicFramePr>
          <p:nvPr>
            <p:custDataLst>
              <p:tags r:id="rId1"/>
            </p:custDataLst>
            <p:extLst>
              <p:ext uri="{D42A27DB-BD31-4B8C-83A1-F6EECF244321}">
                <p14:modId xmlns:p14="http://schemas.microsoft.com/office/powerpoint/2010/main" val="3644725700"/>
              </p:ext>
            </p:extLst>
          </p:nvPr>
        </p:nvGraphicFramePr>
        <p:xfrm>
          <a:off x="1290639" y="1660895"/>
          <a:ext cx="9610722" cy="3536211"/>
        </p:xfrm>
        <a:graphic>
          <a:graphicData uri="http://schemas.openxmlformats.org/drawingml/2006/table">
            <a:tbl>
              <a:tblPr/>
              <a:tblGrid>
                <a:gridCol w="1463774">
                  <a:extLst>
                    <a:ext uri="{9D8B030D-6E8A-4147-A177-3AD203B41FA5}">
                      <a16:colId xmlns:a16="http://schemas.microsoft.com/office/drawing/2014/main" val="1351128429"/>
                    </a:ext>
                  </a:extLst>
                </a:gridCol>
                <a:gridCol w="691459">
                  <a:extLst>
                    <a:ext uri="{9D8B030D-6E8A-4147-A177-3AD203B41FA5}">
                      <a16:colId xmlns:a16="http://schemas.microsoft.com/office/drawing/2014/main" val="1835978022"/>
                    </a:ext>
                  </a:extLst>
                </a:gridCol>
                <a:gridCol w="691459">
                  <a:extLst>
                    <a:ext uri="{9D8B030D-6E8A-4147-A177-3AD203B41FA5}">
                      <a16:colId xmlns:a16="http://schemas.microsoft.com/office/drawing/2014/main" val="1192967166"/>
                    </a:ext>
                  </a:extLst>
                </a:gridCol>
                <a:gridCol w="535323">
                  <a:extLst>
                    <a:ext uri="{9D8B030D-6E8A-4147-A177-3AD203B41FA5}">
                      <a16:colId xmlns:a16="http://schemas.microsoft.com/office/drawing/2014/main" val="1463447493"/>
                    </a:ext>
                  </a:extLst>
                </a:gridCol>
                <a:gridCol w="1463774">
                  <a:extLst>
                    <a:ext uri="{9D8B030D-6E8A-4147-A177-3AD203B41FA5}">
                      <a16:colId xmlns:a16="http://schemas.microsoft.com/office/drawing/2014/main" val="2113361707"/>
                    </a:ext>
                  </a:extLst>
                </a:gridCol>
                <a:gridCol w="691459">
                  <a:extLst>
                    <a:ext uri="{9D8B030D-6E8A-4147-A177-3AD203B41FA5}">
                      <a16:colId xmlns:a16="http://schemas.microsoft.com/office/drawing/2014/main" val="2813403640"/>
                    </a:ext>
                  </a:extLst>
                </a:gridCol>
                <a:gridCol w="691459">
                  <a:extLst>
                    <a:ext uri="{9D8B030D-6E8A-4147-A177-3AD203B41FA5}">
                      <a16:colId xmlns:a16="http://schemas.microsoft.com/office/drawing/2014/main" val="3377383200"/>
                    </a:ext>
                  </a:extLst>
                </a:gridCol>
                <a:gridCol w="535323">
                  <a:extLst>
                    <a:ext uri="{9D8B030D-6E8A-4147-A177-3AD203B41FA5}">
                      <a16:colId xmlns:a16="http://schemas.microsoft.com/office/drawing/2014/main" val="1010253399"/>
                    </a:ext>
                  </a:extLst>
                </a:gridCol>
                <a:gridCol w="1463774">
                  <a:extLst>
                    <a:ext uri="{9D8B030D-6E8A-4147-A177-3AD203B41FA5}">
                      <a16:colId xmlns:a16="http://schemas.microsoft.com/office/drawing/2014/main" val="3315980550"/>
                    </a:ext>
                  </a:extLst>
                </a:gridCol>
                <a:gridCol w="691459">
                  <a:extLst>
                    <a:ext uri="{9D8B030D-6E8A-4147-A177-3AD203B41FA5}">
                      <a16:colId xmlns:a16="http://schemas.microsoft.com/office/drawing/2014/main" val="1391133768"/>
                    </a:ext>
                  </a:extLst>
                </a:gridCol>
                <a:gridCol w="691459">
                  <a:extLst>
                    <a:ext uri="{9D8B030D-6E8A-4147-A177-3AD203B41FA5}">
                      <a16:colId xmlns:a16="http://schemas.microsoft.com/office/drawing/2014/main" val="1608767204"/>
                    </a:ext>
                  </a:extLst>
                </a:gridCol>
              </a:tblGrid>
              <a:tr h="761826">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med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Antal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med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Andel med och utan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Antal med och utan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Andel utan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Antal utan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extLst>
                  <a:ext uri="{0D108BD9-81ED-4DB2-BD59-A6C34878D82A}">
                    <a16:rowId xmlns:a16="http://schemas.microsoft.com/office/drawing/2014/main" val="390579144"/>
                  </a:ext>
                </a:extLst>
              </a:tr>
              <a:tr h="570951">
                <a:tc>
                  <a:txBody>
                    <a:bodyPr/>
                    <a:lstStyle/>
                    <a:p>
                      <a:pPr algn="ctr" fontAlgn="ctr"/>
                      <a:r>
                        <a:rPr lang="sv-SE" sz="900" b="0" i="0" u="none" strike="noStrike">
                          <a:solidFill>
                            <a:srgbClr val="000000"/>
                          </a:solidFill>
                          <a:effectLst/>
                          <a:latin typeface="Arial" panose="020B0604020202020204" pitchFamily="34" charset="0"/>
                        </a:rPr>
                        <a:t>Kontaktperson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Träffpunkter, mötesplatser, café och liknande för personer med psykisk funktionsnedsättning (7)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Personligt ombud för personer med psykisk funktionsnedsättning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75%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3876551522"/>
                  </a:ext>
                </a:extLst>
              </a:tr>
              <a:tr h="544161">
                <a:tc>
                  <a:txBody>
                    <a:bodyPr/>
                    <a:lstStyle/>
                    <a:p>
                      <a:pPr algn="ctr" fontAlgn="ctr"/>
                      <a:r>
                        <a:rPr lang="sv-SE" sz="900" b="0" i="0" u="none" strike="noStrike">
                          <a:solidFill>
                            <a:srgbClr val="000000"/>
                          </a:solidFill>
                          <a:effectLst/>
                          <a:latin typeface="Arial" panose="020B0604020202020204" pitchFamily="34" charset="0"/>
                        </a:rPr>
                        <a:t>Boendestöd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Sysselsättning för personer med psykisk funktionsnedsättning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Case management (7)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57%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2032263364"/>
                  </a:ext>
                </a:extLst>
              </a:tr>
              <a:tr h="544161">
                <a:tc>
                  <a:txBody>
                    <a:bodyPr/>
                    <a:lstStyle/>
                    <a:p>
                      <a:pPr algn="ctr" fontAlgn="ctr"/>
                      <a:r>
                        <a:rPr lang="sv-SE" sz="900" b="0" i="0" u="none" strike="noStrike">
                          <a:solidFill>
                            <a:srgbClr val="000000"/>
                          </a:solidFill>
                          <a:effectLst/>
                          <a:latin typeface="Arial" panose="020B0604020202020204" pitchFamily="34" charset="0"/>
                        </a:rPr>
                        <a:t>Ledsagning (9)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Rådgivning och stöd utan särskild manual (4)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stödsamtal utan särskild manual* (5)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80%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314923893"/>
                  </a:ext>
                </a:extLst>
              </a:tr>
              <a:tr h="570951">
                <a:tc>
                  <a:txBody>
                    <a:bodyPr/>
                    <a:lstStyle/>
                    <a:p>
                      <a:pPr algn="ctr" fontAlgn="ctr"/>
                      <a:r>
                        <a:rPr lang="sv-SE" sz="900" b="0" i="0" u="none" strike="noStrike">
                          <a:solidFill>
                            <a:srgbClr val="000000"/>
                          </a:solidFill>
                          <a:effectLst/>
                          <a:latin typeface="Arial" panose="020B0604020202020204" pitchFamily="34" charset="0"/>
                        </a:rPr>
                        <a:t>Trygghetslarm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Personligt ombud för personer med psykisk funktionsnedsättning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Träffpunkter, mötesplatser, café och liknande för personer med psykisk funktionsnedsättning (7)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57%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151595681"/>
                  </a:ext>
                </a:extLst>
              </a:tr>
              <a:tr h="544161">
                <a:tc>
                  <a:txBody>
                    <a:bodyPr/>
                    <a:lstStyle/>
                    <a:p>
                      <a:pPr algn="ctr" fontAlgn="ctr"/>
                      <a:r>
                        <a:rPr lang="sv-SE" sz="900" b="0" i="0" u="none" strike="noStrike">
                          <a:solidFill>
                            <a:srgbClr val="000000"/>
                          </a:solidFill>
                          <a:effectLst/>
                          <a:latin typeface="Arial" panose="020B0604020202020204" pitchFamily="34" charset="0"/>
                        </a:rPr>
                        <a:t>Sysselsättning för personer med psykisk funktionsnedsättning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80%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Rådgivning och stöd utan särskild manual* (4)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Träffpunkter, mötesplatser, café och liknande* (6)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50%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dirty="0">
                          <a:solidFill>
                            <a:srgbClr val="000000"/>
                          </a:solidFill>
                          <a:effectLst/>
                          <a:latin typeface="Arial" panose="020B0604020202020204" pitchFamily="34" charset="0"/>
                        </a:rPr>
                        <a:t>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2378167834"/>
                  </a:ext>
                </a:extLst>
              </a:tr>
            </a:tbl>
          </a:graphicData>
        </a:graphic>
      </p:graphicFrame>
    </p:spTree>
    <p:extLst>
      <p:ext uri="{BB962C8B-B14F-4D97-AF65-F5344CB8AC3E}">
        <p14:creationId xmlns:p14="http://schemas.microsoft.com/office/powerpoint/2010/main" val="17270341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antalet individer som tar del av insatser som ges med eller utan biståndsbeslut</a:t>
            </a:r>
            <a:endParaRPr lang="en-US" dirty="0"/>
          </a:p>
        </p:txBody>
      </p:sp>
      <p:sp>
        <p:nvSpPr>
          <p:cNvPr id="5" name="Platshållare för sidfot 4">
            <a:extLst>
              <a:ext uri="{FF2B5EF4-FFF2-40B4-BE49-F238E27FC236}">
                <a16:creationId xmlns:a16="http://schemas.microsoft.com/office/drawing/2014/main" id="{40A2F795-8FA2-47DE-8A2F-3CE6EB84F2B3}"/>
              </a:ext>
            </a:extLst>
          </p:cNvPr>
          <p:cNvSpPr>
            <a:spLocks noGrp="1"/>
          </p:cNvSpPr>
          <p:nvPr>
            <p:ph type="ftr" sz="quarter" idx="11"/>
          </p:nvPr>
        </p:nvSpPr>
        <p:spPr/>
        <p:txBody>
          <a:bodyPr/>
          <a:lstStyle/>
          <a:p>
            <a:r>
              <a:rPr lang="sv-SE"/>
              <a:t>Verksamhetsområde: Socialpsykiatri</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147</a:t>
            </a:fld>
            <a:endParaRPr lang="sv-SE"/>
          </a:p>
        </p:txBody>
      </p:sp>
      <p:sp>
        <p:nvSpPr>
          <p:cNvPr id="8" name="Text Placeholder 7">
            <a:extLst>
              <a:ext uri="{FF2B5EF4-FFF2-40B4-BE49-F238E27FC236}">
                <a16:creationId xmlns:a16="http://schemas.microsoft.com/office/drawing/2014/main" id="{24CCEFFA-A713-4A33-ECF2-5CCBBA744286}"/>
              </a:ext>
            </a:extLst>
          </p:cNvPr>
          <p:cNvSpPr>
            <a:spLocks noGrp="1"/>
          </p:cNvSpPr>
          <p:nvPr>
            <p:ph type="body" sz="quarter" idx="13"/>
          </p:nvPr>
        </p:nvSpPr>
        <p:spPr/>
        <p:txBody>
          <a:bodyPr/>
          <a:lstStyle/>
          <a:p>
            <a:r>
              <a:rPr lang="sv-SE" sz="800" dirty="0"/>
              <a:t>	Källa:	Enkät: Kartläggning av socialtjänstens insatser i Sveriges kommuner (2021)  </a:t>
            </a:r>
          </a:p>
        </p:txBody>
      </p:sp>
      <p:sp>
        <p:nvSpPr>
          <p:cNvPr id="10" name="TextBox 9">
            <a:extLst>
              <a:ext uri="{FF2B5EF4-FFF2-40B4-BE49-F238E27FC236}">
                <a16:creationId xmlns:a16="http://schemas.microsoft.com/office/drawing/2014/main" id="{8A46E149-7092-9380-4B19-ABF116CA38B2}"/>
              </a:ext>
            </a:extLst>
          </p:cNvPr>
          <p:cNvSpPr txBox="1"/>
          <p:nvPr/>
        </p:nvSpPr>
        <p:spPr>
          <a:xfrm>
            <a:off x="4861367" y="1615545"/>
            <a:ext cx="3152935" cy="430887"/>
          </a:xfrm>
          <a:prstGeom prst="rect">
            <a:avLst/>
          </a:prstGeom>
          <a:noFill/>
        </p:spPr>
        <p:txBody>
          <a:bodyPr wrap="square">
            <a:spAutoFit/>
          </a:bodyPr>
          <a:lstStyle/>
          <a:p>
            <a:r>
              <a:rPr lang="sv-SE" sz="1100" dirty="0">
                <a:latin typeface="Arial" panose="020B0604020202020204" pitchFamily="34" charset="0"/>
              </a:rPr>
              <a:t>insatser i kommunerna som uppges ges både med och utan biståndsbeslut</a:t>
            </a:r>
            <a:endParaRPr lang="sv-SE" sz="1100" dirty="0"/>
          </a:p>
        </p:txBody>
      </p:sp>
      <p:sp>
        <p:nvSpPr>
          <p:cNvPr id="11" name="TextBox 10">
            <a:extLst>
              <a:ext uri="{FF2B5EF4-FFF2-40B4-BE49-F238E27FC236}">
                <a16:creationId xmlns:a16="http://schemas.microsoft.com/office/drawing/2014/main" id="{A22AF7C2-2EF7-1972-7BF8-CDCDC8B8BC26}"/>
              </a:ext>
            </a:extLst>
          </p:cNvPr>
          <p:cNvSpPr txBox="1"/>
          <p:nvPr/>
        </p:nvSpPr>
        <p:spPr>
          <a:xfrm>
            <a:off x="1404393" y="1609489"/>
            <a:ext cx="2865801" cy="430887"/>
          </a:xfrm>
          <a:prstGeom prst="rect">
            <a:avLst/>
          </a:prstGeom>
          <a:noFill/>
        </p:spPr>
        <p:txBody>
          <a:bodyPr wrap="square">
            <a:spAutoFit/>
          </a:bodyPr>
          <a:lstStyle/>
          <a:p>
            <a:r>
              <a:rPr lang="sv-SE" sz="1100" dirty="0">
                <a:latin typeface="Arial" panose="020B0604020202020204" pitchFamily="34" charset="0"/>
              </a:rPr>
              <a:t>insatser i kommunerna som uppges endast ges med biståndsbeslut</a:t>
            </a:r>
            <a:endParaRPr lang="sv-SE" sz="1100" dirty="0"/>
          </a:p>
        </p:txBody>
      </p:sp>
      <p:sp>
        <p:nvSpPr>
          <p:cNvPr id="14" name="TextBox 13">
            <a:extLst>
              <a:ext uri="{FF2B5EF4-FFF2-40B4-BE49-F238E27FC236}">
                <a16:creationId xmlns:a16="http://schemas.microsoft.com/office/drawing/2014/main" id="{14DC361C-B154-C9D2-4F52-2786D59A804D}"/>
              </a:ext>
            </a:extLst>
          </p:cNvPr>
          <p:cNvSpPr txBox="1"/>
          <p:nvPr/>
        </p:nvSpPr>
        <p:spPr>
          <a:xfrm>
            <a:off x="8605474" y="1609489"/>
            <a:ext cx="2841887" cy="430887"/>
          </a:xfrm>
          <a:prstGeom prst="rect">
            <a:avLst/>
          </a:prstGeom>
          <a:noFill/>
          <a:ln>
            <a:noFill/>
          </a:ln>
        </p:spPr>
        <p:txBody>
          <a:bodyPr wrap="square">
            <a:spAutoFit/>
          </a:bodyPr>
          <a:lstStyle/>
          <a:p>
            <a:r>
              <a:rPr lang="sv-SE" sz="1100" dirty="0">
                <a:latin typeface="Arial" panose="020B0604020202020204" pitchFamily="34" charset="0"/>
              </a:rPr>
              <a:t>insatser i kommunerna som uppges endast ges utan biståndsbeslut</a:t>
            </a:r>
            <a:endParaRPr lang="sv-SE" sz="1100" dirty="0"/>
          </a:p>
        </p:txBody>
      </p:sp>
      <p:sp>
        <p:nvSpPr>
          <p:cNvPr id="15" name="TextBox 14">
            <a:extLst>
              <a:ext uri="{FF2B5EF4-FFF2-40B4-BE49-F238E27FC236}">
                <a16:creationId xmlns:a16="http://schemas.microsoft.com/office/drawing/2014/main" id="{5BFC0A44-AB73-6C1A-68AA-3AF6F6A9593F}"/>
              </a:ext>
            </a:extLst>
          </p:cNvPr>
          <p:cNvSpPr txBox="1"/>
          <p:nvPr/>
        </p:nvSpPr>
        <p:spPr>
          <a:xfrm>
            <a:off x="1404393"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6" name="TextBox 15">
            <a:extLst>
              <a:ext uri="{FF2B5EF4-FFF2-40B4-BE49-F238E27FC236}">
                <a16:creationId xmlns:a16="http://schemas.microsoft.com/office/drawing/2014/main" id="{7B491F92-7038-8DEF-0D92-BCEE1DC2191D}"/>
              </a:ext>
            </a:extLst>
          </p:cNvPr>
          <p:cNvSpPr txBox="1"/>
          <p:nvPr>
            <p:custDataLst>
              <p:tags r:id="rId1"/>
            </p:custDataLst>
          </p:nvPr>
        </p:nvSpPr>
        <p:spPr>
          <a:xfrm>
            <a:off x="1982891" y="1412384"/>
            <a:ext cx="704325" cy="261610"/>
          </a:xfrm>
          <a:prstGeom prst="rect">
            <a:avLst/>
          </a:prstGeom>
          <a:noFill/>
        </p:spPr>
        <p:txBody>
          <a:bodyPr wrap="square">
            <a:spAutoFit/>
          </a:bodyPr>
          <a:lstStyle/>
          <a:p>
            <a:r>
              <a:rPr lang="sv-SE" sz="1100" dirty="0"/>
              <a:t>121</a:t>
            </a:r>
          </a:p>
        </p:txBody>
      </p:sp>
      <p:sp>
        <p:nvSpPr>
          <p:cNvPr id="17" name="TextBox 16">
            <a:extLst>
              <a:ext uri="{FF2B5EF4-FFF2-40B4-BE49-F238E27FC236}">
                <a16:creationId xmlns:a16="http://schemas.microsoft.com/office/drawing/2014/main" id="{82BA095E-A7ED-89AB-8CAF-3BEC01547659}"/>
              </a:ext>
            </a:extLst>
          </p:cNvPr>
          <p:cNvSpPr txBox="1"/>
          <p:nvPr/>
        </p:nvSpPr>
        <p:spPr>
          <a:xfrm>
            <a:off x="8592800"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8" name="TextBox 17">
            <a:extLst>
              <a:ext uri="{FF2B5EF4-FFF2-40B4-BE49-F238E27FC236}">
                <a16:creationId xmlns:a16="http://schemas.microsoft.com/office/drawing/2014/main" id="{E73752D7-0546-7969-E0C2-39F1E1A82A4F}"/>
              </a:ext>
            </a:extLst>
          </p:cNvPr>
          <p:cNvSpPr txBox="1"/>
          <p:nvPr>
            <p:custDataLst>
              <p:tags r:id="rId2"/>
            </p:custDataLst>
          </p:nvPr>
        </p:nvSpPr>
        <p:spPr>
          <a:xfrm>
            <a:off x="9171298" y="1412384"/>
            <a:ext cx="704325" cy="261610"/>
          </a:xfrm>
          <a:prstGeom prst="rect">
            <a:avLst/>
          </a:prstGeom>
          <a:noFill/>
        </p:spPr>
        <p:txBody>
          <a:bodyPr wrap="square">
            <a:spAutoFit/>
          </a:bodyPr>
          <a:lstStyle/>
          <a:p>
            <a:r>
              <a:rPr lang="sv-SE" sz="1100" dirty="0"/>
              <a:t>46</a:t>
            </a:r>
          </a:p>
        </p:txBody>
      </p:sp>
      <p:sp>
        <p:nvSpPr>
          <p:cNvPr id="19" name="TextBox 18">
            <a:extLst>
              <a:ext uri="{FF2B5EF4-FFF2-40B4-BE49-F238E27FC236}">
                <a16:creationId xmlns:a16="http://schemas.microsoft.com/office/drawing/2014/main" id="{B9D76910-5F1E-CF4C-ADED-874EEF29C239}"/>
              </a:ext>
            </a:extLst>
          </p:cNvPr>
          <p:cNvSpPr txBox="1"/>
          <p:nvPr/>
        </p:nvSpPr>
        <p:spPr>
          <a:xfrm>
            <a:off x="4861366"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20" name="TextBox 19">
            <a:extLst>
              <a:ext uri="{FF2B5EF4-FFF2-40B4-BE49-F238E27FC236}">
                <a16:creationId xmlns:a16="http://schemas.microsoft.com/office/drawing/2014/main" id="{F8AB435F-10F0-3C25-67D1-029B14A3A458}"/>
              </a:ext>
            </a:extLst>
          </p:cNvPr>
          <p:cNvSpPr txBox="1"/>
          <p:nvPr>
            <p:custDataLst>
              <p:tags r:id="rId3"/>
            </p:custDataLst>
          </p:nvPr>
        </p:nvSpPr>
        <p:spPr>
          <a:xfrm>
            <a:off x="5439864" y="1412384"/>
            <a:ext cx="704325" cy="261610"/>
          </a:xfrm>
          <a:prstGeom prst="rect">
            <a:avLst/>
          </a:prstGeom>
          <a:noFill/>
        </p:spPr>
        <p:txBody>
          <a:bodyPr wrap="square">
            <a:spAutoFit/>
          </a:bodyPr>
          <a:lstStyle/>
          <a:p>
            <a:r>
              <a:rPr lang="sv-SE" sz="1100" dirty="0"/>
              <a:t>18</a:t>
            </a:r>
          </a:p>
        </p:txBody>
      </p:sp>
      <p:graphicFrame>
        <p:nvGraphicFramePr>
          <p:cNvPr id="21" name="Chart 20">
            <a:extLst>
              <a:ext uri="{FF2B5EF4-FFF2-40B4-BE49-F238E27FC236}">
                <a16:creationId xmlns:a16="http://schemas.microsoft.com/office/drawing/2014/main" id="{C9102CD4-7AF0-4F10-93FC-B0A1C5BF6C5B}"/>
              </a:ext>
            </a:extLst>
          </p:cNvPr>
          <p:cNvGraphicFramePr>
            <a:graphicFrameLocks/>
          </p:cNvGraphicFramePr>
          <p:nvPr>
            <p:extLst>
              <p:ext uri="{D42A27DB-BD31-4B8C-83A1-F6EECF244321}">
                <p14:modId xmlns:p14="http://schemas.microsoft.com/office/powerpoint/2010/main" val="2688642202"/>
              </p:ext>
            </p:extLst>
          </p:nvPr>
        </p:nvGraphicFramePr>
        <p:xfrm>
          <a:off x="245285" y="2057889"/>
          <a:ext cx="11701429" cy="3639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1665182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insatser som ges med respektive utan biståndsbeslut uppdelat på kommun</a:t>
            </a:r>
            <a:endParaRPr lang="en-US" dirty="0"/>
          </a:p>
        </p:txBody>
      </p:sp>
      <p:sp>
        <p:nvSpPr>
          <p:cNvPr id="5" name="Platshållare för sidfot 4">
            <a:extLst>
              <a:ext uri="{FF2B5EF4-FFF2-40B4-BE49-F238E27FC236}">
                <a16:creationId xmlns:a16="http://schemas.microsoft.com/office/drawing/2014/main" id="{20744AA1-ACC7-4D07-B2CE-3EE189CFDDC9}"/>
              </a:ext>
            </a:extLst>
          </p:cNvPr>
          <p:cNvSpPr>
            <a:spLocks noGrp="1"/>
          </p:cNvSpPr>
          <p:nvPr>
            <p:ph type="ftr" sz="quarter" idx="11"/>
          </p:nvPr>
        </p:nvSpPr>
        <p:spPr/>
        <p:txBody>
          <a:bodyPr/>
          <a:lstStyle/>
          <a:p>
            <a:r>
              <a:rPr lang="sv-SE"/>
              <a:t>Verksamhetsområde: Socialpsykiatri</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148</a:t>
            </a:fld>
            <a:endParaRPr lang="sv-SE"/>
          </a:p>
        </p:txBody>
      </p:sp>
      <p:sp>
        <p:nvSpPr>
          <p:cNvPr id="9" name="Text Placeholder 8">
            <a:extLst>
              <a:ext uri="{FF2B5EF4-FFF2-40B4-BE49-F238E27FC236}">
                <a16:creationId xmlns:a16="http://schemas.microsoft.com/office/drawing/2014/main" id="{26AE2203-B984-671D-3DB1-168A2AE5B276}"/>
              </a:ext>
            </a:extLst>
          </p:cNvPr>
          <p:cNvSpPr>
            <a:spLocks noGrp="1"/>
          </p:cNvSpPr>
          <p:nvPr>
            <p:ph type="body" sz="quarter" idx="13"/>
          </p:nvPr>
        </p:nvSpPr>
        <p:spPr/>
        <p:txBody>
          <a:bodyPr/>
          <a:lstStyle/>
          <a:p>
            <a:r>
              <a:rPr lang="sv-SE" sz="800" dirty="0"/>
              <a:t>	Not: 	Antal svarande kommuner i riket är 216 kommuner. </a:t>
            </a:r>
            <a:r>
              <a:rPr lang="sv-SE" dirty="0"/>
              <a:t>Endast de kommuner som har lämnat ett svar visas i denna graf.</a:t>
            </a:r>
            <a:endParaRPr lang="sv-SE" sz="800" dirty="0"/>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5312977D-8935-4E19-A708-3C60D0743166}"/>
              </a:ext>
            </a:extLst>
          </p:cNvPr>
          <p:cNvGraphicFramePr>
            <a:graphicFrameLocks/>
          </p:cNvGraphicFramePr>
          <p:nvPr>
            <p:extLst>
              <p:ext uri="{D42A27DB-BD31-4B8C-83A1-F6EECF244321}">
                <p14:modId xmlns:p14="http://schemas.microsoft.com/office/powerpoint/2010/main" val="135326572"/>
              </p:ext>
            </p:extLst>
          </p:nvPr>
        </p:nvGraphicFramePr>
        <p:xfrm>
          <a:off x="245285" y="1105294"/>
          <a:ext cx="11701429" cy="464741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86FA8695-AC4F-AFDD-1708-30CBF8D2933F}"/>
              </a:ext>
            </a:extLst>
          </p:cNvPr>
          <p:cNvSpPr/>
          <p:nvPr/>
        </p:nvSpPr>
        <p:spPr>
          <a:xfrm>
            <a:off x="9334954" y="5300673"/>
            <a:ext cx="1628503" cy="33092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312373438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insatser som ges med och utan biståndsbeslut uppdelat på huvudgrupp</a:t>
            </a:r>
          </a:p>
        </p:txBody>
      </p:sp>
      <p:sp>
        <p:nvSpPr>
          <p:cNvPr id="5" name="Platshållare för sidfot 4">
            <a:extLst>
              <a:ext uri="{FF2B5EF4-FFF2-40B4-BE49-F238E27FC236}">
                <a16:creationId xmlns:a16="http://schemas.microsoft.com/office/drawing/2014/main" id="{B8D3AD87-09F1-4848-893F-B5F2A6B3C1F2}"/>
              </a:ext>
            </a:extLst>
          </p:cNvPr>
          <p:cNvSpPr>
            <a:spLocks noGrp="1"/>
          </p:cNvSpPr>
          <p:nvPr>
            <p:ph type="ftr" sz="quarter" idx="11"/>
          </p:nvPr>
        </p:nvSpPr>
        <p:spPr/>
        <p:txBody>
          <a:bodyPr/>
          <a:lstStyle/>
          <a:p>
            <a:r>
              <a:rPr lang="sv-SE"/>
              <a:t>Verksamhetsområde: Socialpsykiatri</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149</a:t>
            </a:fld>
            <a:endParaRPr lang="sv-SE"/>
          </a:p>
        </p:txBody>
      </p:sp>
      <p:sp>
        <p:nvSpPr>
          <p:cNvPr id="9" name="Text Placeholder 8">
            <a:extLst>
              <a:ext uri="{FF2B5EF4-FFF2-40B4-BE49-F238E27FC236}">
                <a16:creationId xmlns:a16="http://schemas.microsoft.com/office/drawing/2014/main" id="{1A28427D-7C39-45AC-E6AB-32788BC5559C}"/>
              </a:ext>
            </a:extLst>
          </p:cNvPr>
          <p:cNvSpPr>
            <a:spLocks noGrp="1"/>
          </p:cNvSpPr>
          <p:nvPr>
            <p:ph type="body" sz="quarter" idx="13"/>
          </p:nvPr>
        </p:nvSpPr>
        <p:spPr/>
        <p:txBody>
          <a:bodyPr/>
          <a:lstStyle/>
          <a:p>
            <a:r>
              <a:rPr lang="sv-SE" sz="800" dirty="0"/>
              <a:t>	Not: 	Antal svarande kommuner anges i parentes.</a:t>
            </a:r>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9AB4A2F8-2B0D-4FD4-902E-21F9874F09E8}"/>
              </a:ext>
            </a:extLst>
          </p:cNvPr>
          <p:cNvGraphicFramePr>
            <a:graphicFrameLocks/>
          </p:cNvGraphicFramePr>
          <p:nvPr>
            <p:extLst>
              <p:ext uri="{D42A27DB-BD31-4B8C-83A1-F6EECF244321}">
                <p14:modId xmlns:p14="http://schemas.microsoft.com/office/powerpoint/2010/main" val="625436652"/>
              </p:ext>
            </p:extLst>
          </p:nvPr>
        </p:nvGraphicFramePr>
        <p:xfrm>
          <a:off x="245285" y="1115500"/>
          <a:ext cx="11701429" cy="4627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7822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kt 31" hidden="1">
            <a:extLst>
              <a:ext uri="{FF2B5EF4-FFF2-40B4-BE49-F238E27FC236}">
                <a16:creationId xmlns:a16="http://schemas.microsoft.com/office/drawing/2014/main" id="{6E707A1C-BE77-444C-9D54-3A1519ED5CB5}"/>
              </a:ext>
            </a:extLst>
          </p:cNvPr>
          <p:cNvGraphicFramePr>
            <a:graphicFrameLocks noChangeAspect="1"/>
          </p:cNvGraphicFramePr>
          <p:nvPr>
            <p:custDataLst>
              <p:tags r:id="rId2"/>
            </p:custDataLst>
          </p:nvPr>
        </p:nvGraphicFramePr>
        <p:xfrm>
          <a:off x="1679" y="1639"/>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395" imgH="394" progId="TCLayout.ActiveDocument.1">
                  <p:embed/>
                </p:oleObj>
              </mc:Choice>
              <mc:Fallback>
                <p:oleObj name="think-cell Slide" r:id="rId4" imgW="395" imgH="394" progId="TCLayout.ActiveDocument.1">
                  <p:embed/>
                  <p:pic>
                    <p:nvPicPr>
                      <p:cNvPr id="32" name="Objekt 31" hidden="1">
                        <a:extLst>
                          <a:ext uri="{FF2B5EF4-FFF2-40B4-BE49-F238E27FC236}">
                            <a16:creationId xmlns:a16="http://schemas.microsoft.com/office/drawing/2014/main" id="{6E707A1C-BE77-444C-9D54-3A1519ED5CB5}"/>
                          </a:ext>
                        </a:extLst>
                      </p:cNvPr>
                      <p:cNvPicPr/>
                      <p:nvPr/>
                    </p:nvPicPr>
                    <p:blipFill>
                      <a:blip r:embed="rId5"/>
                      <a:stretch>
                        <a:fillRect/>
                      </a:stretch>
                    </p:blipFill>
                    <p:spPr>
                      <a:xfrm>
                        <a:off x="1679" y="1639"/>
                        <a:ext cx="1587" cy="1587"/>
                      </a:xfrm>
                      <a:prstGeom prst="rect">
                        <a:avLst/>
                      </a:prstGeom>
                    </p:spPr>
                  </p:pic>
                </p:oleObj>
              </mc:Fallback>
            </mc:AlternateContent>
          </a:graphicData>
        </a:graphic>
      </p:graphicFrame>
      <p:sp>
        <p:nvSpPr>
          <p:cNvPr id="25" name="Rektangel 4">
            <a:extLst>
              <a:ext uri="{FF2B5EF4-FFF2-40B4-BE49-F238E27FC236}">
                <a16:creationId xmlns:a16="http://schemas.microsoft.com/office/drawing/2014/main" id="{7575D7FE-AE79-4F94-8D19-1EFF3DE7E324}"/>
              </a:ext>
            </a:extLst>
          </p:cNvPr>
          <p:cNvSpPr/>
          <p:nvPr/>
        </p:nvSpPr>
        <p:spPr>
          <a:xfrm>
            <a:off x="90" y="1250185"/>
            <a:ext cx="7267861" cy="455290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3"/>
            <a:endParaRPr lang="sv-SE" sz="1600">
              <a:solidFill>
                <a:srgbClr val="FFFFFF"/>
              </a:solidFill>
              <a:latin typeface="Calibri"/>
            </a:endParaRPr>
          </a:p>
        </p:txBody>
      </p:sp>
      <p:sp>
        <p:nvSpPr>
          <p:cNvPr id="27" name="Hexagon 1">
            <a:extLst>
              <a:ext uri="{FF2B5EF4-FFF2-40B4-BE49-F238E27FC236}">
                <a16:creationId xmlns:a16="http://schemas.microsoft.com/office/drawing/2014/main" id="{4C9ED3B4-0EAD-4A2F-82DC-5F51599CF0DF}"/>
              </a:ext>
            </a:extLst>
          </p:cNvPr>
          <p:cNvSpPr/>
          <p:nvPr/>
        </p:nvSpPr>
        <p:spPr>
          <a:xfrm rot="5400000">
            <a:off x="-130126" y="875568"/>
            <a:ext cx="2241629" cy="198119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346" b="1" dirty="0">
                <a:latin typeface="Franklin Gothic Demi" panose="020B0703020102020204" pitchFamily="34" charset="0"/>
              </a:rPr>
              <a:t>2</a:t>
            </a:r>
            <a:endParaRPr lang="sv-SE" sz="7346" b="1" dirty="0">
              <a:latin typeface="Franklin Gothic Demi" panose="020B0703020102020204" pitchFamily="34" charset="0"/>
            </a:endParaRPr>
          </a:p>
        </p:txBody>
      </p:sp>
      <p:sp>
        <p:nvSpPr>
          <p:cNvPr id="28" name="Rektangel 9">
            <a:extLst>
              <a:ext uri="{FF2B5EF4-FFF2-40B4-BE49-F238E27FC236}">
                <a16:creationId xmlns:a16="http://schemas.microsoft.com/office/drawing/2014/main" id="{81D290B4-36D6-425D-A8BC-F29293F512F0}"/>
              </a:ext>
            </a:extLst>
          </p:cNvPr>
          <p:cNvSpPr/>
          <p:nvPr/>
        </p:nvSpPr>
        <p:spPr>
          <a:xfrm>
            <a:off x="2913529" y="4002981"/>
            <a:ext cx="8119670" cy="2241586"/>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sv-SE" sz="6122">
              <a:solidFill>
                <a:schemeClr val="tx1"/>
              </a:solidFill>
              <a:latin typeface="Arial" panose="020B0604020202020204" pitchFamily="34" charset="0"/>
              <a:cs typeface="Arial" panose="020B0604020202020204" pitchFamily="34" charset="0"/>
            </a:endParaRPr>
          </a:p>
          <a:p>
            <a:endParaRPr lang="sv-SE" sz="1224">
              <a:solidFill>
                <a:schemeClr val="tx1"/>
              </a:solidFill>
              <a:latin typeface="Arial" panose="020B0604020202020204" pitchFamily="34" charset="0"/>
              <a:cs typeface="Arial" panose="020B0604020202020204" pitchFamily="34" charset="0"/>
            </a:endParaRPr>
          </a:p>
          <a:p>
            <a:pPr lvl="0"/>
            <a:endParaRPr lang="sv-SE" sz="1224">
              <a:solidFill>
                <a:schemeClr val="tx1"/>
              </a:solidFill>
              <a:latin typeface="Arial" panose="020B0604020202020204" pitchFamily="34" charset="0"/>
              <a:cs typeface="Arial" panose="020B0604020202020204" pitchFamily="34" charset="0"/>
            </a:endParaRPr>
          </a:p>
          <a:p>
            <a:pPr lvl="0" algn="just"/>
            <a:endParaRPr lang="sv-SE" sz="1224">
              <a:solidFill>
                <a:schemeClr val="tx1"/>
              </a:solidFill>
              <a:latin typeface="Arial" panose="020B0604020202020204" pitchFamily="34" charset="0"/>
              <a:cs typeface="Arial" panose="020B0604020202020204" pitchFamily="34" charset="0"/>
            </a:endParaRPr>
          </a:p>
          <a:p>
            <a:pPr lvl="0" algn="just"/>
            <a:endParaRPr lang="sv-SE" sz="1224">
              <a:solidFill>
                <a:srgbClr val="000000"/>
              </a:solidFill>
              <a:latin typeface="Arial" panose="020B0604020202020204" pitchFamily="34" charset="0"/>
              <a:cs typeface="Arial" panose="020B0604020202020204" pitchFamily="34" charset="0"/>
            </a:endParaRPr>
          </a:p>
        </p:txBody>
      </p:sp>
      <p:sp>
        <p:nvSpPr>
          <p:cNvPr id="29" name="Rektangel 8">
            <a:extLst>
              <a:ext uri="{FF2B5EF4-FFF2-40B4-BE49-F238E27FC236}">
                <a16:creationId xmlns:a16="http://schemas.microsoft.com/office/drawing/2014/main" id="{A3B943FA-47E5-4E80-AAB4-D6374B9BAD24}"/>
              </a:ext>
            </a:extLst>
          </p:cNvPr>
          <p:cNvSpPr/>
          <p:nvPr/>
        </p:nvSpPr>
        <p:spPr>
          <a:xfrm>
            <a:off x="374723" y="3058938"/>
            <a:ext cx="6518592" cy="740125"/>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sv-SE" sz="4000" dirty="0">
                <a:solidFill>
                  <a:schemeClr val="tx1"/>
                </a:solidFill>
                <a:latin typeface="Franklin Gothic Demi" panose="020B0703020102020204" pitchFamily="34" charset="0"/>
                <a:cs typeface="Arial" panose="020B0604020202020204" pitchFamily="34" charset="0"/>
              </a:rPr>
              <a:t>Övergripande insikter – nationell nivå</a:t>
            </a:r>
          </a:p>
        </p:txBody>
      </p:sp>
      <p:sp>
        <p:nvSpPr>
          <p:cNvPr id="2" name="Platshållare för bildnummer 1">
            <a:extLst>
              <a:ext uri="{FF2B5EF4-FFF2-40B4-BE49-F238E27FC236}">
                <a16:creationId xmlns:a16="http://schemas.microsoft.com/office/drawing/2014/main" id="{6D086A38-C447-46A7-92DA-217393BBB29F}"/>
              </a:ext>
            </a:extLst>
          </p:cNvPr>
          <p:cNvSpPr>
            <a:spLocks noGrp="1"/>
          </p:cNvSpPr>
          <p:nvPr>
            <p:ph type="sldNum" sz="quarter" idx="12"/>
          </p:nvPr>
        </p:nvSpPr>
        <p:spPr/>
        <p:txBody>
          <a:bodyPr/>
          <a:lstStyle/>
          <a:p>
            <a:fld id="{2DBAD975-63FF-4468-AC34-025F73E043F9}" type="slidenum">
              <a:rPr lang="sv-SE" smtClean="0"/>
              <a:t>15</a:t>
            </a:fld>
            <a:endParaRPr lang="sv-SE"/>
          </a:p>
        </p:txBody>
      </p:sp>
      <p:pic>
        <p:nvPicPr>
          <p:cNvPr id="1026" name="Picture 2" descr="person holding magnifying glass during sunset">
            <a:extLst>
              <a:ext uri="{FF2B5EF4-FFF2-40B4-BE49-F238E27FC236}">
                <a16:creationId xmlns:a16="http://schemas.microsoft.com/office/drawing/2014/main" id="{860DFA9A-0A08-4A7E-A1FA-4FCE927ADAFF}"/>
              </a:ext>
            </a:extLst>
          </p:cNvPr>
          <p:cNvPicPr>
            <a:picLocks noChangeAspect="1" noChangeArrowheads="1"/>
          </p:cNvPicPr>
          <p:nvPr/>
        </p:nvPicPr>
        <p:blipFill rotWithShape="1">
          <a:blip r:embed="rId6">
            <a:grayscl/>
            <a:extLst>
              <a:ext uri="{28A0092B-C50C-407E-A947-70E740481C1C}">
                <a14:useLocalDpi xmlns:a14="http://schemas.microsoft.com/office/drawing/2010/main" val="0"/>
              </a:ext>
            </a:extLst>
          </a:blip>
          <a:srcRect t="10745" b="7911"/>
          <a:stretch/>
        </p:blipFill>
        <p:spPr bwMode="auto">
          <a:xfrm>
            <a:off x="7714327" y="1250185"/>
            <a:ext cx="4477673" cy="4552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19386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Andel kommuner som vill ge insatser utan biståndsbeslut, givet att en lagändring möjliggjorde detta </a:t>
            </a:r>
            <a:endParaRPr lang="en-US" dirty="0"/>
          </a:p>
        </p:txBody>
      </p:sp>
      <p:sp>
        <p:nvSpPr>
          <p:cNvPr id="5" name="Platshållare för sidfot 4">
            <a:extLst>
              <a:ext uri="{FF2B5EF4-FFF2-40B4-BE49-F238E27FC236}">
                <a16:creationId xmlns:a16="http://schemas.microsoft.com/office/drawing/2014/main" id="{2C3F2397-65D6-4245-ACC7-2C7745D6C416}"/>
              </a:ext>
            </a:extLst>
          </p:cNvPr>
          <p:cNvSpPr>
            <a:spLocks noGrp="1"/>
          </p:cNvSpPr>
          <p:nvPr>
            <p:ph type="ftr" sz="quarter" idx="11"/>
          </p:nvPr>
        </p:nvSpPr>
        <p:spPr/>
        <p:txBody>
          <a:bodyPr/>
          <a:lstStyle/>
          <a:p>
            <a:r>
              <a:rPr lang="sv-SE"/>
              <a:t>Verksamhetsområde: Socialpsykiatri</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150</a:t>
            </a:fld>
            <a:endParaRPr lang="sv-SE"/>
          </a:p>
        </p:txBody>
      </p:sp>
      <p:sp>
        <p:nvSpPr>
          <p:cNvPr id="14" name="Text Placeholder 13">
            <a:extLst>
              <a:ext uri="{FF2B5EF4-FFF2-40B4-BE49-F238E27FC236}">
                <a16:creationId xmlns:a16="http://schemas.microsoft.com/office/drawing/2014/main" id="{1B6C87EE-4297-8B19-C684-B9B1655BEBAE}"/>
              </a:ext>
            </a:extLst>
          </p:cNvPr>
          <p:cNvSpPr>
            <a:spLocks noGrp="1"/>
          </p:cNvSpPr>
          <p:nvPr>
            <p:ph type="body" sz="quarter" idx="13"/>
          </p:nvPr>
        </p:nvSpPr>
        <p:spPr/>
        <p:txBody>
          <a:bodyPr/>
          <a:lstStyle/>
          <a:p>
            <a:r>
              <a:rPr lang="sv-SE" sz="800" dirty="0"/>
              <a:t>	Källa:	Enkät: Kartläggning av socialtjänstens insatser i Sveriges kommuner (2021)  </a:t>
            </a:r>
          </a:p>
        </p:txBody>
      </p:sp>
      <p:sp>
        <p:nvSpPr>
          <p:cNvPr id="12" name="TextBox 11">
            <a:extLst>
              <a:ext uri="{FF2B5EF4-FFF2-40B4-BE49-F238E27FC236}">
                <a16:creationId xmlns:a16="http://schemas.microsoft.com/office/drawing/2014/main" id="{CBB1CE66-0A94-400D-901C-6AAFA4BC4A3F}"/>
              </a:ext>
            </a:extLst>
          </p:cNvPr>
          <p:cNvSpPr txBox="1"/>
          <p:nvPr/>
        </p:nvSpPr>
        <p:spPr>
          <a:xfrm>
            <a:off x="340242" y="1548689"/>
            <a:ext cx="7634177" cy="523220"/>
          </a:xfrm>
          <a:prstGeom prst="rect">
            <a:avLst/>
          </a:prstGeom>
          <a:noFill/>
        </p:spPr>
        <p:txBody>
          <a:bodyPr wrap="square">
            <a:spAutoFit/>
          </a:bodyPr>
          <a:lstStyle/>
          <a:p>
            <a:pPr algn="l" rtl="0">
              <a:defRPr sz="1440" b="0" i="0" u="none" strike="noStrike" kern="1200" spc="0" baseline="0">
                <a:solidFill>
                  <a:sysClr val="windowText" lastClr="000000"/>
                </a:solidFill>
                <a:latin typeface="+mn-lt"/>
                <a:ea typeface="+mn-ea"/>
                <a:cs typeface="+mn-cs"/>
              </a:defRPr>
            </a:pPr>
            <a:r>
              <a:rPr lang="sv-SE" sz="1400" b="1" dirty="0"/>
              <a:t>Om det sker en lagändring som möjliggör att kommunen erbjuder insatser utan biståndsbeslut, skulle ni vilja ge någon eller några insatser utan biståndsbeslut?</a:t>
            </a:r>
          </a:p>
        </p:txBody>
      </p:sp>
      <p:sp>
        <p:nvSpPr>
          <p:cNvPr id="9" name="TextBox 8">
            <a:extLst>
              <a:ext uri="{FF2B5EF4-FFF2-40B4-BE49-F238E27FC236}">
                <a16:creationId xmlns:a16="http://schemas.microsoft.com/office/drawing/2014/main" id="{CC6F3D32-19C3-807D-E8D3-2E693FF0E865}"/>
              </a:ext>
            </a:extLst>
          </p:cNvPr>
          <p:cNvSpPr txBox="1"/>
          <p:nvPr/>
        </p:nvSpPr>
        <p:spPr>
          <a:xfrm>
            <a:off x="9658972" y="1562659"/>
            <a:ext cx="2186822" cy="415498"/>
          </a:xfrm>
          <a:prstGeom prst="rect">
            <a:avLst/>
          </a:prstGeom>
          <a:noFill/>
        </p:spPr>
        <p:txBody>
          <a:bodyPr wrap="square">
            <a:spAutoFit/>
          </a:bodyPr>
          <a:lstStyle/>
          <a:p>
            <a:r>
              <a:rPr lang="sv-SE" sz="1050" dirty="0"/>
              <a:t>kommuner i länet som besvarat frågan</a:t>
            </a:r>
          </a:p>
        </p:txBody>
      </p:sp>
      <p:sp>
        <p:nvSpPr>
          <p:cNvPr id="10" name="TextBox 13">
            <a:extLst>
              <a:ext uri="{FF2B5EF4-FFF2-40B4-BE49-F238E27FC236}">
                <a16:creationId xmlns:a16="http://schemas.microsoft.com/office/drawing/2014/main" id="{3BFAE9CB-3F2E-D60F-6E6E-22EE7E4C8B0E}"/>
              </a:ext>
            </a:extLst>
          </p:cNvPr>
          <p:cNvSpPr txBox="1"/>
          <p:nvPr/>
        </p:nvSpPr>
        <p:spPr>
          <a:xfrm>
            <a:off x="9658972" y="1308743"/>
            <a:ext cx="751640" cy="253916"/>
          </a:xfrm>
          <a:prstGeom prst="rect">
            <a:avLst/>
          </a:prstGeom>
          <a:noFill/>
        </p:spPr>
        <p:txBody>
          <a:bodyPr wrap="square">
            <a:spAutoFit/>
          </a:bodyPr>
          <a:lstStyle/>
          <a:p>
            <a:r>
              <a:rPr lang="sv-SE" sz="1050" dirty="0">
                <a:latin typeface="Arial" panose="020B0604020202020204" pitchFamily="34" charset="0"/>
              </a:rPr>
              <a:t>100 % =</a:t>
            </a:r>
            <a:endParaRPr lang="sv-SE" sz="1050" dirty="0"/>
          </a:p>
        </p:txBody>
      </p:sp>
      <p:sp>
        <p:nvSpPr>
          <p:cNvPr id="11" name="TextBox 14">
            <a:extLst>
              <a:ext uri="{FF2B5EF4-FFF2-40B4-BE49-F238E27FC236}">
                <a16:creationId xmlns:a16="http://schemas.microsoft.com/office/drawing/2014/main" id="{9FCCB502-7F66-0F9A-E1C3-EF90B0F1AB81}"/>
              </a:ext>
            </a:extLst>
          </p:cNvPr>
          <p:cNvSpPr txBox="1"/>
          <p:nvPr>
            <p:custDataLst>
              <p:tags r:id="rId1"/>
            </p:custDataLst>
          </p:nvPr>
        </p:nvSpPr>
        <p:spPr>
          <a:xfrm>
            <a:off x="10317073" y="1308743"/>
            <a:ext cx="751640" cy="253916"/>
          </a:xfrm>
          <a:prstGeom prst="rect">
            <a:avLst/>
          </a:prstGeom>
          <a:noFill/>
        </p:spPr>
        <p:txBody>
          <a:bodyPr wrap="square">
            <a:spAutoFit/>
          </a:bodyPr>
          <a:lstStyle/>
          <a:p>
            <a:r>
              <a:rPr lang="sv-SE" sz="1050" dirty="0"/>
              <a:t>10</a:t>
            </a:r>
          </a:p>
        </p:txBody>
      </p:sp>
      <p:graphicFrame>
        <p:nvGraphicFramePr>
          <p:cNvPr id="13" name="Chart 12">
            <a:extLst>
              <a:ext uri="{FF2B5EF4-FFF2-40B4-BE49-F238E27FC236}">
                <a16:creationId xmlns:a16="http://schemas.microsoft.com/office/drawing/2014/main" id="{2F31FBCC-A35C-4658-9BFA-7A417F565B8B}"/>
              </a:ext>
            </a:extLst>
          </p:cNvPr>
          <p:cNvGraphicFramePr>
            <a:graphicFrameLocks/>
          </p:cNvGraphicFramePr>
          <p:nvPr>
            <p:extLst>
              <p:ext uri="{D42A27DB-BD31-4B8C-83A1-F6EECF244321}">
                <p14:modId xmlns:p14="http://schemas.microsoft.com/office/powerpoint/2010/main" val="3951113089"/>
              </p:ext>
            </p:extLst>
          </p:nvPr>
        </p:nvGraphicFramePr>
        <p:xfrm>
          <a:off x="245285" y="2062031"/>
          <a:ext cx="11701429" cy="37043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742670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Antal kommuner som skulle vilja ge insatser utan biståndsbeslut i respektive insatskategori </a:t>
            </a:r>
            <a:endParaRPr lang="en-US" dirty="0"/>
          </a:p>
        </p:txBody>
      </p:sp>
      <p:sp>
        <p:nvSpPr>
          <p:cNvPr id="5" name="Platshållare för sidfot 4">
            <a:extLst>
              <a:ext uri="{FF2B5EF4-FFF2-40B4-BE49-F238E27FC236}">
                <a16:creationId xmlns:a16="http://schemas.microsoft.com/office/drawing/2014/main" id="{CA7E121B-5369-4597-BDDC-777BDAF85410}"/>
              </a:ext>
            </a:extLst>
          </p:cNvPr>
          <p:cNvSpPr>
            <a:spLocks noGrp="1"/>
          </p:cNvSpPr>
          <p:nvPr>
            <p:ph type="ftr" sz="quarter" idx="11"/>
          </p:nvPr>
        </p:nvSpPr>
        <p:spPr/>
        <p:txBody>
          <a:bodyPr/>
          <a:lstStyle/>
          <a:p>
            <a:r>
              <a:rPr lang="sv-SE"/>
              <a:t>Verksamhetsområde: Socialpsykiatri</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151</a:t>
            </a:fld>
            <a:endParaRPr lang="sv-SE"/>
          </a:p>
        </p:txBody>
      </p:sp>
      <p:sp>
        <p:nvSpPr>
          <p:cNvPr id="9" name="Text Placeholder 8">
            <a:extLst>
              <a:ext uri="{FF2B5EF4-FFF2-40B4-BE49-F238E27FC236}">
                <a16:creationId xmlns:a16="http://schemas.microsoft.com/office/drawing/2014/main" id="{5093F7FC-75BD-747A-A2CC-161A38139B05}"/>
              </a:ext>
            </a:extLst>
          </p:cNvPr>
          <p:cNvSpPr>
            <a:spLocks noGrp="1"/>
          </p:cNvSpPr>
          <p:nvPr>
            <p:ph type="body" sz="quarter" idx="13"/>
          </p:nvPr>
        </p:nvSpPr>
        <p:spPr/>
        <p:txBody>
          <a:bodyPr/>
          <a:lstStyle/>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18FC0D8B-B89B-4CD7-AEA1-2BAF4BD45A44}"/>
              </a:ext>
            </a:extLst>
          </p:cNvPr>
          <p:cNvGraphicFramePr>
            <a:graphicFrameLocks/>
          </p:cNvGraphicFramePr>
          <p:nvPr>
            <p:extLst>
              <p:ext uri="{D42A27DB-BD31-4B8C-83A1-F6EECF244321}">
                <p14:modId xmlns:p14="http://schemas.microsoft.com/office/powerpoint/2010/main" val="1552307999"/>
              </p:ext>
            </p:extLst>
          </p:nvPr>
        </p:nvGraphicFramePr>
        <p:xfrm>
          <a:off x="245285" y="1113232"/>
          <a:ext cx="11701429" cy="4631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049803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kt 31" hidden="1">
            <a:extLst>
              <a:ext uri="{FF2B5EF4-FFF2-40B4-BE49-F238E27FC236}">
                <a16:creationId xmlns:a16="http://schemas.microsoft.com/office/drawing/2014/main" id="{6E707A1C-BE77-444C-9D54-3A1519ED5CB5}"/>
              </a:ext>
            </a:extLst>
          </p:cNvPr>
          <p:cNvGraphicFramePr>
            <a:graphicFrameLocks noChangeAspect="1"/>
          </p:cNvGraphicFramePr>
          <p:nvPr>
            <p:custDataLst>
              <p:tags r:id="rId2"/>
            </p:custDataLst>
          </p:nvPr>
        </p:nvGraphicFramePr>
        <p:xfrm>
          <a:off x="1679" y="1639"/>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4" imgW="395" imgH="394" progId="TCLayout.ActiveDocument.1">
                  <p:embed/>
                </p:oleObj>
              </mc:Choice>
              <mc:Fallback>
                <p:oleObj name="think-cell Slide" r:id="rId4" imgW="395" imgH="394" progId="TCLayout.ActiveDocument.1">
                  <p:embed/>
                  <p:pic>
                    <p:nvPicPr>
                      <p:cNvPr id="32" name="Objekt 31" hidden="1">
                        <a:extLst>
                          <a:ext uri="{FF2B5EF4-FFF2-40B4-BE49-F238E27FC236}">
                            <a16:creationId xmlns:a16="http://schemas.microsoft.com/office/drawing/2014/main" id="{6E707A1C-BE77-444C-9D54-3A1519ED5CB5}"/>
                          </a:ext>
                        </a:extLst>
                      </p:cNvPr>
                      <p:cNvPicPr/>
                      <p:nvPr/>
                    </p:nvPicPr>
                    <p:blipFill>
                      <a:blip r:embed="rId5"/>
                      <a:stretch>
                        <a:fillRect/>
                      </a:stretch>
                    </p:blipFill>
                    <p:spPr>
                      <a:xfrm>
                        <a:off x="1679" y="1639"/>
                        <a:ext cx="1587" cy="1587"/>
                      </a:xfrm>
                      <a:prstGeom prst="rect">
                        <a:avLst/>
                      </a:prstGeom>
                    </p:spPr>
                  </p:pic>
                </p:oleObj>
              </mc:Fallback>
            </mc:AlternateContent>
          </a:graphicData>
        </a:graphic>
      </p:graphicFrame>
      <p:sp>
        <p:nvSpPr>
          <p:cNvPr id="25" name="Rektangel 4">
            <a:extLst>
              <a:ext uri="{FF2B5EF4-FFF2-40B4-BE49-F238E27FC236}">
                <a16:creationId xmlns:a16="http://schemas.microsoft.com/office/drawing/2014/main" id="{7575D7FE-AE79-4F94-8D19-1EFF3DE7E324}"/>
              </a:ext>
            </a:extLst>
          </p:cNvPr>
          <p:cNvSpPr/>
          <p:nvPr/>
        </p:nvSpPr>
        <p:spPr>
          <a:xfrm>
            <a:off x="90" y="1250185"/>
            <a:ext cx="7267861" cy="455290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3"/>
            <a:endParaRPr lang="sv-SE" sz="1600">
              <a:solidFill>
                <a:srgbClr val="FFFFFF"/>
              </a:solidFill>
              <a:latin typeface="Calibri"/>
            </a:endParaRPr>
          </a:p>
        </p:txBody>
      </p:sp>
      <p:sp>
        <p:nvSpPr>
          <p:cNvPr id="27" name="Hexagon 1">
            <a:extLst>
              <a:ext uri="{FF2B5EF4-FFF2-40B4-BE49-F238E27FC236}">
                <a16:creationId xmlns:a16="http://schemas.microsoft.com/office/drawing/2014/main" id="{4C9ED3B4-0EAD-4A2F-82DC-5F51599CF0DF}"/>
              </a:ext>
            </a:extLst>
          </p:cNvPr>
          <p:cNvSpPr/>
          <p:nvPr/>
        </p:nvSpPr>
        <p:spPr>
          <a:xfrm rot="5400000">
            <a:off x="-130126" y="875568"/>
            <a:ext cx="2241629" cy="198119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346" b="1" dirty="0">
                <a:latin typeface="Franklin Gothic Demi" panose="020B0703020102020204" pitchFamily="34" charset="0"/>
              </a:rPr>
              <a:t>8</a:t>
            </a:r>
            <a:endParaRPr lang="sv-SE" sz="7346" b="1" dirty="0">
              <a:latin typeface="Franklin Gothic Demi" panose="020B0703020102020204" pitchFamily="34" charset="0"/>
            </a:endParaRPr>
          </a:p>
        </p:txBody>
      </p:sp>
      <p:sp>
        <p:nvSpPr>
          <p:cNvPr id="28" name="Rektangel 9">
            <a:extLst>
              <a:ext uri="{FF2B5EF4-FFF2-40B4-BE49-F238E27FC236}">
                <a16:creationId xmlns:a16="http://schemas.microsoft.com/office/drawing/2014/main" id="{81D290B4-36D6-425D-A8BC-F29293F512F0}"/>
              </a:ext>
            </a:extLst>
          </p:cNvPr>
          <p:cNvSpPr/>
          <p:nvPr/>
        </p:nvSpPr>
        <p:spPr>
          <a:xfrm>
            <a:off x="2913529" y="4002981"/>
            <a:ext cx="8119670" cy="2241586"/>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sv-SE" sz="6122">
              <a:solidFill>
                <a:schemeClr val="tx1"/>
              </a:solidFill>
              <a:latin typeface="Arial" panose="020B0604020202020204" pitchFamily="34" charset="0"/>
              <a:cs typeface="Arial" panose="020B0604020202020204" pitchFamily="34" charset="0"/>
            </a:endParaRPr>
          </a:p>
          <a:p>
            <a:endParaRPr lang="sv-SE" sz="1224">
              <a:solidFill>
                <a:schemeClr val="tx1"/>
              </a:solidFill>
              <a:latin typeface="Arial" panose="020B0604020202020204" pitchFamily="34" charset="0"/>
              <a:cs typeface="Arial" panose="020B0604020202020204" pitchFamily="34" charset="0"/>
            </a:endParaRPr>
          </a:p>
          <a:p>
            <a:pPr lvl="0"/>
            <a:endParaRPr lang="sv-SE" sz="1224">
              <a:solidFill>
                <a:schemeClr val="tx1"/>
              </a:solidFill>
              <a:latin typeface="Arial" panose="020B0604020202020204" pitchFamily="34" charset="0"/>
              <a:cs typeface="Arial" panose="020B0604020202020204" pitchFamily="34" charset="0"/>
            </a:endParaRPr>
          </a:p>
          <a:p>
            <a:pPr lvl="0" algn="just"/>
            <a:endParaRPr lang="sv-SE" sz="1224">
              <a:solidFill>
                <a:schemeClr val="tx1"/>
              </a:solidFill>
              <a:latin typeface="Arial" panose="020B0604020202020204" pitchFamily="34" charset="0"/>
              <a:cs typeface="Arial" panose="020B0604020202020204" pitchFamily="34" charset="0"/>
            </a:endParaRPr>
          </a:p>
          <a:p>
            <a:pPr lvl="0" algn="just"/>
            <a:endParaRPr lang="sv-SE" sz="1224">
              <a:solidFill>
                <a:srgbClr val="000000"/>
              </a:solidFill>
              <a:latin typeface="Arial" panose="020B0604020202020204" pitchFamily="34" charset="0"/>
              <a:cs typeface="Arial" panose="020B0604020202020204" pitchFamily="34" charset="0"/>
            </a:endParaRPr>
          </a:p>
        </p:txBody>
      </p:sp>
      <p:sp>
        <p:nvSpPr>
          <p:cNvPr id="29" name="Rektangel 8">
            <a:extLst>
              <a:ext uri="{FF2B5EF4-FFF2-40B4-BE49-F238E27FC236}">
                <a16:creationId xmlns:a16="http://schemas.microsoft.com/office/drawing/2014/main" id="{A3B943FA-47E5-4E80-AAB4-D6374B9BAD24}"/>
              </a:ext>
            </a:extLst>
          </p:cNvPr>
          <p:cNvSpPr/>
          <p:nvPr/>
        </p:nvSpPr>
        <p:spPr>
          <a:xfrm>
            <a:off x="374723" y="3058938"/>
            <a:ext cx="6518592" cy="740125"/>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sv-SE" sz="4000" dirty="0">
                <a:solidFill>
                  <a:schemeClr val="tx1"/>
                </a:solidFill>
                <a:latin typeface="Franklin Gothic Demi" panose="020B0703020102020204" pitchFamily="34" charset="0"/>
                <a:cs typeface="Arial" panose="020B0604020202020204" pitchFamily="34" charset="0"/>
              </a:rPr>
              <a:t>Resultat för verksamhetsområde våld i nära relationer</a:t>
            </a:r>
          </a:p>
        </p:txBody>
      </p:sp>
      <p:sp>
        <p:nvSpPr>
          <p:cNvPr id="2" name="Platshållare för bildnummer 1">
            <a:extLst>
              <a:ext uri="{FF2B5EF4-FFF2-40B4-BE49-F238E27FC236}">
                <a16:creationId xmlns:a16="http://schemas.microsoft.com/office/drawing/2014/main" id="{6D086A38-C447-46A7-92DA-217393BBB29F}"/>
              </a:ext>
            </a:extLst>
          </p:cNvPr>
          <p:cNvSpPr>
            <a:spLocks noGrp="1"/>
          </p:cNvSpPr>
          <p:nvPr>
            <p:ph type="sldNum" sz="quarter" idx="12"/>
          </p:nvPr>
        </p:nvSpPr>
        <p:spPr/>
        <p:txBody>
          <a:bodyPr/>
          <a:lstStyle/>
          <a:p>
            <a:fld id="{2DBAD975-63FF-4468-AC34-025F73E043F9}" type="slidenum">
              <a:rPr lang="sv-SE" smtClean="0"/>
              <a:t>152</a:t>
            </a:fld>
            <a:endParaRPr lang="sv-SE"/>
          </a:p>
        </p:txBody>
      </p:sp>
      <p:pic>
        <p:nvPicPr>
          <p:cNvPr id="3074" name="Picture 2" descr="close-up photography of person lifting hands">
            <a:extLst>
              <a:ext uri="{FF2B5EF4-FFF2-40B4-BE49-F238E27FC236}">
                <a16:creationId xmlns:a16="http://schemas.microsoft.com/office/drawing/2014/main" id="{7D5422EE-D5B8-4A7B-93DB-B7000994DFE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548" t="-659" r="15287" b="659"/>
          <a:stretch/>
        </p:blipFill>
        <p:spPr bwMode="auto">
          <a:xfrm>
            <a:off x="7714327" y="1236314"/>
            <a:ext cx="4477673" cy="4583122"/>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sidfot 3">
            <a:extLst>
              <a:ext uri="{FF2B5EF4-FFF2-40B4-BE49-F238E27FC236}">
                <a16:creationId xmlns:a16="http://schemas.microsoft.com/office/drawing/2014/main" id="{873942E5-D992-48EA-920D-45A905CC55EE}"/>
              </a:ext>
            </a:extLst>
          </p:cNvPr>
          <p:cNvSpPr>
            <a:spLocks noGrp="1"/>
          </p:cNvSpPr>
          <p:nvPr>
            <p:ph type="ftr" sz="quarter" idx="11"/>
          </p:nvPr>
        </p:nvSpPr>
        <p:spPr/>
        <p:txBody>
          <a:bodyPr/>
          <a:lstStyle/>
          <a:p>
            <a:r>
              <a:rPr lang="sv-SE"/>
              <a:t>Verksamhetsområde: Våld i nära relationer</a:t>
            </a:r>
          </a:p>
        </p:txBody>
      </p:sp>
    </p:spTree>
    <p:extLst>
      <p:ext uri="{BB962C8B-B14F-4D97-AF65-F5344CB8AC3E}">
        <p14:creationId xmlns:p14="http://schemas.microsoft.com/office/powerpoint/2010/main" val="321666650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ktangel 45">
            <a:extLst>
              <a:ext uri="{FF2B5EF4-FFF2-40B4-BE49-F238E27FC236}">
                <a16:creationId xmlns:a16="http://schemas.microsoft.com/office/drawing/2014/main" id="{B8A7C8DA-1D48-4E85-A02D-5B95384BFDAC}"/>
              </a:ext>
            </a:extLst>
          </p:cNvPr>
          <p:cNvSpPr/>
          <p:nvPr/>
        </p:nvSpPr>
        <p:spPr>
          <a:xfrm>
            <a:off x="344442" y="1384925"/>
            <a:ext cx="4605726" cy="432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nummer 4">
            <a:extLst>
              <a:ext uri="{FF2B5EF4-FFF2-40B4-BE49-F238E27FC236}">
                <a16:creationId xmlns:a16="http://schemas.microsoft.com/office/drawing/2014/main" id="{07D04BCC-F952-47C1-A0AD-1576A5BFA281}"/>
              </a:ext>
            </a:extLst>
          </p:cNvPr>
          <p:cNvSpPr>
            <a:spLocks noGrp="1"/>
          </p:cNvSpPr>
          <p:nvPr>
            <p:ph type="sldNum" sz="quarter" idx="12"/>
          </p:nvPr>
        </p:nvSpPr>
        <p:spPr/>
        <p:txBody>
          <a:bodyPr/>
          <a:lstStyle/>
          <a:p>
            <a:fld id="{2DBAD975-63FF-4468-AC34-025F73E043F9}" type="slidenum">
              <a:rPr lang="sv-SE" smtClean="0"/>
              <a:t>153</a:t>
            </a:fld>
            <a:endParaRPr lang="sv-SE"/>
          </a:p>
        </p:txBody>
      </p:sp>
      <p:sp>
        <p:nvSpPr>
          <p:cNvPr id="12" name="Rektangel 11">
            <a:extLst>
              <a:ext uri="{FF2B5EF4-FFF2-40B4-BE49-F238E27FC236}">
                <a16:creationId xmlns:a16="http://schemas.microsoft.com/office/drawing/2014/main" id="{06E39778-7A85-4EFD-B7E3-006FA87D94E8}"/>
              </a:ext>
            </a:extLst>
          </p:cNvPr>
          <p:cNvSpPr/>
          <p:nvPr/>
        </p:nvSpPr>
        <p:spPr>
          <a:xfrm>
            <a:off x="5110389" y="1384925"/>
            <a:ext cx="6734046" cy="432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sidfot 3">
            <a:extLst>
              <a:ext uri="{FF2B5EF4-FFF2-40B4-BE49-F238E27FC236}">
                <a16:creationId xmlns:a16="http://schemas.microsoft.com/office/drawing/2014/main" id="{E8E88CC5-5721-49CD-B4A9-E175A4BB4461}"/>
              </a:ext>
            </a:extLst>
          </p:cNvPr>
          <p:cNvSpPr>
            <a:spLocks noGrp="1"/>
          </p:cNvSpPr>
          <p:nvPr>
            <p:ph type="ftr" sz="quarter" idx="11"/>
          </p:nvPr>
        </p:nvSpPr>
        <p:spPr/>
        <p:txBody>
          <a:bodyPr/>
          <a:lstStyle/>
          <a:p>
            <a:r>
              <a:rPr lang="sv-SE"/>
              <a:t>Verksamhetsområde: Våld i nära relationer</a:t>
            </a:r>
          </a:p>
        </p:txBody>
      </p:sp>
      <p:sp>
        <p:nvSpPr>
          <p:cNvPr id="44" name="Rubrik 1">
            <a:extLst>
              <a:ext uri="{FF2B5EF4-FFF2-40B4-BE49-F238E27FC236}">
                <a16:creationId xmlns:a16="http://schemas.microsoft.com/office/drawing/2014/main" id="{513EBF4A-DBC1-AE26-0FFE-3F2F3E0B683C}"/>
              </a:ext>
            </a:extLst>
          </p:cNvPr>
          <p:cNvSpPr>
            <a:spLocks noGrp="1"/>
          </p:cNvSpPr>
          <p:nvPr>
            <p:ph type="title"/>
          </p:nvPr>
        </p:nvSpPr>
        <p:spPr>
          <a:xfrm>
            <a:off x="193675" y="284163"/>
            <a:ext cx="11650663" cy="1230312"/>
          </a:xfrm>
        </p:spPr>
        <p:txBody>
          <a:bodyPr anchor="t"/>
          <a:lstStyle/>
          <a:p>
            <a:r>
              <a:rPr lang="sv-SE" sz="2800" dirty="0"/>
              <a:t>Svarsfrekvens för enkät: verksamhetsområde våld i nära relationer</a:t>
            </a:r>
            <a:endParaRPr lang="sv-SE" sz="2800" dirty="0">
              <a:highlight>
                <a:srgbClr val="FFFF00"/>
              </a:highlight>
            </a:endParaRPr>
          </a:p>
        </p:txBody>
      </p:sp>
      <p:sp>
        <p:nvSpPr>
          <p:cNvPr id="11" name="textruta 48">
            <a:extLst>
              <a:ext uri="{FF2B5EF4-FFF2-40B4-BE49-F238E27FC236}">
                <a16:creationId xmlns:a16="http://schemas.microsoft.com/office/drawing/2014/main" id="{6056AB3D-7CE5-72DD-FDCB-805407BEE6F6}"/>
              </a:ext>
            </a:extLst>
          </p:cNvPr>
          <p:cNvSpPr txBox="1"/>
          <p:nvPr>
            <p:custDataLst>
              <p:tags r:id="rId1"/>
            </p:custDataLst>
          </p:nvPr>
        </p:nvSpPr>
        <p:spPr>
          <a:xfrm>
            <a:off x="578502" y="3248791"/>
            <a:ext cx="733437" cy="584775"/>
          </a:xfrm>
          <a:prstGeom prst="rect">
            <a:avLst/>
          </a:prstGeom>
          <a:noFill/>
        </p:spPr>
        <p:txBody>
          <a:bodyPr wrap="square" rtlCol="0">
            <a:spAutoFit/>
          </a:bodyPr>
          <a:lstStyle/>
          <a:p>
            <a:r>
              <a:rPr lang="sv-SE" sz="3200" b="1" dirty="0"/>
              <a:t>13</a:t>
            </a:r>
          </a:p>
        </p:txBody>
      </p:sp>
      <p:sp>
        <p:nvSpPr>
          <p:cNvPr id="13" name="textruta 49">
            <a:extLst>
              <a:ext uri="{FF2B5EF4-FFF2-40B4-BE49-F238E27FC236}">
                <a16:creationId xmlns:a16="http://schemas.microsoft.com/office/drawing/2014/main" id="{C84D205B-4A8B-4549-D6D2-9836A572A8FD}"/>
              </a:ext>
            </a:extLst>
          </p:cNvPr>
          <p:cNvSpPr txBox="1"/>
          <p:nvPr/>
        </p:nvSpPr>
        <p:spPr>
          <a:xfrm>
            <a:off x="1398815" y="3248791"/>
            <a:ext cx="2857276" cy="584775"/>
          </a:xfrm>
          <a:prstGeom prst="rect">
            <a:avLst/>
          </a:prstGeom>
          <a:noFill/>
        </p:spPr>
        <p:txBody>
          <a:bodyPr wrap="square" rtlCol="0">
            <a:spAutoFit/>
          </a:bodyPr>
          <a:lstStyle/>
          <a:p>
            <a:r>
              <a:rPr lang="sv-SE" sz="1600" b="1" dirty="0"/>
              <a:t>Kommuner besvarade enkäten</a:t>
            </a:r>
          </a:p>
        </p:txBody>
      </p:sp>
      <p:sp>
        <p:nvSpPr>
          <p:cNvPr id="14" name="textruta 50">
            <a:extLst>
              <a:ext uri="{FF2B5EF4-FFF2-40B4-BE49-F238E27FC236}">
                <a16:creationId xmlns:a16="http://schemas.microsoft.com/office/drawing/2014/main" id="{4C864C8D-9135-35CA-A6FE-E44082224DA1}"/>
              </a:ext>
            </a:extLst>
          </p:cNvPr>
          <p:cNvSpPr txBox="1"/>
          <p:nvPr>
            <p:custDataLst>
              <p:tags r:id="rId2"/>
            </p:custDataLst>
          </p:nvPr>
        </p:nvSpPr>
        <p:spPr>
          <a:xfrm>
            <a:off x="578502" y="3832627"/>
            <a:ext cx="733437" cy="584775"/>
          </a:xfrm>
          <a:prstGeom prst="rect">
            <a:avLst/>
          </a:prstGeom>
          <a:noFill/>
        </p:spPr>
        <p:txBody>
          <a:bodyPr wrap="square" rtlCol="0">
            <a:spAutoFit/>
          </a:bodyPr>
          <a:lstStyle/>
          <a:p>
            <a:r>
              <a:rPr lang="sv-SE" sz="3200" b="1" dirty="0"/>
              <a:t>1</a:t>
            </a:r>
          </a:p>
        </p:txBody>
      </p:sp>
      <p:sp>
        <p:nvSpPr>
          <p:cNvPr id="15" name="textruta 51">
            <a:extLst>
              <a:ext uri="{FF2B5EF4-FFF2-40B4-BE49-F238E27FC236}">
                <a16:creationId xmlns:a16="http://schemas.microsoft.com/office/drawing/2014/main" id="{15AB53A5-92B7-AAB8-AE4B-E9C73FEA4837}"/>
              </a:ext>
            </a:extLst>
          </p:cNvPr>
          <p:cNvSpPr txBox="1"/>
          <p:nvPr/>
        </p:nvSpPr>
        <p:spPr>
          <a:xfrm>
            <a:off x="1398815" y="3832627"/>
            <a:ext cx="2857276" cy="584775"/>
          </a:xfrm>
          <a:prstGeom prst="rect">
            <a:avLst/>
          </a:prstGeom>
          <a:noFill/>
        </p:spPr>
        <p:txBody>
          <a:bodyPr wrap="square" rtlCol="0">
            <a:spAutoFit/>
          </a:bodyPr>
          <a:lstStyle/>
          <a:p>
            <a:r>
              <a:rPr lang="sv-SE" sz="1600" b="1" dirty="0"/>
              <a:t>Kommuner fullföljde hela enkäten</a:t>
            </a:r>
          </a:p>
        </p:txBody>
      </p:sp>
      <p:sp>
        <p:nvSpPr>
          <p:cNvPr id="16" name="textruta 8">
            <a:extLst>
              <a:ext uri="{FF2B5EF4-FFF2-40B4-BE49-F238E27FC236}">
                <a16:creationId xmlns:a16="http://schemas.microsoft.com/office/drawing/2014/main" id="{2FB62436-4A8F-56F7-A542-BD04D8307BA6}"/>
              </a:ext>
            </a:extLst>
          </p:cNvPr>
          <p:cNvSpPr txBox="1"/>
          <p:nvPr/>
        </p:nvSpPr>
        <p:spPr>
          <a:xfrm>
            <a:off x="391886" y="6068810"/>
            <a:ext cx="10905765" cy="215444"/>
          </a:xfrm>
          <a:prstGeom prst="rect">
            <a:avLst/>
          </a:prstGeom>
          <a:noFill/>
        </p:spPr>
        <p:txBody>
          <a:bodyPr wrap="square" rtlCol="0" anchor="b">
            <a:spAutoFit/>
          </a:bodyPr>
          <a:lstStyle>
            <a:defPPr>
              <a:defRPr lang="sv-SE"/>
            </a:defPPr>
            <a:lvl1pPr defTabSz="447675">
              <a:defRPr sz="1050">
                <a:solidFill>
                  <a:schemeClr val="bg1">
                    <a:lumMod val="50000"/>
                  </a:schemeClr>
                </a:solidFill>
              </a:defRPr>
            </a:lvl1pPr>
          </a:lstStyle>
          <a:p>
            <a:r>
              <a:rPr lang="sv-SE" sz="800" dirty="0"/>
              <a:t>Källa:	Enkät: Kartläggning av socialtjänstens insatser i Sveriges kommuner (2021)  </a:t>
            </a:r>
          </a:p>
        </p:txBody>
      </p:sp>
      <p:pic>
        <p:nvPicPr>
          <p:cNvPr id="18" name="Graphic 17">
            <a:extLst>
              <a:ext uri="{FF2B5EF4-FFF2-40B4-BE49-F238E27FC236}">
                <a16:creationId xmlns:a16="http://schemas.microsoft.com/office/drawing/2014/main" id="{0ACB26A1-62C4-DAAD-4ACC-84E6F42885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002049" y="1634799"/>
            <a:ext cx="1290511" cy="1290511"/>
          </a:xfrm>
          <a:prstGeom prst="rect">
            <a:avLst/>
          </a:prstGeom>
        </p:spPr>
      </p:pic>
      <p:graphicFrame>
        <p:nvGraphicFramePr>
          <p:cNvPr id="19" name="Chart 18">
            <a:extLst>
              <a:ext uri="{FF2B5EF4-FFF2-40B4-BE49-F238E27FC236}">
                <a16:creationId xmlns:a16="http://schemas.microsoft.com/office/drawing/2014/main" id="{5C1D0B8C-CD32-4A48-AC17-05ADFACFFAFD}"/>
              </a:ext>
            </a:extLst>
          </p:cNvPr>
          <p:cNvGraphicFramePr>
            <a:graphicFrameLocks/>
          </p:cNvGraphicFramePr>
          <p:nvPr>
            <p:extLst>
              <p:ext uri="{D42A27DB-BD31-4B8C-83A1-F6EECF244321}">
                <p14:modId xmlns:p14="http://schemas.microsoft.com/office/powerpoint/2010/main" val="3703307332"/>
              </p:ext>
            </p:extLst>
          </p:nvPr>
        </p:nvGraphicFramePr>
        <p:xfrm>
          <a:off x="5237412" y="1384925"/>
          <a:ext cx="6480000" cy="432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2748179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4085F78-6606-4352-B1C6-93AE38C632CD}"/>
              </a:ext>
            </a:extLst>
          </p:cNvPr>
          <p:cNvSpPr/>
          <p:nvPr/>
        </p:nvSpPr>
        <p:spPr>
          <a:xfrm>
            <a:off x="0" y="2645444"/>
            <a:ext cx="12191999" cy="20694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339C595-6B3E-4379-93EF-D51A347E3D63}"/>
              </a:ext>
            </a:extLst>
          </p:cNvPr>
          <p:cNvSpPr>
            <a:spLocks noGrp="1"/>
          </p:cNvSpPr>
          <p:nvPr>
            <p:ph type="title"/>
          </p:nvPr>
        </p:nvSpPr>
        <p:spPr>
          <a:xfrm>
            <a:off x="1" y="2747964"/>
            <a:ext cx="12308304" cy="1966912"/>
          </a:xfrm>
        </p:spPr>
        <p:txBody>
          <a:bodyPr anchor="ctr"/>
          <a:lstStyle/>
          <a:p>
            <a:r>
              <a:rPr lang="sv-SE" sz="4400" dirty="0"/>
              <a:t>Insatsutbud</a:t>
            </a:r>
          </a:p>
        </p:txBody>
      </p:sp>
      <p:sp>
        <p:nvSpPr>
          <p:cNvPr id="5" name="Platshållare för bildnummer 4">
            <a:extLst>
              <a:ext uri="{FF2B5EF4-FFF2-40B4-BE49-F238E27FC236}">
                <a16:creationId xmlns:a16="http://schemas.microsoft.com/office/drawing/2014/main" id="{A4E7017E-7EBF-45FB-A943-415BE1990F09}"/>
              </a:ext>
            </a:extLst>
          </p:cNvPr>
          <p:cNvSpPr>
            <a:spLocks noGrp="1"/>
          </p:cNvSpPr>
          <p:nvPr>
            <p:ph type="sldNum" sz="quarter" idx="12"/>
          </p:nvPr>
        </p:nvSpPr>
        <p:spPr/>
        <p:txBody>
          <a:bodyPr/>
          <a:lstStyle/>
          <a:p>
            <a:fld id="{34C9B0E5-37D7-412E-A162-6A236BADC197}" type="slidenum">
              <a:rPr lang="sv-SE" smtClean="0"/>
              <a:pPr/>
              <a:t>154</a:t>
            </a:fld>
            <a:endParaRPr lang="sv-SE"/>
          </a:p>
        </p:txBody>
      </p:sp>
      <p:sp>
        <p:nvSpPr>
          <p:cNvPr id="4" name="Platshållare för sidfot 3">
            <a:extLst>
              <a:ext uri="{FF2B5EF4-FFF2-40B4-BE49-F238E27FC236}">
                <a16:creationId xmlns:a16="http://schemas.microsoft.com/office/drawing/2014/main" id="{9961B03E-D865-4D83-9C3E-3249230F0C25}"/>
              </a:ext>
            </a:extLst>
          </p:cNvPr>
          <p:cNvSpPr>
            <a:spLocks noGrp="1"/>
          </p:cNvSpPr>
          <p:nvPr>
            <p:ph type="ftr" sz="quarter" idx="11"/>
          </p:nvPr>
        </p:nvSpPr>
        <p:spPr/>
        <p:txBody>
          <a:bodyPr/>
          <a:lstStyle/>
          <a:p>
            <a:r>
              <a:rPr lang="sv-SE"/>
              <a:t>Verksamhetsområde: Våld i nära relationer</a:t>
            </a:r>
          </a:p>
        </p:txBody>
      </p:sp>
    </p:spTree>
    <p:extLst>
      <p:ext uri="{BB962C8B-B14F-4D97-AF65-F5344CB8AC3E}">
        <p14:creationId xmlns:p14="http://schemas.microsoft.com/office/powerpoint/2010/main" val="315926753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5BCC54F8-49AB-4FD8-8EB0-94F9950CB877}"/>
              </a:ext>
            </a:extLst>
          </p:cNvPr>
          <p:cNvSpPr/>
          <p:nvPr/>
        </p:nvSpPr>
        <p:spPr>
          <a:xfrm>
            <a:off x="360946" y="1463713"/>
            <a:ext cx="10936705" cy="176458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CC97DDA9-ED4E-4F2C-B716-221E8AA04A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9" name="Title 1">
            <a:extLst>
              <a:ext uri="{FF2B5EF4-FFF2-40B4-BE49-F238E27FC236}">
                <a16:creationId xmlns:a16="http://schemas.microsoft.com/office/drawing/2014/main" id="{DC07B3EC-2B6E-4369-A4E5-0AE729CD53FD}"/>
              </a:ext>
            </a:extLst>
          </p:cNvPr>
          <p:cNvSpPr>
            <a:spLocks noGrp="1"/>
          </p:cNvSpPr>
          <p:nvPr>
            <p:ph type="title"/>
          </p:nvPr>
        </p:nvSpPr>
        <p:spPr>
          <a:xfrm>
            <a:off x="150774" y="136526"/>
            <a:ext cx="11887759" cy="898518"/>
          </a:xfrm>
        </p:spPr>
        <p:txBody>
          <a:bodyPr anchor="b">
            <a:normAutofit/>
          </a:bodyPr>
          <a:lstStyle/>
          <a:p>
            <a:r>
              <a:rPr lang="sv-SE"/>
              <a:t>Insatsutbud: verksamhetsområde </a:t>
            </a:r>
            <a:r>
              <a:rPr lang="sv-SE" dirty="0"/>
              <a:t>våld i </a:t>
            </a:r>
            <a:r>
              <a:rPr lang="sv-SE"/>
              <a:t>nära relationer</a:t>
            </a:r>
            <a:endParaRPr lang="sv-SE" sz="2800" dirty="0">
              <a:highlight>
                <a:srgbClr val="FFFF00"/>
              </a:highlight>
            </a:endParaRPr>
          </a:p>
        </p:txBody>
      </p:sp>
      <p:sp>
        <p:nvSpPr>
          <p:cNvPr id="10" name="textruta 8">
            <a:extLst>
              <a:ext uri="{FF2B5EF4-FFF2-40B4-BE49-F238E27FC236}">
                <a16:creationId xmlns:a16="http://schemas.microsoft.com/office/drawing/2014/main" id="{918FBAB5-87F1-4F16-9754-07ABB6F51820}"/>
              </a:ext>
            </a:extLst>
          </p:cNvPr>
          <p:cNvSpPr txBox="1"/>
          <p:nvPr/>
        </p:nvSpPr>
        <p:spPr>
          <a:xfrm>
            <a:off x="360946" y="5945700"/>
            <a:ext cx="10936705" cy="338554"/>
          </a:xfrm>
          <a:prstGeom prst="rect">
            <a:avLst/>
          </a:prstGeom>
          <a:noFill/>
        </p:spPr>
        <p:txBody>
          <a:bodyPr wrap="square" rtlCol="0">
            <a:spAutoFit/>
          </a:bodyPr>
          <a:lstStyle>
            <a:defPPr>
              <a:defRPr lang="sv-SE"/>
            </a:defPPr>
            <a:lvl1pPr defTabSz="447675">
              <a:defRPr sz="1050">
                <a:solidFill>
                  <a:schemeClr val="bg1">
                    <a:lumMod val="50000"/>
                  </a:schemeClr>
                </a:solidFill>
              </a:defRPr>
            </a:lvl1pPr>
          </a:lstStyle>
          <a:p>
            <a:pPr marL="0" marR="0" lvl="0" indent="0" algn="l" defTabSz="447675"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white">
                    <a:lumMod val="50000"/>
                  </a:prstClr>
                </a:solidFill>
                <a:effectLst/>
                <a:uLnTx/>
                <a:uFillTx/>
                <a:latin typeface="Arial"/>
                <a:ea typeface="+mn-ea"/>
                <a:cs typeface="+mn-cs"/>
              </a:rPr>
              <a:t>Källa:	Enkät: Kartläggning av socialtjänstens insatser i Sveriges kommuner (2021)  </a:t>
            </a:r>
          </a:p>
          <a:p>
            <a:pPr marL="0" marR="0" lvl="0" indent="0" algn="l" defTabSz="447675"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white">
                    <a:lumMod val="50000"/>
                  </a:prstClr>
                </a:solidFill>
                <a:effectLst/>
                <a:uLnTx/>
                <a:uFillTx/>
                <a:latin typeface="Arial"/>
                <a:ea typeface="+mn-ea"/>
                <a:cs typeface="+mn-cs"/>
              </a:rPr>
              <a:t>*	Av de kommuner som angett att de slutfört enkäten</a:t>
            </a:r>
          </a:p>
        </p:txBody>
      </p:sp>
      <p:sp>
        <p:nvSpPr>
          <p:cNvPr id="6" name="Rektangel 5">
            <a:extLst>
              <a:ext uri="{FF2B5EF4-FFF2-40B4-BE49-F238E27FC236}">
                <a16:creationId xmlns:a16="http://schemas.microsoft.com/office/drawing/2014/main" id="{6151BF35-C2C3-4465-8212-079258E8C0CE}"/>
              </a:ext>
            </a:extLst>
          </p:cNvPr>
          <p:cNvSpPr/>
          <p:nvPr/>
        </p:nvSpPr>
        <p:spPr>
          <a:xfrm>
            <a:off x="360947" y="3523343"/>
            <a:ext cx="10936706" cy="21536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ktangel: rundade hörn 12">
            <a:extLst>
              <a:ext uri="{FF2B5EF4-FFF2-40B4-BE49-F238E27FC236}">
                <a16:creationId xmlns:a16="http://schemas.microsoft.com/office/drawing/2014/main" id="{C1BB5D21-F8A8-48E6-A93F-6D089FBE89FD}"/>
              </a:ext>
            </a:extLst>
          </p:cNvPr>
          <p:cNvSpPr/>
          <p:nvPr/>
        </p:nvSpPr>
        <p:spPr>
          <a:xfrm>
            <a:off x="432286" y="2304661"/>
            <a:ext cx="3406637" cy="905283"/>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av de 46 kartlagda insatserna har i genomsnitt erbjudits inom området våld i nära relationer 2016-2020</a:t>
            </a:r>
          </a:p>
        </p:txBody>
      </p:sp>
      <p:sp>
        <p:nvSpPr>
          <p:cNvPr id="14" name="Rektangel: rundade hörn 13">
            <a:extLst>
              <a:ext uri="{FF2B5EF4-FFF2-40B4-BE49-F238E27FC236}">
                <a16:creationId xmlns:a16="http://schemas.microsoft.com/office/drawing/2014/main" id="{90CE7AF8-D777-4164-9BBF-8BC03374CCB3}"/>
              </a:ext>
            </a:extLst>
          </p:cNvPr>
          <p:cNvSpPr/>
          <p:nvPr/>
        </p:nvSpPr>
        <p:spPr>
          <a:xfrm>
            <a:off x="7550275" y="2304661"/>
            <a:ext cx="3406637" cy="905283"/>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av kommunerna uppger att de ger ytterligare insatser</a:t>
            </a:r>
          </a:p>
        </p:txBody>
      </p:sp>
      <p:cxnSp>
        <p:nvCxnSpPr>
          <p:cNvPr id="16" name="Rak pilkoppling 15">
            <a:extLst>
              <a:ext uri="{FF2B5EF4-FFF2-40B4-BE49-F238E27FC236}">
                <a16:creationId xmlns:a16="http://schemas.microsoft.com/office/drawing/2014/main" id="{E098D638-612A-447A-A2D9-27531E70A24E}"/>
              </a:ext>
            </a:extLst>
          </p:cNvPr>
          <p:cNvCxnSpPr>
            <a:cxnSpLocks/>
          </p:cNvCxnSpPr>
          <p:nvPr/>
        </p:nvCxnSpPr>
        <p:spPr>
          <a:xfrm>
            <a:off x="4030580" y="4614109"/>
            <a:ext cx="3621505" cy="0"/>
          </a:xfrm>
          <a:prstGeom prst="straightConnector1">
            <a:avLst/>
          </a:prstGeom>
          <a:ln w="57150">
            <a:solidFill>
              <a:schemeClr val="accent3">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ktangel: rundade hörn 17">
            <a:extLst>
              <a:ext uri="{FF2B5EF4-FFF2-40B4-BE49-F238E27FC236}">
                <a16:creationId xmlns:a16="http://schemas.microsoft.com/office/drawing/2014/main" id="{CB4215CE-00C2-494F-865E-88A84052310E}"/>
              </a:ext>
            </a:extLst>
          </p:cNvPr>
          <p:cNvSpPr/>
          <p:nvPr/>
        </p:nvSpPr>
        <p:spPr>
          <a:xfrm>
            <a:off x="385009" y="4548793"/>
            <a:ext cx="3501191" cy="112631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av de 46 kartlagda insatserna erbjuds i den kommun som erbjuder minst antal insatser inom området våld i nära relationer 2016-2020*</a:t>
            </a:r>
          </a:p>
        </p:txBody>
      </p:sp>
      <p:sp>
        <p:nvSpPr>
          <p:cNvPr id="19" name="Rektangel: rundade hörn 18">
            <a:extLst>
              <a:ext uri="{FF2B5EF4-FFF2-40B4-BE49-F238E27FC236}">
                <a16:creationId xmlns:a16="http://schemas.microsoft.com/office/drawing/2014/main" id="{8AD0B80D-33E7-45E2-B36F-79DFF848171C}"/>
              </a:ext>
            </a:extLst>
          </p:cNvPr>
          <p:cNvSpPr/>
          <p:nvPr/>
        </p:nvSpPr>
        <p:spPr>
          <a:xfrm>
            <a:off x="7502998" y="4548793"/>
            <a:ext cx="3501191" cy="112631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av de 46 kartlagda insatserna erbjuds i den kommun som erbjuder störst antal insatser inom området våld i nära relationer 2016-2020*</a:t>
            </a:r>
          </a:p>
        </p:txBody>
      </p:sp>
      <p:pic>
        <p:nvPicPr>
          <p:cNvPr id="30" name="Bild 29" descr="Märkesfäste1 med hel fyllning">
            <a:extLst>
              <a:ext uri="{FF2B5EF4-FFF2-40B4-BE49-F238E27FC236}">
                <a16:creationId xmlns:a16="http://schemas.microsoft.com/office/drawing/2014/main" id="{8178D44B-576F-43AC-B472-0DEEA926FF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141492" y="1664369"/>
            <a:ext cx="1375611" cy="1375611"/>
          </a:xfrm>
          <a:prstGeom prst="rect">
            <a:avLst/>
          </a:prstGeom>
        </p:spPr>
      </p:pic>
      <p:sp>
        <p:nvSpPr>
          <p:cNvPr id="3" name="Platshållare för sidfot 2">
            <a:extLst>
              <a:ext uri="{FF2B5EF4-FFF2-40B4-BE49-F238E27FC236}">
                <a16:creationId xmlns:a16="http://schemas.microsoft.com/office/drawing/2014/main" id="{53540F97-857D-4E2C-A9D0-B5441E88C7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Verksamhetsområde: Våld i nära relationer</a:t>
            </a:r>
          </a:p>
        </p:txBody>
      </p:sp>
      <p:sp>
        <p:nvSpPr>
          <p:cNvPr id="21" name="Rektangel: rundade hörn 12">
            <a:extLst>
              <a:ext uri="{FF2B5EF4-FFF2-40B4-BE49-F238E27FC236}">
                <a16:creationId xmlns:a16="http://schemas.microsoft.com/office/drawing/2014/main" id="{8F205C1C-3E4B-F4C7-8E6B-637B94C52966}"/>
              </a:ext>
            </a:extLst>
          </p:cNvPr>
          <p:cNvSpPr/>
          <p:nvPr>
            <p:custDataLst>
              <p:tags r:id="rId1"/>
            </p:custDataLst>
          </p:nvPr>
        </p:nvSpPr>
        <p:spPr>
          <a:xfrm>
            <a:off x="432286" y="1528785"/>
            <a:ext cx="3406637" cy="905283"/>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0" i="0" u="none" strike="noStrike" kern="1200" cap="none" spc="0" normalizeH="0" baseline="0" noProof="0" dirty="0">
                <a:ln>
                  <a:noFill/>
                </a:ln>
                <a:solidFill>
                  <a:prstClr val="black"/>
                </a:solidFill>
                <a:effectLst/>
                <a:uLnTx/>
                <a:uFillTx/>
                <a:latin typeface="Arial"/>
                <a:ea typeface="+mn-ea"/>
                <a:cs typeface="+mn-cs"/>
              </a:rPr>
              <a:t>16</a:t>
            </a:r>
          </a:p>
        </p:txBody>
      </p:sp>
      <p:sp>
        <p:nvSpPr>
          <p:cNvPr id="22" name="Rektangel: rundade hörn 13">
            <a:extLst>
              <a:ext uri="{FF2B5EF4-FFF2-40B4-BE49-F238E27FC236}">
                <a16:creationId xmlns:a16="http://schemas.microsoft.com/office/drawing/2014/main" id="{2503B82A-0467-7021-73B1-0C177C84E14C}"/>
              </a:ext>
            </a:extLst>
          </p:cNvPr>
          <p:cNvSpPr/>
          <p:nvPr>
            <p:custDataLst>
              <p:tags r:id="rId2"/>
            </p:custDataLst>
          </p:nvPr>
        </p:nvSpPr>
        <p:spPr>
          <a:xfrm>
            <a:off x="7550275" y="1528785"/>
            <a:ext cx="3406637" cy="905283"/>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0" i="0" u="none" strike="noStrike" kern="1200" cap="none" spc="0" normalizeH="0" baseline="0" noProof="0" dirty="0">
                <a:ln>
                  <a:noFill/>
                </a:ln>
                <a:solidFill>
                  <a:prstClr val="black"/>
                </a:solidFill>
                <a:effectLst/>
                <a:uLnTx/>
                <a:uFillTx/>
                <a:latin typeface="Arial"/>
                <a:ea typeface="+mn-ea"/>
                <a:cs typeface="+mn-cs"/>
              </a:rPr>
              <a:t>25%</a:t>
            </a:r>
          </a:p>
        </p:txBody>
      </p:sp>
      <p:sp>
        <p:nvSpPr>
          <p:cNvPr id="23" name="Rektangel: rundade hörn 17">
            <a:extLst>
              <a:ext uri="{FF2B5EF4-FFF2-40B4-BE49-F238E27FC236}">
                <a16:creationId xmlns:a16="http://schemas.microsoft.com/office/drawing/2014/main" id="{354BE06D-2231-E30C-25F6-6731AD71A82F}"/>
              </a:ext>
            </a:extLst>
          </p:cNvPr>
          <p:cNvSpPr/>
          <p:nvPr>
            <p:custDataLst>
              <p:tags r:id="rId3"/>
            </p:custDataLst>
          </p:nvPr>
        </p:nvSpPr>
        <p:spPr>
          <a:xfrm>
            <a:off x="385009" y="3772917"/>
            <a:ext cx="3501191" cy="112631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0" i="0" u="none" strike="noStrike" kern="1200" cap="none" spc="0" normalizeH="0" baseline="0" noProof="0" dirty="0">
                <a:ln>
                  <a:noFill/>
                </a:ln>
                <a:solidFill>
                  <a:prstClr val="black"/>
                </a:solidFill>
                <a:effectLst/>
                <a:uLnTx/>
                <a:uFillTx/>
                <a:latin typeface="Arial"/>
                <a:ea typeface="+mn-ea"/>
                <a:cs typeface="+mn-cs"/>
              </a:rPr>
              <a:t>10</a:t>
            </a:r>
          </a:p>
        </p:txBody>
      </p:sp>
      <p:sp>
        <p:nvSpPr>
          <p:cNvPr id="24" name="Rektangel: rundade hörn 18">
            <a:extLst>
              <a:ext uri="{FF2B5EF4-FFF2-40B4-BE49-F238E27FC236}">
                <a16:creationId xmlns:a16="http://schemas.microsoft.com/office/drawing/2014/main" id="{FE4B8269-E1F4-4D88-A82E-300001FEE3F7}"/>
              </a:ext>
            </a:extLst>
          </p:cNvPr>
          <p:cNvSpPr/>
          <p:nvPr>
            <p:custDataLst>
              <p:tags r:id="rId4"/>
            </p:custDataLst>
          </p:nvPr>
        </p:nvSpPr>
        <p:spPr>
          <a:xfrm>
            <a:off x="7502998" y="3772917"/>
            <a:ext cx="3501191" cy="112631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0" i="0" u="none" strike="noStrike" kern="1200" cap="none" spc="0" normalizeH="0" baseline="0" noProof="0" dirty="0">
                <a:ln>
                  <a:noFill/>
                </a:ln>
                <a:solidFill>
                  <a:prstClr val="black"/>
                </a:solidFill>
                <a:effectLst/>
                <a:uLnTx/>
                <a:uFillTx/>
                <a:latin typeface="Arial"/>
                <a:ea typeface="+mn-ea"/>
                <a:cs typeface="+mn-cs"/>
              </a:rPr>
              <a:t>30</a:t>
            </a:r>
          </a:p>
        </p:txBody>
      </p:sp>
    </p:spTree>
    <p:extLst>
      <p:ext uri="{BB962C8B-B14F-4D97-AF65-F5344CB8AC3E}">
        <p14:creationId xmlns:p14="http://schemas.microsoft.com/office/powerpoint/2010/main" val="411476419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Antal insatser inom området våld i nära relationer som ges i respektive kommun</a:t>
            </a:r>
          </a:p>
        </p:txBody>
      </p:sp>
      <p:sp>
        <p:nvSpPr>
          <p:cNvPr id="5" name="Platshållare för sidfot 4">
            <a:extLst>
              <a:ext uri="{FF2B5EF4-FFF2-40B4-BE49-F238E27FC236}">
                <a16:creationId xmlns:a16="http://schemas.microsoft.com/office/drawing/2014/main" id="{4470619E-7018-4AE4-8B86-7EAD0AAC0693}"/>
              </a:ext>
            </a:extLst>
          </p:cNvPr>
          <p:cNvSpPr>
            <a:spLocks noGrp="1"/>
          </p:cNvSpPr>
          <p:nvPr>
            <p:ph type="ftr" sz="quarter" idx="11"/>
          </p:nvPr>
        </p:nvSpPr>
        <p:spPr/>
        <p:txBody>
          <a:bodyPr/>
          <a:lstStyle/>
          <a:p>
            <a:r>
              <a:rPr lang="sv-SE"/>
              <a:t>Verksamhetsområde: Våld i nära relationer</a:t>
            </a:r>
          </a:p>
        </p:txBody>
      </p:sp>
      <p:sp>
        <p:nvSpPr>
          <p:cNvPr id="3" name="Platshållare för bildnummer 2">
            <a:extLst>
              <a:ext uri="{FF2B5EF4-FFF2-40B4-BE49-F238E27FC236}">
                <a16:creationId xmlns:a16="http://schemas.microsoft.com/office/drawing/2014/main" id="{5824D84B-72A1-42D9-BEC2-536EB8F5ED87}"/>
              </a:ext>
            </a:extLst>
          </p:cNvPr>
          <p:cNvSpPr>
            <a:spLocks noGrp="1"/>
          </p:cNvSpPr>
          <p:nvPr>
            <p:ph type="sldNum" sz="quarter" idx="12"/>
          </p:nvPr>
        </p:nvSpPr>
        <p:spPr/>
        <p:txBody>
          <a:bodyPr/>
          <a:lstStyle/>
          <a:p>
            <a:fld id="{2DBAD975-63FF-4468-AC34-025F73E043F9}" type="slidenum">
              <a:rPr lang="sv-SE" smtClean="0"/>
              <a:pPr/>
              <a:t>156</a:t>
            </a:fld>
            <a:endParaRPr lang="sv-SE"/>
          </a:p>
        </p:txBody>
      </p:sp>
      <p:sp>
        <p:nvSpPr>
          <p:cNvPr id="8" name="Text Placeholder 7">
            <a:extLst>
              <a:ext uri="{FF2B5EF4-FFF2-40B4-BE49-F238E27FC236}">
                <a16:creationId xmlns:a16="http://schemas.microsoft.com/office/drawing/2014/main" id="{DD84B054-2FE7-B36D-02E7-ABBAAF348F37}"/>
              </a:ext>
            </a:extLst>
          </p:cNvPr>
          <p:cNvSpPr>
            <a:spLocks noGrp="1"/>
          </p:cNvSpPr>
          <p:nvPr>
            <p:ph type="body" sz="quarter" idx="13"/>
          </p:nvPr>
        </p:nvSpPr>
        <p:spPr>
          <a:xfrm>
            <a:off x="239003" y="5679000"/>
            <a:ext cx="11799010" cy="588636"/>
          </a:xfrm>
        </p:spPr>
        <p:txBody>
          <a:bodyPr/>
          <a:lstStyle/>
          <a:p>
            <a:pPr defTabSz="447675"/>
            <a:r>
              <a:rPr lang="sv-SE" sz="800" dirty="0">
                <a:solidFill>
                  <a:schemeClr val="bg1">
                    <a:lumMod val="50000"/>
                  </a:schemeClr>
                </a:solidFill>
              </a:rPr>
              <a:t>	Not: 	Avser antal insatser som kommunerna uppgett att de erbjudit under åren 2016-2020 utifrån den lista av de 75 insatser som ingick i enkäten ”Kartläggning av socialtjänstens insatser i Sveriges kommuner (2021)” för området våld i nära 		relationer. 24 procent av kommunerna uppger att de erbjuder insatser utöver de som ingick i enkäten. Antal svarande kommuner i riket är 240 kommuner. </a:t>
            </a:r>
            <a:r>
              <a:rPr lang="sv-SE" dirty="0"/>
              <a:t>Endast de kommuner som har lämnat ett svar visas i denna graf.</a:t>
            </a:r>
            <a:endParaRPr lang="sv-SE" sz="800" dirty="0">
              <a:solidFill>
                <a:schemeClr val="bg1">
                  <a:lumMod val="50000"/>
                </a:schemeClr>
              </a:solidFill>
            </a:endParaRPr>
          </a:p>
          <a:p>
            <a:pPr defTabSz="447675"/>
            <a:r>
              <a:rPr lang="sv-SE" sz="800" dirty="0">
                <a:solidFill>
                  <a:schemeClr val="bg1">
                    <a:lumMod val="50000"/>
                  </a:schemeClr>
                </a:solidFill>
              </a:rPr>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AAF5B0A9-BDAE-4B5E-9A07-DE354DEBC7FB}"/>
              </a:ext>
            </a:extLst>
          </p:cNvPr>
          <p:cNvGraphicFramePr>
            <a:graphicFrameLocks/>
          </p:cNvGraphicFramePr>
          <p:nvPr>
            <p:extLst>
              <p:ext uri="{D42A27DB-BD31-4B8C-83A1-F6EECF244321}">
                <p14:modId xmlns:p14="http://schemas.microsoft.com/office/powerpoint/2010/main" val="1946381149"/>
              </p:ext>
            </p:extLst>
          </p:nvPr>
        </p:nvGraphicFramePr>
        <p:xfrm>
          <a:off x="336000" y="1179000"/>
          <a:ext cx="11520000" cy="45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9297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Genomsnittligt antal insatser inom våld i nära relationer uppdelat på huvudgrupp</a:t>
            </a:r>
          </a:p>
        </p:txBody>
      </p:sp>
      <p:sp>
        <p:nvSpPr>
          <p:cNvPr id="5" name="Platshållare för sidfot 4">
            <a:extLst>
              <a:ext uri="{FF2B5EF4-FFF2-40B4-BE49-F238E27FC236}">
                <a16:creationId xmlns:a16="http://schemas.microsoft.com/office/drawing/2014/main" id="{D67AFD1A-D4AB-44D4-B32D-031971551763}"/>
              </a:ext>
            </a:extLst>
          </p:cNvPr>
          <p:cNvSpPr>
            <a:spLocks noGrp="1"/>
          </p:cNvSpPr>
          <p:nvPr>
            <p:ph type="ftr" sz="quarter" idx="11"/>
          </p:nvPr>
        </p:nvSpPr>
        <p:spPr/>
        <p:txBody>
          <a:bodyPr/>
          <a:lstStyle/>
          <a:p>
            <a:r>
              <a:rPr lang="sv-SE"/>
              <a:t>Verksamhetsområde: Våld i nära relationer</a:t>
            </a:r>
          </a:p>
        </p:txBody>
      </p:sp>
      <p:sp>
        <p:nvSpPr>
          <p:cNvPr id="3" name="Slide Number Placeholder 2">
            <a:extLst>
              <a:ext uri="{FF2B5EF4-FFF2-40B4-BE49-F238E27FC236}">
                <a16:creationId xmlns:a16="http://schemas.microsoft.com/office/drawing/2014/main" id="{352D05CE-82B8-49CF-AE8E-F828073D0D19}"/>
              </a:ext>
            </a:extLst>
          </p:cNvPr>
          <p:cNvSpPr>
            <a:spLocks noGrp="1"/>
          </p:cNvSpPr>
          <p:nvPr>
            <p:ph type="sldNum" sz="quarter" idx="12"/>
          </p:nvPr>
        </p:nvSpPr>
        <p:spPr/>
        <p:txBody>
          <a:bodyPr/>
          <a:lstStyle/>
          <a:p>
            <a:fld id="{2DBAD975-63FF-4468-AC34-025F73E043F9}" type="slidenum">
              <a:rPr lang="sv-SE" smtClean="0"/>
              <a:pPr/>
              <a:t>157</a:t>
            </a:fld>
            <a:endParaRPr lang="sv-SE"/>
          </a:p>
        </p:txBody>
      </p:sp>
      <p:sp>
        <p:nvSpPr>
          <p:cNvPr id="8" name="Text Placeholder 7">
            <a:extLst>
              <a:ext uri="{FF2B5EF4-FFF2-40B4-BE49-F238E27FC236}">
                <a16:creationId xmlns:a16="http://schemas.microsoft.com/office/drawing/2014/main" id="{E45958D4-06E1-CC5E-B60B-F79C6CFD4765}"/>
              </a:ext>
            </a:extLst>
          </p:cNvPr>
          <p:cNvSpPr>
            <a:spLocks noGrp="1"/>
          </p:cNvSpPr>
          <p:nvPr>
            <p:ph type="body" sz="quarter" idx="13"/>
          </p:nvPr>
        </p:nvSpPr>
        <p:spPr/>
        <p:txBody>
          <a:bodyPr/>
          <a:lstStyle/>
          <a:p>
            <a:pPr defTabSz="447675"/>
            <a:r>
              <a:rPr lang="sv-SE" sz="800" dirty="0">
                <a:solidFill>
                  <a:schemeClr val="bg1">
                    <a:lumMod val="50000"/>
                  </a:schemeClr>
                </a:solidFill>
              </a:rPr>
              <a:t>	Not: 	Avser antal insatser som kommunerna uppgett att de erbjudit under åren 2016-2020 utifrån den lista av de 75 insatser som ingick i enkäten ”Kartläggning av socialtjänstens insatser i Sveriges kommuner (2021)” för området våld i nära 		relationer. 24 procent av kommunerna uppger att de erbjuder insatser utöver de som ingick i enkäten.</a:t>
            </a:r>
          </a:p>
          <a:p>
            <a:pPr defTabSz="447675"/>
            <a:r>
              <a:rPr lang="sv-SE" sz="800" dirty="0">
                <a:solidFill>
                  <a:schemeClr val="bg1">
                    <a:lumMod val="50000"/>
                  </a:schemeClr>
                </a:solidFill>
              </a:rPr>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D305ACFF-6B5F-4C76-A713-8C29A21B49D0}"/>
              </a:ext>
            </a:extLst>
          </p:cNvPr>
          <p:cNvGraphicFramePr>
            <a:graphicFrameLocks/>
          </p:cNvGraphicFramePr>
          <p:nvPr>
            <p:extLst>
              <p:ext uri="{D42A27DB-BD31-4B8C-83A1-F6EECF244321}">
                <p14:modId xmlns:p14="http://schemas.microsoft.com/office/powerpoint/2010/main" val="971941737"/>
              </p:ext>
            </p:extLst>
          </p:nvPr>
        </p:nvGraphicFramePr>
        <p:xfrm>
          <a:off x="336000" y="1179000"/>
          <a:ext cx="11520000" cy="45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182853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lstStyle/>
          <a:p>
            <a:r>
              <a:rPr lang="sv-SE" dirty="0"/>
              <a:t>De tio vanligaste av de kartlagda insatserna</a:t>
            </a:r>
            <a:endParaRPr lang="en-US" dirty="0"/>
          </a:p>
        </p:txBody>
      </p:sp>
      <p:sp>
        <p:nvSpPr>
          <p:cNvPr id="10" name="Platshållare för sidfot 9">
            <a:extLst>
              <a:ext uri="{FF2B5EF4-FFF2-40B4-BE49-F238E27FC236}">
                <a16:creationId xmlns:a16="http://schemas.microsoft.com/office/drawing/2014/main" id="{AB6C9327-C266-4E23-819B-ECC8CEEE8154}"/>
              </a:ext>
            </a:extLst>
          </p:cNvPr>
          <p:cNvSpPr>
            <a:spLocks noGrp="1"/>
          </p:cNvSpPr>
          <p:nvPr>
            <p:ph type="ftr" sz="quarter" idx="11"/>
          </p:nvPr>
        </p:nvSpPr>
        <p:spPr/>
        <p:txBody>
          <a:bodyPr/>
          <a:lstStyle/>
          <a:p>
            <a:r>
              <a:rPr lang="sv-SE"/>
              <a:t>Verksamhetsområde: Våld i nära relationer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158</a:t>
            </a:fld>
            <a:endParaRPr lang="sv-SE"/>
          </a:p>
        </p:txBody>
      </p:sp>
      <p:sp>
        <p:nvSpPr>
          <p:cNvPr id="7" name="Text Placeholder 6">
            <a:extLst>
              <a:ext uri="{FF2B5EF4-FFF2-40B4-BE49-F238E27FC236}">
                <a16:creationId xmlns:a16="http://schemas.microsoft.com/office/drawing/2014/main" id="{69240487-F6C7-B1B2-EC8F-A5D3A0329A1C}"/>
              </a:ext>
            </a:extLst>
          </p:cNvPr>
          <p:cNvSpPr>
            <a:spLocks noGrp="1"/>
          </p:cNvSpPr>
          <p:nvPr>
            <p:ph type="body" sz="quarter" idx="13"/>
          </p:nvPr>
        </p:nvSpPr>
        <p:spPr/>
        <p:txBody>
          <a:bodyPr/>
          <a:lstStyle/>
          <a:p>
            <a:r>
              <a:rPr lang="sv-SE" sz="800" dirty="0"/>
              <a:t>	Not:	Insatserna är ordnade efter hur många kommuner som erbjuder insatsen. </a:t>
            </a:r>
            <a:r>
              <a:rPr lang="sv-SE" dirty="0"/>
              <a:t>Insatser markerade med ** avser insatser till våldsutövare. </a:t>
            </a:r>
            <a:endParaRPr lang="sv-SE" sz="800" dirty="0"/>
          </a:p>
          <a:p>
            <a:r>
              <a:rPr lang="sv-SE" sz="800" dirty="0"/>
              <a:t>	Källa:	Enkät: Kartläggning av socialtjänstens insatser i Sveriges kommuner (2021) </a:t>
            </a:r>
          </a:p>
        </p:txBody>
      </p:sp>
      <p:graphicFrame>
        <p:nvGraphicFramePr>
          <p:cNvPr id="9" name="Table 8">
            <a:extLst>
              <a:ext uri="{FF2B5EF4-FFF2-40B4-BE49-F238E27FC236}">
                <a16:creationId xmlns:a16="http://schemas.microsoft.com/office/drawing/2014/main" id="{2E95EED9-4809-8541-8656-589CE7FE6A8D}"/>
              </a:ext>
            </a:extLst>
          </p:cNvPr>
          <p:cNvGraphicFramePr>
            <a:graphicFrameLocks noGrp="1"/>
          </p:cNvGraphicFramePr>
          <p:nvPr>
            <p:custDataLst>
              <p:tags r:id="rId1"/>
            </p:custDataLst>
            <p:extLst>
              <p:ext uri="{D42A27DB-BD31-4B8C-83A1-F6EECF244321}">
                <p14:modId xmlns:p14="http://schemas.microsoft.com/office/powerpoint/2010/main" val="3722180256"/>
              </p:ext>
            </p:extLst>
          </p:nvPr>
        </p:nvGraphicFramePr>
        <p:xfrm>
          <a:off x="1345947" y="1559720"/>
          <a:ext cx="9500107" cy="3738561"/>
        </p:xfrm>
        <a:graphic>
          <a:graphicData uri="http://schemas.openxmlformats.org/drawingml/2006/table">
            <a:tbl>
              <a:tblPr/>
              <a:tblGrid>
                <a:gridCol w="5398021">
                  <a:extLst>
                    <a:ext uri="{9D8B030D-6E8A-4147-A177-3AD203B41FA5}">
                      <a16:colId xmlns:a16="http://schemas.microsoft.com/office/drawing/2014/main" val="2608520"/>
                    </a:ext>
                  </a:extLst>
                </a:gridCol>
                <a:gridCol w="1367362">
                  <a:extLst>
                    <a:ext uri="{9D8B030D-6E8A-4147-A177-3AD203B41FA5}">
                      <a16:colId xmlns:a16="http://schemas.microsoft.com/office/drawing/2014/main" val="3316479420"/>
                    </a:ext>
                  </a:extLst>
                </a:gridCol>
                <a:gridCol w="1367362">
                  <a:extLst>
                    <a:ext uri="{9D8B030D-6E8A-4147-A177-3AD203B41FA5}">
                      <a16:colId xmlns:a16="http://schemas.microsoft.com/office/drawing/2014/main" val="3344117225"/>
                    </a:ext>
                  </a:extLst>
                </a:gridCol>
                <a:gridCol w="1367362">
                  <a:extLst>
                    <a:ext uri="{9D8B030D-6E8A-4147-A177-3AD203B41FA5}">
                      <a16:colId xmlns:a16="http://schemas.microsoft.com/office/drawing/2014/main" val="3458562578"/>
                    </a:ext>
                  </a:extLst>
                </a:gridCol>
              </a:tblGrid>
              <a:tr h="524241">
                <a:tc>
                  <a:txBody>
                    <a:bodyPr/>
                    <a:lstStyle/>
                    <a:p>
                      <a:pPr algn="l" fontAlgn="ctr"/>
                      <a:r>
                        <a:rPr lang="sv-SE" sz="1000" b="1" i="0" u="none" strike="noStrike">
                          <a:solidFill>
                            <a:srgbClr val="000000"/>
                          </a:solidFill>
                          <a:effectLst/>
                          <a:latin typeface="Arial" panose="020B0604020202020204" pitchFamily="34" charset="0"/>
                        </a:rPr>
                        <a:t>Insatser</a:t>
                      </a:r>
                    </a:p>
                  </a:txBody>
                  <a:tcPr marL="3827" marR="3827" marT="382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Andel kommuner som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erbjuder insatsen </a:t>
                      </a:r>
                    </a:p>
                  </a:txBody>
                  <a:tcPr marL="3827" marR="3827" marT="382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Antal kommuner som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erbjuder insatsen</a:t>
                      </a:r>
                    </a:p>
                  </a:txBody>
                  <a:tcPr marL="3827" marR="3827" marT="382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Antal kommuner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som svarat</a:t>
                      </a:r>
                    </a:p>
                  </a:txBody>
                  <a:tcPr marL="3827" marR="3827" marT="3827"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1668553"/>
                  </a:ext>
                </a:extLst>
              </a:tr>
              <a:tr h="321432">
                <a:tc>
                  <a:txBody>
                    <a:bodyPr/>
                    <a:lstStyle/>
                    <a:p>
                      <a:pPr algn="l" fontAlgn="b"/>
                      <a:r>
                        <a:rPr lang="sv-SE" sz="1000" b="0" i="0" u="none" strike="noStrike">
                          <a:solidFill>
                            <a:srgbClr val="000000"/>
                          </a:solidFill>
                          <a:effectLst/>
                          <a:latin typeface="Arial" panose="020B0604020202020204" pitchFamily="34" charset="0"/>
                        </a:rPr>
                        <a:t>Stöd i andra myndighetskontakter</a:t>
                      </a:r>
                    </a:p>
                  </a:txBody>
                  <a:tcPr marL="3827" marR="3827" marT="38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100%</a:t>
                      </a:r>
                    </a:p>
                  </a:txBody>
                  <a:tcPr marL="3827" marR="3827" marT="38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27" marR="3827" marT="38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27" marR="3827" marT="382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16563534"/>
                  </a:ext>
                </a:extLst>
              </a:tr>
              <a:tr h="321432">
                <a:tc>
                  <a:txBody>
                    <a:bodyPr/>
                    <a:lstStyle/>
                    <a:p>
                      <a:pPr algn="l" fontAlgn="b"/>
                      <a:r>
                        <a:rPr lang="sv-SE" sz="1000" b="0" i="0" u="none" strike="noStrike">
                          <a:solidFill>
                            <a:srgbClr val="000000"/>
                          </a:solidFill>
                          <a:effectLst/>
                          <a:latin typeface="Arial" panose="020B0604020202020204" pitchFamily="34" charset="0"/>
                        </a:rPr>
                        <a:t>Råd och stöd från socialsekreteraren</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100%</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27" marR="3827" marT="3827" marB="0" anchor="b">
                    <a:lnL>
                      <a:noFill/>
                    </a:lnL>
                    <a:lnR>
                      <a:noFill/>
                    </a:lnR>
                    <a:lnT>
                      <a:noFill/>
                    </a:lnT>
                    <a:lnB>
                      <a:noFill/>
                    </a:lnB>
                  </a:tcPr>
                </a:tc>
                <a:extLst>
                  <a:ext uri="{0D108BD9-81ED-4DB2-BD59-A6C34878D82A}">
                    <a16:rowId xmlns:a16="http://schemas.microsoft.com/office/drawing/2014/main" val="1267507699"/>
                  </a:ext>
                </a:extLst>
              </a:tr>
              <a:tr h="321432">
                <a:tc>
                  <a:txBody>
                    <a:bodyPr/>
                    <a:lstStyle/>
                    <a:p>
                      <a:pPr algn="l" fontAlgn="b"/>
                      <a:r>
                        <a:rPr lang="sv-SE" sz="1000" b="0" i="0" u="none" strike="noStrike">
                          <a:solidFill>
                            <a:srgbClr val="000000"/>
                          </a:solidFill>
                          <a:effectLst/>
                          <a:latin typeface="Arial" panose="020B0604020202020204" pitchFamily="34" charset="0"/>
                        </a:rPr>
                        <a:t>Generella enskilda stödsamtal utan särskild manual</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92%</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11</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27" marR="3827" marT="3827" marB="0" anchor="b">
                    <a:lnL>
                      <a:noFill/>
                    </a:lnL>
                    <a:lnR>
                      <a:noFill/>
                    </a:lnR>
                    <a:lnT>
                      <a:noFill/>
                    </a:lnT>
                    <a:lnB>
                      <a:noFill/>
                    </a:lnB>
                  </a:tcPr>
                </a:tc>
                <a:extLst>
                  <a:ext uri="{0D108BD9-81ED-4DB2-BD59-A6C34878D82A}">
                    <a16:rowId xmlns:a16="http://schemas.microsoft.com/office/drawing/2014/main" val="1588647040"/>
                  </a:ext>
                </a:extLst>
              </a:tr>
              <a:tr h="321432">
                <a:tc>
                  <a:txBody>
                    <a:bodyPr/>
                    <a:lstStyle/>
                    <a:p>
                      <a:pPr algn="l" fontAlgn="b"/>
                      <a:r>
                        <a:rPr lang="sv-SE" sz="1000" b="0" i="0" u="none" strike="noStrike">
                          <a:solidFill>
                            <a:srgbClr val="000000"/>
                          </a:solidFill>
                          <a:effectLst/>
                          <a:latin typeface="Arial" panose="020B0604020202020204" pitchFamily="34" charset="0"/>
                        </a:rPr>
                        <a:t>Skyddat boende för våldsutsatta kvinnor</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92%</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11</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27" marR="3827" marT="3827" marB="0" anchor="b">
                    <a:lnL>
                      <a:noFill/>
                    </a:lnL>
                    <a:lnR>
                      <a:noFill/>
                    </a:lnR>
                    <a:lnT>
                      <a:noFill/>
                    </a:lnT>
                    <a:lnB>
                      <a:noFill/>
                    </a:lnB>
                  </a:tcPr>
                </a:tc>
                <a:extLst>
                  <a:ext uri="{0D108BD9-81ED-4DB2-BD59-A6C34878D82A}">
                    <a16:rowId xmlns:a16="http://schemas.microsoft.com/office/drawing/2014/main" val="2652894530"/>
                  </a:ext>
                </a:extLst>
              </a:tr>
              <a:tr h="321432">
                <a:tc>
                  <a:txBody>
                    <a:bodyPr/>
                    <a:lstStyle/>
                    <a:p>
                      <a:pPr algn="l" fontAlgn="b"/>
                      <a:r>
                        <a:rPr lang="sv-SE" sz="1000" b="0" i="0" u="none" strike="noStrike">
                          <a:solidFill>
                            <a:srgbClr val="000000"/>
                          </a:solidFill>
                          <a:effectLst/>
                          <a:latin typeface="Arial" panose="020B0604020202020204" pitchFamily="34" charset="0"/>
                        </a:rPr>
                        <a:t>Generella stödsamtal utan särskild manual**</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83%</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27" marR="3827" marT="3827" marB="0" anchor="b">
                    <a:lnL>
                      <a:noFill/>
                    </a:lnL>
                    <a:lnR>
                      <a:noFill/>
                    </a:lnR>
                    <a:lnT>
                      <a:noFill/>
                    </a:lnT>
                    <a:lnB>
                      <a:noFill/>
                    </a:lnB>
                  </a:tcPr>
                </a:tc>
                <a:extLst>
                  <a:ext uri="{0D108BD9-81ED-4DB2-BD59-A6C34878D82A}">
                    <a16:rowId xmlns:a16="http://schemas.microsoft.com/office/drawing/2014/main" val="4168900855"/>
                  </a:ext>
                </a:extLst>
              </a:tr>
              <a:tr h="321432">
                <a:tc>
                  <a:txBody>
                    <a:bodyPr/>
                    <a:lstStyle/>
                    <a:p>
                      <a:pPr algn="l" fontAlgn="b"/>
                      <a:r>
                        <a:rPr lang="sv-SE" sz="1000" b="0" i="0" u="none" strike="noStrike">
                          <a:solidFill>
                            <a:srgbClr val="000000"/>
                          </a:solidFill>
                          <a:effectLst/>
                          <a:latin typeface="Arial" panose="020B0604020202020204" pitchFamily="34" charset="0"/>
                        </a:rPr>
                        <a:t>Stöd vid akut behov av ekonomiskt bistånd</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83%</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27" marR="3827" marT="3827" marB="0" anchor="b">
                    <a:lnL>
                      <a:noFill/>
                    </a:lnL>
                    <a:lnR>
                      <a:noFill/>
                    </a:lnR>
                    <a:lnT>
                      <a:noFill/>
                    </a:lnT>
                    <a:lnB>
                      <a:noFill/>
                    </a:lnB>
                  </a:tcPr>
                </a:tc>
                <a:extLst>
                  <a:ext uri="{0D108BD9-81ED-4DB2-BD59-A6C34878D82A}">
                    <a16:rowId xmlns:a16="http://schemas.microsoft.com/office/drawing/2014/main" val="2263027455"/>
                  </a:ext>
                </a:extLst>
              </a:tr>
              <a:tr h="321432">
                <a:tc>
                  <a:txBody>
                    <a:bodyPr/>
                    <a:lstStyle/>
                    <a:p>
                      <a:pPr algn="l" fontAlgn="b"/>
                      <a:r>
                        <a:rPr lang="sv-SE" sz="1000" b="0" i="0" u="none" strike="noStrike">
                          <a:solidFill>
                            <a:srgbClr val="000000"/>
                          </a:solidFill>
                          <a:effectLst/>
                          <a:latin typeface="Arial" panose="020B0604020202020204" pitchFamily="34" charset="0"/>
                        </a:rPr>
                        <a:t>Stöd vid byte av bostadsort</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75%</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9</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27" marR="3827" marT="3827" marB="0" anchor="b">
                    <a:lnL>
                      <a:noFill/>
                    </a:lnL>
                    <a:lnR>
                      <a:noFill/>
                    </a:lnR>
                    <a:lnT>
                      <a:noFill/>
                    </a:lnT>
                    <a:lnB>
                      <a:noFill/>
                    </a:lnB>
                  </a:tcPr>
                </a:tc>
                <a:extLst>
                  <a:ext uri="{0D108BD9-81ED-4DB2-BD59-A6C34878D82A}">
                    <a16:rowId xmlns:a16="http://schemas.microsoft.com/office/drawing/2014/main" val="1275042149"/>
                  </a:ext>
                </a:extLst>
              </a:tr>
              <a:tr h="321432">
                <a:tc>
                  <a:txBody>
                    <a:bodyPr/>
                    <a:lstStyle/>
                    <a:p>
                      <a:pPr algn="l" fontAlgn="b"/>
                      <a:r>
                        <a:rPr lang="sv-SE" sz="1000" b="0" i="0" u="none" strike="noStrike">
                          <a:solidFill>
                            <a:srgbClr val="000000"/>
                          </a:solidFill>
                          <a:effectLst/>
                          <a:latin typeface="Arial" panose="020B0604020202020204" pitchFamily="34" charset="0"/>
                        </a:rPr>
                        <a:t>Jourlägenhet</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75%</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9</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27" marR="3827" marT="3827" marB="0" anchor="b">
                    <a:lnL>
                      <a:noFill/>
                    </a:lnL>
                    <a:lnR>
                      <a:noFill/>
                    </a:lnR>
                    <a:lnT>
                      <a:noFill/>
                    </a:lnT>
                    <a:lnB>
                      <a:noFill/>
                    </a:lnB>
                  </a:tcPr>
                </a:tc>
                <a:extLst>
                  <a:ext uri="{0D108BD9-81ED-4DB2-BD59-A6C34878D82A}">
                    <a16:rowId xmlns:a16="http://schemas.microsoft.com/office/drawing/2014/main" val="1793530142"/>
                  </a:ext>
                </a:extLst>
              </a:tr>
              <a:tr h="321432">
                <a:tc>
                  <a:txBody>
                    <a:bodyPr/>
                    <a:lstStyle/>
                    <a:p>
                      <a:pPr algn="l" fontAlgn="b"/>
                      <a:r>
                        <a:rPr lang="sv-SE" sz="1000" b="0" i="0" u="none" strike="noStrike">
                          <a:solidFill>
                            <a:srgbClr val="000000"/>
                          </a:solidFill>
                          <a:effectLst/>
                          <a:latin typeface="Arial" panose="020B0604020202020204" pitchFamily="34" charset="0"/>
                        </a:rPr>
                        <a:t>Säkerhetsplanering, genomgång av säkerhet</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67%</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27" marR="3827" marT="3827" marB="0" anchor="b">
                    <a:lnL>
                      <a:noFill/>
                    </a:lnL>
                    <a:lnR>
                      <a:noFill/>
                    </a:lnR>
                    <a:lnT>
                      <a:noFill/>
                    </a:lnT>
                    <a:lnB>
                      <a:noFill/>
                    </a:lnB>
                  </a:tcPr>
                </a:tc>
                <a:extLst>
                  <a:ext uri="{0D108BD9-81ED-4DB2-BD59-A6C34878D82A}">
                    <a16:rowId xmlns:a16="http://schemas.microsoft.com/office/drawing/2014/main" val="3161184234"/>
                  </a:ext>
                </a:extLst>
              </a:tr>
              <a:tr h="321432">
                <a:tc>
                  <a:txBody>
                    <a:bodyPr/>
                    <a:lstStyle/>
                    <a:p>
                      <a:pPr algn="l" fontAlgn="b"/>
                      <a:r>
                        <a:rPr lang="sv-SE" sz="1000" b="0" i="0" u="none" strike="noStrike">
                          <a:solidFill>
                            <a:srgbClr val="000000"/>
                          </a:solidFill>
                          <a:effectLst/>
                          <a:latin typeface="Arial" panose="020B0604020202020204" pitchFamily="34" charset="0"/>
                        </a:rPr>
                        <a:t>Tillfälligt boende</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67%</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a:t>
                      </a:r>
                    </a:p>
                  </a:txBody>
                  <a:tcPr marL="3827" marR="3827" marT="3827" marB="0" anchor="b">
                    <a:lnL>
                      <a:noFill/>
                    </a:lnL>
                    <a:lnR>
                      <a:noFill/>
                    </a:lnR>
                    <a:lnT>
                      <a:noFill/>
                    </a:lnT>
                    <a:lnB>
                      <a:noFill/>
                    </a:lnB>
                  </a:tcPr>
                </a:tc>
                <a:tc>
                  <a:txBody>
                    <a:bodyPr/>
                    <a:lstStyle/>
                    <a:p>
                      <a:pPr algn="ctr" fontAlgn="b"/>
                      <a:r>
                        <a:rPr lang="en-SE" sz="1000" b="0" i="0" u="none" strike="noStrike" dirty="0">
                          <a:solidFill>
                            <a:srgbClr val="000000"/>
                          </a:solidFill>
                          <a:effectLst/>
                          <a:latin typeface="Arial" panose="020B0604020202020204" pitchFamily="34" charset="0"/>
                        </a:rPr>
                        <a:t>12</a:t>
                      </a:r>
                    </a:p>
                  </a:txBody>
                  <a:tcPr marL="3827" marR="3827" marT="3827" marB="0" anchor="b">
                    <a:lnL>
                      <a:noFill/>
                    </a:lnL>
                    <a:lnR>
                      <a:noFill/>
                    </a:lnR>
                    <a:lnT>
                      <a:noFill/>
                    </a:lnT>
                    <a:lnB>
                      <a:noFill/>
                    </a:lnB>
                  </a:tcPr>
                </a:tc>
                <a:extLst>
                  <a:ext uri="{0D108BD9-81ED-4DB2-BD59-A6C34878D82A}">
                    <a16:rowId xmlns:a16="http://schemas.microsoft.com/office/drawing/2014/main" val="210564008"/>
                  </a:ext>
                </a:extLst>
              </a:tr>
            </a:tbl>
          </a:graphicData>
        </a:graphic>
      </p:graphicFrame>
    </p:spTree>
    <p:extLst>
      <p:ext uri="{BB962C8B-B14F-4D97-AF65-F5344CB8AC3E}">
        <p14:creationId xmlns:p14="http://schemas.microsoft.com/office/powerpoint/2010/main" val="163483838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lstStyle/>
          <a:p>
            <a:r>
              <a:rPr lang="sv-SE" dirty="0"/>
              <a:t>De tio minst vanliga av de kartlagda insatserna</a:t>
            </a:r>
            <a:endParaRPr lang="en-US" dirty="0"/>
          </a:p>
        </p:txBody>
      </p:sp>
      <p:sp>
        <p:nvSpPr>
          <p:cNvPr id="5" name="Platshållare för sidfot 4">
            <a:extLst>
              <a:ext uri="{FF2B5EF4-FFF2-40B4-BE49-F238E27FC236}">
                <a16:creationId xmlns:a16="http://schemas.microsoft.com/office/drawing/2014/main" id="{D138680E-BD73-4AC0-986C-73AAE0644FCC}"/>
              </a:ext>
            </a:extLst>
          </p:cNvPr>
          <p:cNvSpPr>
            <a:spLocks noGrp="1"/>
          </p:cNvSpPr>
          <p:nvPr>
            <p:ph type="ftr" sz="quarter" idx="11"/>
          </p:nvPr>
        </p:nvSpPr>
        <p:spPr/>
        <p:txBody>
          <a:bodyPr/>
          <a:lstStyle/>
          <a:p>
            <a:r>
              <a:rPr lang="sv-SE"/>
              <a:t>Verksamhetsområde: Våld i nära relationer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159</a:t>
            </a:fld>
            <a:endParaRPr lang="sv-SE"/>
          </a:p>
        </p:txBody>
      </p:sp>
      <p:sp>
        <p:nvSpPr>
          <p:cNvPr id="8" name="Text Placeholder 7">
            <a:extLst>
              <a:ext uri="{FF2B5EF4-FFF2-40B4-BE49-F238E27FC236}">
                <a16:creationId xmlns:a16="http://schemas.microsoft.com/office/drawing/2014/main" id="{4CC98D7F-ABEC-B878-3B35-6757A6E57733}"/>
              </a:ext>
            </a:extLst>
          </p:cNvPr>
          <p:cNvSpPr>
            <a:spLocks noGrp="1"/>
          </p:cNvSpPr>
          <p:nvPr>
            <p:ph type="body" sz="quarter" idx="13"/>
          </p:nvPr>
        </p:nvSpPr>
        <p:spPr/>
        <p:txBody>
          <a:bodyPr/>
          <a:lstStyle/>
          <a:p>
            <a:r>
              <a:rPr lang="sv-SE" sz="800" dirty="0"/>
              <a:t>	Not:	 Insatserna är ordnade efter hur många kommuner som erbjuder insatsen. Insatser som inte erbjuds av någon av kommunerna i länet som svarat på enkäten har exkluderats. </a:t>
            </a:r>
            <a:r>
              <a:rPr lang="sv-SE" dirty="0"/>
              <a:t>Insatser markerade med ** avser insatser till våldsutövare. </a:t>
            </a:r>
            <a:r>
              <a:rPr lang="sv-SE" sz="800" dirty="0"/>
              <a:t> </a:t>
            </a:r>
          </a:p>
          <a:p>
            <a:r>
              <a:rPr lang="sv-SE" sz="800" dirty="0"/>
              <a:t>	Källa:	Enkät: Kartläggning av socialtjänstens insatser i Sveriges kommuner (2021) </a:t>
            </a:r>
          </a:p>
        </p:txBody>
      </p:sp>
      <p:graphicFrame>
        <p:nvGraphicFramePr>
          <p:cNvPr id="9" name="Table 8">
            <a:extLst>
              <a:ext uri="{FF2B5EF4-FFF2-40B4-BE49-F238E27FC236}">
                <a16:creationId xmlns:a16="http://schemas.microsoft.com/office/drawing/2014/main" id="{DDDF9ECF-F8C8-D6B7-31C0-1E97502E6F6E}"/>
              </a:ext>
            </a:extLst>
          </p:cNvPr>
          <p:cNvGraphicFramePr>
            <a:graphicFrameLocks noGrp="1"/>
          </p:cNvGraphicFramePr>
          <p:nvPr>
            <p:custDataLst>
              <p:tags r:id="rId1"/>
            </p:custDataLst>
            <p:extLst>
              <p:ext uri="{D42A27DB-BD31-4B8C-83A1-F6EECF244321}">
                <p14:modId xmlns:p14="http://schemas.microsoft.com/office/powerpoint/2010/main" val="2704876699"/>
              </p:ext>
            </p:extLst>
          </p:nvPr>
        </p:nvGraphicFramePr>
        <p:xfrm>
          <a:off x="1345947" y="1559720"/>
          <a:ext cx="9500107" cy="3738561"/>
        </p:xfrm>
        <a:graphic>
          <a:graphicData uri="http://schemas.openxmlformats.org/drawingml/2006/table">
            <a:tbl>
              <a:tblPr/>
              <a:tblGrid>
                <a:gridCol w="5398021">
                  <a:extLst>
                    <a:ext uri="{9D8B030D-6E8A-4147-A177-3AD203B41FA5}">
                      <a16:colId xmlns:a16="http://schemas.microsoft.com/office/drawing/2014/main" val="659635771"/>
                    </a:ext>
                  </a:extLst>
                </a:gridCol>
                <a:gridCol w="1367362">
                  <a:extLst>
                    <a:ext uri="{9D8B030D-6E8A-4147-A177-3AD203B41FA5}">
                      <a16:colId xmlns:a16="http://schemas.microsoft.com/office/drawing/2014/main" val="827922968"/>
                    </a:ext>
                  </a:extLst>
                </a:gridCol>
                <a:gridCol w="1367362">
                  <a:extLst>
                    <a:ext uri="{9D8B030D-6E8A-4147-A177-3AD203B41FA5}">
                      <a16:colId xmlns:a16="http://schemas.microsoft.com/office/drawing/2014/main" val="3044766341"/>
                    </a:ext>
                  </a:extLst>
                </a:gridCol>
                <a:gridCol w="1367362">
                  <a:extLst>
                    <a:ext uri="{9D8B030D-6E8A-4147-A177-3AD203B41FA5}">
                      <a16:colId xmlns:a16="http://schemas.microsoft.com/office/drawing/2014/main" val="345436452"/>
                    </a:ext>
                  </a:extLst>
                </a:gridCol>
              </a:tblGrid>
              <a:tr h="524241">
                <a:tc>
                  <a:txBody>
                    <a:bodyPr/>
                    <a:lstStyle/>
                    <a:p>
                      <a:pPr algn="l" fontAlgn="ctr"/>
                      <a:r>
                        <a:rPr lang="sv-SE" sz="1000" b="1" i="0" u="none" strike="noStrike">
                          <a:solidFill>
                            <a:srgbClr val="000000"/>
                          </a:solidFill>
                          <a:effectLst/>
                          <a:latin typeface="Arial" panose="020B0604020202020204" pitchFamily="34" charset="0"/>
                        </a:rPr>
                        <a:t>Insatser</a:t>
                      </a:r>
                    </a:p>
                  </a:txBody>
                  <a:tcPr marL="3827" marR="3827" marT="382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Andel kommuner som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erbjuder insatsen </a:t>
                      </a:r>
                    </a:p>
                  </a:txBody>
                  <a:tcPr marL="3827" marR="3827" marT="382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Antal kommuner som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erbjuder insatsen</a:t>
                      </a:r>
                    </a:p>
                  </a:txBody>
                  <a:tcPr marL="3827" marR="3827" marT="382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Antal kommuner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som svarat</a:t>
                      </a:r>
                    </a:p>
                  </a:txBody>
                  <a:tcPr marL="3827" marR="3827" marT="3827"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3957439"/>
                  </a:ext>
                </a:extLst>
              </a:tr>
              <a:tr h="321432">
                <a:tc>
                  <a:txBody>
                    <a:bodyPr/>
                    <a:lstStyle/>
                    <a:p>
                      <a:pPr algn="l" fontAlgn="b"/>
                      <a:r>
                        <a:rPr lang="sv-SE" sz="1000" b="0" i="0" u="none" strike="noStrike">
                          <a:solidFill>
                            <a:srgbClr val="000000"/>
                          </a:solidFill>
                          <a:effectLst/>
                          <a:latin typeface="Arial" panose="020B0604020202020204" pitchFamily="34" charset="0"/>
                        </a:rPr>
                        <a:t>Kognitiv beteendeterapi (KBT)</a:t>
                      </a:r>
                    </a:p>
                  </a:txBody>
                  <a:tcPr marL="3827" marR="3827" marT="38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8%</a:t>
                      </a:r>
                    </a:p>
                  </a:txBody>
                  <a:tcPr marL="3827" marR="3827" marT="38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3827" marR="3827" marT="38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27" marR="3827" marT="382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71850049"/>
                  </a:ext>
                </a:extLst>
              </a:tr>
              <a:tr h="321432">
                <a:tc>
                  <a:txBody>
                    <a:bodyPr/>
                    <a:lstStyle/>
                    <a:p>
                      <a:pPr algn="l" fontAlgn="b"/>
                      <a:r>
                        <a:rPr lang="sv-SE" sz="1000" b="0" i="0" u="none" strike="noStrike">
                          <a:solidFill>
                            <a:srgbClr val="000000"/>
                          </a:solidFill>
                          <a:effectLst/>
                          <a:latin typeface="Arial" panose="020B0604020202020204" pitchFamily="34" charset="0"/>
                        </a:rPr>
                        <a:t>Kognitiv beteendeterapi (KBT)**</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27" marR="3827" marT="3827" marB="0" anchor="b">
                    <a:lnL>
                      <a:noFill/>
                    </a:lnL>
                    <a:lnR>
                      <a:noFill/>
                    </a:lnR>
                    <a:lnT>
                      <a:noFill/>
                    </a:lnT>
                    <a:lnB>
                      <a:noFill/>
                    </a:lnB>
                  </a:tcPr>
                </a:tc>
                <a:extLst>
                  <a:ext uri="{0D108BD9-81ED-4DB2-BD59-A6C34878D82A}">
                    <a16:rowId xmlns:a16="http://schemas.microsoft.com/office/drawing/2014/main" val="2873178464"/>
                  </a:ext>
                </a:extLst>
              </a:tr>
              <a:tr h="321432">
                <a:tc>
                  <a:txBody>
                    <a:bodyPr/>
                    <a:lstStyle/>
                    <a:p>
                      <a:pPr algn="l" fontAlgn="b"/>
                      <a:r>
                        <a:rPr lang="sv-SE" sz="1000" b="0" i="0" u="none" strike="noStrike">
                          <a:solidFill>
                            <a:srgbClr val="000000"/>
                          </a:solidFill>
                          <a:effectLst/>
                          <a:latin typeface="Arial" panose="020B0604020202020204" pitchFamily="34" charset="0"/>
                        </a:rPr>
                        <a:t>Stöd vid byte av boende inom kommunen**</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27" marR="3827" marT="3827" marB="0" anchor="b">
                    <a:lnL>
                      <a:noFill/>
                    </a:lnL>
                    <a:lnR>
                      <a:noFill/>
                    </a:lnR>
                    <a:lnT>
                      <a:noFill/>
                    </a:lnT>
                    <a:lnB>
                      <a:noFill/>
                    </a:lnB>
                  </a:tcPr>
                </a:tc>
                <a:extLst>
                  <a:ext uri="{0D108BD9-81ED-4DB2-BD59-A6C34878D82A}">
                    <a16:rowId xmlns:a16="http://schemas.microsoft.com/office/drawing/2014/main" val="166729059"/>
                  </a:ext>
                </a:extLst>
              </a:tr>
              <a:tr h="321432">
                <a:tc>
                  <a:txBody>
                    <a:bodyPr/>
                    <a:lstStyle/>
                    <a:p>
                      <a:pPr algn="l" fontAlgn="b"/>
                      <a:r>
                        <a:rPr lang="sv-SE" sz="1000" b="0" i="0" u="none" strike="noStrike">
                          <a:solidFill>
                            <a:srgbClr val="000000"/>
                          </a:solidFill>
                          <a:effectLst/>
                          <a:latin typeface="Arial" panose="020B0604020202020204" pitchFamily="34" charset="0"/>
                        </a:rPr>
                        <a:t>Psykodynamisk terapi (PDT)</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27" marR="3827" marT="3827" marB="0" anchor="b">
                    <a:lnL>
                      <a:noFill/>
                    </a:lnL>
                    <a:lnR>
                      <a:noFill/>
                    </a:lnR>
                    <a:lnT>
                      <a:noFill/>
                    </a:lnT>
                    <a:lnB>
                      <a:noFill/>
                    </a:lnB>
                  </a:tcPr>
                </a:tc>
                <a:extLst>
                  <a:ext uri="{0D108BD9-81ED-4DB2-BD59-A6C34878D82A}">
                    <a16:rowId xmlns:a16="http://schemas.microsoft.com/office/drawing/2014/main" val="1594799011"/>
                  </a:ext>
                </a:extLst>
              </a:tr>
              <a:tr h="321432">
                <a:tc>
                  <a:txBody>
                    <a:bodyPr/>
                    <a:lstStyle/>
                    <a:p>
                      <a:pPr algn="l" fontAlgn="b"/>
                      <a:r>
                        <a:rPr lang="sv-SE" sz="1000" b="0" i="0" u="none" strike="noStrike">
                          <a:solidFill>
                            <a:srgbClr val="000000"/>
                          </a:solidFill>
                          <a:effectLst/>
                          <a:latin typeface="Arial" panose="020B0604020202020204" pitchFamily="34" charset="0"/>
                        </a:rPr>
                        <a:t>Kontaktperson, inriktning heder</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17%</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2</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27" marR="3827" marT="3827" marB="0" anchor="b">
                    <a:lnL>
                      <a:noFill/>
                    </a:lnL>
                    <a:lnR>
                      <a:noFill/>
                    </a:lnR>
                    <a:lnT>
                      <a:noFill/>
                    </a:lnT>
                    <a:lnB>
                      <a:noFill/>
                    </a:lnB>
                  </a:tcPr>
                </a:tc>
                <a:extLst>
                  <a:ext uri="{0D108BD9-81ED-4DB2-BD59-A6C34878D82A}">
                    <a16:rowId xmlns:a16="http://schemas.microsoft.com/office/drawing/2014/main" val="1374492403"/>
                  </a:ext>
                </a:extLst>
              </a:tr>
              <a:tr h="321432">
                <a:tc>
                  <a:txBody>
                    <a:bodyPr/>
                    <a:lstStyle/>
                    <a:p>
                      <a:pPr algn="l" fontAlgn="b"/>
                      <a:r>
                        <a:rPr lang="sv-SE" sz="1000" b="0" i="0" u="none" strike="noStrike">
                          <a:solidFill>
                            <a:srgbClr val="000000"/>
                          </a:solidFill>
                          <a:effectLst/>
                          <a:latin typeface="Arial" panose="020B0604020202020204" pitchFamily="34" charset="0"/>
                        </a:rPr>
                        <a:t>Generella gruppsamtal utan särskild manual</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17%</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2</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27" marR="3827" marT="3827" marB="0" anchor="b">
                    <a:lnL>
                      <a:noFill/>
                    </a:lnL>
                    <a:lnR>
                      <a:noFill/>
                    </a:lnR>
                    <a:lnT>
                      <a:noFill/>
                    </a:lnT>
                    <a:lnB>
                      <a:noFill/>
                    </a:lnB>
                  </a:tcPr>
                </a:tc>
                <a:extLst>
                  <a:ext uri="{0D108BD9-81ED-4DB2-BD59-A6C34878D82A}">
                    <a16:rowId xmlns:a16="http://schemas.microsoft.com/office/drawing/2014/main" val="1662440638"/>
                  </a:ext>
                </a:extLst>
              </a:tr>
              <a:tr h="321432">
                <a:tc>
                  <a:txBody>
                    <a:bodyPr/>
                    <a:lstStyle/>
                    <a:p>
                      <a:pPr algn="l" fontAlgn="b"/>
                      <a:r>
                        <a:rPr lang="sv-SE" sz="1000" b="0" i="0" u="none" strike="noStrike">
                          <a:solidFill>
                            <a:srgbClr val="000000"/>
                          </a:solidFill>
                          <a:effectLst/>
                          <a:latin typeface="Arial" panose="020B0604020202020204" pitchFamily="34" charset="0"/>
                        </a:rPr>
                        <a:t>Sinnemestring, ilskehantering**</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17%</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2</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27" marR="3827" marT="3827" marB="0" anchor="b">
                    <a:lnL>
                      <a:noFill/>
                    </a:lnL>
                    <a:lnR>
                      <a:noFill/>
                    </a:lnR>
                    <a:lnT>
                      <a:noFill/>
                    </a:lnT>
                    <a:lnB>
                      <a:noFill/>
                    </a:lnB>
                  </a:tcPr>
                </a:tc>
                <a:extLst>
                  <a:ext uri="{0D108BD9-81ED-4DB2-BD59-A6C34878D82A}">
                    <a16:rowId xmlns:a16="http://schemas.microsoft.com/office/drawing/2014/main" val="736800797"/>
                  </a:ext>
                </a:extLst>
              </a:tr>
              <a:tr h="321432">
                <a:tc>
                  <a:txBody>
                    <a:bodyPr/>
                    <a:lstStyle/>
                    <a:p>
                      <a:pPr algn="l" fontAlgn="b"/>
                      <a:r>
                        <a:rPr lang="sv-SE" sz="1000" b="0" i="0" u="none" strike="noStrike">
                          <a:solidFill>
                            <a:srgbClr val="000000"/>
                          </a:solidFill>
                          <a:effectLst/>
                          <a:latin typeface="Arial" panose="020B0604020202020204" pitchFamily="34" charset="0"/>
                        </a:rPr>
                        <a:t>Korttidsboende, korttidsplats</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25%</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3</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27" marR="3827" marT="3827" marB="0" anchor="b">
                    <a:lnL>
                      <a:noFill/>
                    </a:lnL>
                    <a:lnR>
                      <a:noFill/>
                    </a:lnR>
                    <a:lnT>
                      <a:noFill/>
                    </a:lnT>
                    <a:lnB>
                      <a:noFill/>
                    </a:lnB>
                  </a:tcPr>
                </a:tc>
                <a:extLst>
                  <a:ext uri="{0D108BD9-81ED-4DB2-BD59-A6C34878D82A}">
                    <a16:rowId xmlns:a16="http://schemas.microsoft.com/office/drawing/2014/main" val="1168330015"/>
                  </a:ext>
                </a:extLst>
              </a:tr>
              <a:tr h="321432">
                <a:tc>
                  <a:txBody>
                    <a:bodyPr/>
                    <a:lstStyle/>
                    <a:p>
                      <a:pPr algn="l" fontAlgn="b"/>
                      <a:r>
                        <a:rPr lang="sv-SE" sz="1000" b="0" i="0" u="none" strike="noStrike">
                          <a:solidFill>
                            <a:srgbClr val="000000"/>
                          </a:solidFill>
                          <a:effectLst/>
                          <a:latin typeface="Arial" panose="020B0604020202020204" pitchFamily="34" charset="0"/>
                        </a:rPr>
                        <a:t>Samtal om våld (bygger på Alternativ till våld)**</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25%</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3</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27" marR="3827" marT="3827" marB="0" anchor="b">
                    <a:lnL>
                      <a:noFill/>
                    </a:lnL>
                    <a:lnR>
                      <a:noFill/>
                    </a:lnR>
                    <a:lnT>
                      <a:noFill/>
                    </a:lnT>
                    <a:lnB>
                      <a:noFill/>
                    </a:lnB>
                  </a:tcPr>
                </a:tc>
                <a:extLst>
                  <a:ext uri="{0D108BD9-81ED-4DB2-BD59-A6C34878D82A}">
                    <a16:rowId xmlns:a16="http://schemas.microsoft.com/office/drawing/2014/main" val="1139727052"/>
                  </a:ext>
                </a:extLst>
              </a:tr>
              <a:tr h="321432">
                <a:tc>
                  <a:txBody>
                    <a:bodyPr/>
                    <a:lstStyle/>
                    <a:p>
                      <a:pPr algn="l" fontAlgn="b"/>
                      <a:r>
                        <a:rPr lang="sv-SE" sz="1000" b="0" i="0" u="none" strike="noStrike">
                          <a:solidFill>
                            <a:srgbClr val="000000"/>
                          </a:solidFill>
                          <a:effectLst/>
                          <a:latin typeface="Arial" panose="020B0604020202020204" pitchFamily="34" charset="0"/>
                        </a:rPr>
                        <a:t>Gruppsamtal enligt Utväg-manualen</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25%</a:t>
                      </a:r>
                    </a:p>
                  </a:txBody>
                  <a:tcPr marL="3827" marR="3827" marT="3827"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3</a:t>
                      </a:r>
                    </a:p>
                  </a:txBody>
                  <a:tcPr marL="3827" marR="3827" marT="3827" marB="0" anchor="b">
                    <a:lnL>
                      <a:noFill/>
                    </a:lnL>
                    <a:lnR>
                      <a:noFill/>
                    </a:lnR>
                    <a:lnT>
                      <a:noFill/>
                    </a:lnT>
                    <a:lnB>
                      <a:noFill/>
                    </a:lnB>
                  </a:tcPr>
                </a:tc>
                <a:tc>
                  <a:txBody>
                    <a:bodyPr/>
                    <a:lstStyle/>
                    <a:p>
                      <a:pPr algn="ctr" fontAlgn="b"/>
                      <a:r>
                        <a:rPr lang="en-SE" sz="1000" b="0" i="0" u="none" strike="noStrike" dirty="0">
                          <a:solidFill>
                            <a:srgbClr val="000000"/>
                          </a:solidFill>
                          <a:effectLst/>
                          <a:latin typeface="Arial" panose="020B0604020202020204" pitchFamily="34" charset="0"/>
                        </a:rPr>
                        <a:t>12</a:t>
                      </a:r>
                    </a:p>
                  </a:txBody>
                  <a:tcPr marL="3827" marR="3827" marT="3827" marB="0" anchor="b">
                    <a:lnL>
                      <a:noFill/>
                    </a:lnL>
                    <a:lnR>
                      <a:noFill/>
                    </a:lnR>
                    <a:lnT>
                      <a:noFill/>
                    </a:lnT>
                    <a:lnB>
                      <a:noFill/>
                    </a:lnB>
                  </a:tcPr>
                </a:tc>
                <a:extLst>
                  <a:ext uri="{0D108BD9-81ED-4DB2-BD59-A6C34878D82A}">
                    <a16:rowId xmlns:a16="http://schemas.microsoft.com/office/drawing/2014/main" val="1802701054"/>
                  </a:ext>
                </a:extLst>
              </a:tr>
            </a:tbl>
          </a:graphicData>
        </a:graphic>
      </p:graphicFrame>
    </p:spTree>
    <p:extLst>
      <p:ext uri="{BB962C8B-B14F-4D97-AF65-F5344CB8AC3E}">
        <p14:creationId xmlns:p14="http://schemas.microsoft.com/office/powerpoint/2010/main" val="3351971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BFEAACA3-ABD4-44E6-B9B1-B2A9E3E871CD}"/>
              </a:ext>
            </a:extLst>
          </p:cNvPr>
          <p:cNvSpPr>
            <a:spLocks noGrp="1"/>
          </p:cNvSpPr>
          <p:nvPr>
            <p:ph type="sldNum" sz="quarter" idx="12"/>
          </p:nvPr>
        </p:nvSpPr>
        <p:spPr/>
        <p:txBody>
          <a:bodyPr/>
          <a:lstStyle/>
          <a:p>
            <a:fld id="{2DBAD975-63FF-4468-AC34-025F73E043F9}" type="slidenum">
              <a:rPr lang="sv-SE" smtClean="0"/>
              <a:t>16</a:t>
            </a:fld>
            <a:endParaRPr lang="sv-SE"/>
          </a:p>
        </p:txBody>
      </p:sp>
      <p:sp>
        <p:nvSpPr>
          <p:cNvPr id="8" name="Rubrik 1">
            <a:extLst>
              <a:ext uri="{FF2B5EF4-FFF2-40B4-BE49-F238E27FC236}">
                <a16:creationId xmlns:a16="http://schemas.microsoft.com/office/drawing/2014/main" id="{B0F11A5D-AF80-4B4F-9912-141401F28A0E}"/>
              </a:ext>
            </a:extLst>
          </p:cNvPr>
          <p:cNvSpPr>
            <a:spLocks noGrp="1"/>
          </p:cNvSpPr>
          <p:nvPr>
            <p:ph type="title"/>
          </p:nvPr>
        </p:nvSpPr>
        <p:spPr>
          <a:xfrm>
            <a:off x="459697" y="345212"/>
            <a:ext cx="11732303" cy="1231392"/>
          </a:xfrm>
        </p:spPr>
        <p:txBody>
          <a:bodyPr anchor="t"/>
          <a:lstStyle/>
          <a:p>
            <a:r>
              <a:rPr lang="sv-SE" sz="3200" dirty="0"/>
              <a:t>Vid analys på nationell nivå framkommer ett antal gemensamma teman för de olika verksamhetsområdena</a:t>
            </a:r>
          </a:p>
        </p:txBody>
      </p:sp>
      <p:grpSp>
        <p:nvGrpSpPr>
          <p:cNvPr id="89" name="Grupp 88">
            <a:extLst>
              <a:ext uri="{FF2B5EF4-FFF2-40B4-BE49-F238E27FC236}">
                <a16:creationId xmlns:a16="http://schemas.microsoft.com/office/drawing/2014/main" id="{E2FDA028-8DE1-4986-9176-A58280535F2E}"/>
              </a:ext>
            </a:extLst>
          </p:cNvPr>
          <p:cNvGrpSpPr/>
          <p:nvPr/>
        </p:nvGrpSpPr>
        <p:grpSpPr>
          <a:xfrm>
            <a:off x="583158" y="1363296"/>
            <a:ext cx="5512841" cy="1434451"/>
            <a:chOff x="583158" y="1363296"/>
            <a:chExt cx="5512841" cy="1434451"/>
          </a:xfrm>
        </p:grpSpPr>
        <p:sp>
          <p:nvSpPr>
            <p:cNvPr id="9" name="Rektangel 8">
              <a:extLst>
                <a:ext uri="{FF2B5EF4-FFF2-40B4-BE49-F238E27FC236}">
                  <a16:creationId xmlns:a16="http://schemas.microsoft.com/office/drawing/2014/main" id="{03C3959A-C766-4067-979A-488F41617FCF}"/>
                </a:ext>
              </a:extLst>
            </p:cNvPr>
            <p:cNvSpPr/>
            <p:nvPr/>
          </p:nvSpPr>
          <p:spPr>
            <a:xfrm>
              <a:off x="583158" y="1735683"/>
              <a:ext cx="5512841" cy="10620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624BD48A-8EA7-4954-A952-BC8526B9C6E7}"/>
                </a:ext>
              </a:extLst>
            </p:cNvPr>
            <p:cNvSpPr/>
            <p:nvPr/>
          </p:nvSpPr>
          <p:spPr>
            <a:xfrm>
              <a:off x="2835989" y="1363296"/>
              <a:ext cx="839972" cy="83997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AFFB3665-3CF1-495C-9D3E-47A92875DA3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070657" y="1413252"/>
              <a:ext cx="370637" cy="370637"/>
            </a:xfrm>
            <a:prstGeom prst="rect">
              <a:avLst/>
            </a:prstGeom>
          </p:spPr>
        </p:pic>
        <p:sp>
          <p:nvSpPr>
            <p:cNvPr id="82" name="textruta 81">
              <a:extLst>
                <a:ext uri="{FF2B5EF4-FFF2-40B4-BE49-F238E27FC236}">
                  <a16:creationId xmlns:a16="http://schemas.microsoft.com/office/drawing/2014/main" id="{7281684D-E890-4DBA-9AF3-20F742ADCD1A}"/>
                </a:ext>
              </a:extLst>
            </p:cNvPr>
            <p:cNvSpPr txBox="1"/>
            <p:nvPr/>
          </p:nvSpPr>
          <p:spPr>
            <a:xfrm>
              <a:off x="583159" y="1813461"/>
              <a:ext cx="5479084" cy="954107"/>
            </a:xfrm>
            <a:prstGeom prst="rect">
              <a:avLst/>
            </a:prstGeom>
            <a:noFill/>
          </p:spPr>
          <p:txBody>
            <a:bodyPr wrap="square" rtlCol="0">
              <a:spAutoFit/>
            </a:bodyPr>
            <a:lstStyle/>
            <a:p>
              <a:pPr algn="ctr"/>
              <a:r>
                <a:rPr lang="sv-SE" sz="1400" b="1" dirty="0"/>
                <a:t>Det finns stora variationer i antal insatser som genomförs i kommunerna </a:t>
              </a:r>
              <a:r>
                <a:rPr lang="sv-SE" sz="1400" dirty="0"/>
                <a:t>– oavsett verksamhetsområde. Variationerna är störst inom området barn och unga. Överlag genomförs fler insatser i storstäder och storstadsnära kommuner. </a:t>
              </a:r>
              <a:endParaRPr lang="sv-SE" sz="1400" b="1" dirty="0"/>
            </a:p>
          </p:txBody>
        </p:sp>
      </p:grpSp>
      <p:grpSp>
        <p:nvGrpSpPr>
          <p:cNvPr id="88" name="Grupp 87">
            <a:extLst>
              <a:ext uri="{FF2B5EF4-FFF2-40B4-BE49-F238E27FC236}">
                <a16:creationId xmlns:a16="http://schemas.microsoft.com/office/drawing/2014/main" id="{37100DD2-70CA-4295-BBE2-AC81B7847247}"/>
              </a:ext>
            </a:extLst>
          </p:cNvPr>
          <p:cNvGrpSpPr/>
          <p:nvPr/>
        </p:nvGrpSpPr>
        <p:grpSpPr>
          <a:xfrm>
            <a:off x="549403" y="2917813"/>
            <a:ext cx="5546596" cy="1436665"/>
            <a:chOff x="549403" y="2875525"/>
            <a:chExt cx="5546596" cy="1436665"/>
          </a:xfrm>
        </p:grpSpPr>
        <p:sp>
          <p:nvSpPr>
            <p:cNvPr id="53" name="Rektangel 52">
              <a:extLst>
                <a:ext uri="{FF2B5EF4-FFF2-40B4-BE49-F238E27FC236}">
                  <a16:creationId xmlns:a16="http://schemas.microsoft.com/office/drawing/2014/main" id="{C75BB4A1-8150-4F33-89F2-E3530CCB199F}"/>
                </a:ext>
              </a:extLst>
            </p:cNvPr>
            <p:cNvSpPr/>
            <p:nvPr/>
          </p:nvSpPr>
          <p:spPr>
            <a:xfrm>
              <a:off x="583158" y="3250126"/>
              <a:ext cx="5512841" cy="10620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Ellips 53">
              <a:extLst>
                <a:ext uri="{FF2B5EF4-FFF2-40B4-BE49-F238E27FC236}">
                  <a16:creationId xmlns:a16="http://schemas.microsoft.com/office/drawing/2014/main" id="{A12272F1-ED7A-4F49-B38B-2C39FE311C6C}"/>
                </a:ext>
              </a:extLst>
            </p:cNvPr>
            <p:cNvSpPr/>
            <p:nvPr/>
          </p:nvSpPr>
          <p:spPr>
            <a:xfrm>
              <a:off x="2835989" y="2875525"/>
              <a:ext cx="839972" cy="83997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1" name="Bildobjekt 70">
              <a:extLst>
                <a:ext uri="{FF2B5EF4-FFF2-40B4-BE49-F238E27FC236}">
                  <a16:creationId xmlns:a16="http://schemas.microsoft.com/office/drawing/2014/main" id="{AFE503B9-D21F-471C-BF21-CED5CDCB5FC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8924" y="2956826"/>
              <a:ext cx="392539" cy="392539"/>
            </a:xfrm>
            <a:prstGeom prst="rect">
              <a:avLst/>
            </a:prstGeom>
          </p:spPr>
        </p:pic>
        <p:sp>
          <p:nvSpPr>
            <p:cNvPr id="83" name="textruta 82">
              <a:extLst>
                <a:ext uri="{FF2B5EF4-FFF2-40B4-BE49-F238E27FC236}">
                  <a16:creationId xmlns:a16="http://schemas.microsoft.com/office/drawing/2014/main" id="{C712384E-8B8B-41C9-A92C-5B6682EB7194}"/>
                </a:ext>
              </a:extLst>
            </p:cNvPr>
            <p:cNvSpPr txBox="1"/>
            <p:nvPr/>
          </p:nvSpPr>
          <p:spPr>
            <a:xfrm>
              <a:off x="549403" y="3294552"/>
              <a:ext cx="5512840" cy="954107"/>
            </a:xfrm>
            <a:prstGeom prst="rect">
              <a:avLst/>
            </a:prstGeom>
            <a:noFill/>
          </p:spPr>
          <p:txBody>
            <a:bodyPr wrap="square" rtlCol="0">
              <a:spAutoFit/>
            </a:bodyPr>
            <a:lstStyle/>
            <a:p>
              <a:pPr algn="ctr"/>
              <a:r>
                <a:rPr lang="sv-SE" sz="1400" b="1" dirty="0"/>
                <a:t>Den sammanställning av insatser som genomförts fångar en stor del av insatsutbudet. </a:t>
              </a:r>
              <a:r>
                <a:rPr lang="sv-SE" sz="1400" dirty="0"/>
                <a:t>Dock finns inom alla områden kommuner som anger att de ger ytterligare insatser. Andelen som ger ytterligare insatser är störst inom barn och unga (40 %).</a:t>
              </a:r>
              <a:endParaRPr lang="sv-SE" sz="1400" dirty="0">
                <a:highlight>
                  <a:srgbClr val="FFFF00"/>
                </a:highlight>
              </a:endParaRPr>
            </a:p>
          </p:txBody>
        </p:sp>
      </p:grpSp>
      <p:grpSp>
        <p:nvGrpSpPr>
          <p:cNvPr id="2" name="Grupp 1">
            <a:extLst>
              <a:ext uri="{FF2B5EF4-FFF2-40B4-BE49-F238E27FC236}">
                <a16:creationId xmlns:a16="http://schemas.microsoft.com/office/drawing/2014/main" id="{3C324896-E7CA-4958-9742-90D294F2C29F}"/>
              </a:ext>
            </a:extLst>
          </p:cNvPr>
          <p:cNvGrpSpPr/>
          <p:nvPr/>
        </p:nvGrpSpPr>
        <p:grpSpPr>
          <a:xfrm>
            <a:off x="583158" y="4416823"/>
            <a:ext cx="5512841" cy="1488936"/>
            <a:chOff x="583158" y="4416823"/>
            <a:chExt cx="5512841" cy="1488936"/>
          </a:xfrm>
        </p:grpSpPr>
        <p:grpSp>
          <p:nvGrpSpPr>
            <p:cNvPr id="87" name="Grupp 86">
              <a:extLst>
                <a:ext uri="{FF2B5EF4-FFF2-40B4-BE49-F238E27FC236}">
                  <a16:creationId xmlns:a16="http://schemas.microsoft.com/office/drawing/2014/main" id="{30C04E64-A4B4-4B88-8453-E1894AE5A65F}"/>
                </a:ext>
              </a:extLst>
            </p:cNvPr>
            <p:cNvGrpSpPr/>
            <p:nvPr/>
          </p:nvGrpSpPr>
          <p:grpSpPr>
            <a:xfrm>
              <a:off x="583158" y="4416823"/>
              <a:ext cx="5512841" cy="1488936"/>
              <a:chOff x="583158" y="4416823"/>
              <a:chExt cx="5512841" cy="1488936"/>
            </a:xfrm>
          </p:grpSpPr>
          <p:sp>
            <p:nvSpPr>
              <p:cNvPr id="56" name="Rektangel 55">
                <a:extLst>
                  <a:ext uri="{FF2B5EF4-FFF2-40B4-BE49-F238E27FC236}">
                    <a16:creationId xmlns:a16="http://schemas.microsoft.com/office/drawing/2014/main" id="{CE0E771E-B0F5-439F-A56E-9EF0C4BAA2A8}"/>
                  </a:ext>
                </a:extLst>
              </p:cNvPr>
              <p:cNvSpPr/>
              <p:nvPr/>
            </p:nvSpPr>
            <p:spPr>
              <a:xfrm>
                <a:off x="583158" y="4843695"/>
                <a:ext cx="5512841" cy="10620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Ellips 56">
                <a:extLst>
                  <a:ext uri="{FF2B5EF4-FFF2-40B4-BE49-F238E27FC236}">
                    <a16:creationId xmlns:a16="http://schemas.microsoft.com/office/drawing/2014/main" id="{7E738A56-5637-466A-906F-1A9C830FEC6E}"/>
                  </a:ext>
                </a:extLst>
              </p:cNvPr>
              <p:cNvSpPr/>
              <p:nvPr/>
            </p:nvSpPr>
            <p:spPr>
              <a:xfrm>
                <a:off x="2835989" y="4416823"/>
                <a:ext cx="839972" cy="83997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6" name="Bildobjekt 25">
                <a:extLst>
                  <a:ext uri="{FF2B5EF4-FFF2-40B4-BE49-F238E27FC236}">
                    <a16:creationId xmlns:a16="http://schemas.microsoft.com/office/drawing/2014/main" id="{12A570E5-CBEC-4DE7-9E77-736E444646A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120718" y="4577676"/>
                <a:ext cx="370210" cy="370210"/>
              </a:xfrm>
              <a:prstGeom prst="rect">
                <a:avLst/>
              </a:prstGeom>
            </p:spPr>
          </p:pic>
        </p:grpSp>
        <p:sp>
          <p:nvSpPr>
            <p:cNvPr id="90" name="textruta 89">
              <a:extLst>
                <a:ext uri="{FF2B5EF4-FFF2-40B4-BE49-F238E27FC236}">
                  <a16:creationId xmlns:a16="http://schemas.microsoft.com/office/drawing/2014/main" id="{9FE15343-F092-4D05-87B0-4E367BD49357}"/>
                </a:ext>
              </a:extLst>
            </p:cNvPr>
            <p:cNvSpPr txBox="1"/>
            <p:nvPr/>
          </p:nvSpPr>
          <p:spPr>
            <a:xfrm>
              <a:off x="583159" y="4916471"/>
              <a:ext cx="5512840" cy="954107"/>
            </a:xfrm>
            <a:prstGeom prst="rect">
              <a:avLst/>
            </a:prstGeom>
            <a:noFill/>
          </p:spPr>
          <p:txBody>
            <a:bodyPr wrap="square" rtlCol="0">
              <a:spAutoFit/>
            </a:bodyPr>
            <a:lstStyle/>
            <a:p>
              <a:pPr algn="ctr"/>
              <a:r>
                <a:rPr lang="sv-SE" sz="1400" b="1" dirty="0"/>
                <a:t>Relativt få insatser erbjuds endast digitalt. </a:t>
              </a:r>
              <a:r>
                <a:rPr lang="sv-SE" sz="1400" dirty="0"/>
                <a:t>Dock ges en del av insatserna både i fysisk och digital form. Rådgivning och stöd eller stödsamtal utan särskild manual genomförs ofta i både fysisk och digital form.</a:t>
              </a:r>
              <a:endParaRPr lang="sv-SE" sz="1400" dirty="0">
                <a:highlight>
                  <a:srgbClr val="FFFF00"/>
                </a:highlight>
              </a:endParaRPr>
            </a:p>
          </p:txBody>
        </p:sp>
      </p:grpSp>
      <p:grpSp>
        <p:nvGrpSpPr>
          <p:cNvPr id="3" name="Grupp 2">
            <a:extLst>
              <a:ext uri="{FF2B5EF4-FFF2-40B4-BE49-F238E27FC236}">
                <a16:creationId xmlns:a16="http://schemas.microsoft.com/office/drawing/2014/main" id="{284C34B3-FE5A-441A-9F05-59981A321F94}"/>
              </a:ext>
            </a:extLst>
          </p:cNvPr>
          <p:cNvGrpSpPr/>
          <p:nvPr/>
        </p:nvGrpSpPr>
        <p:grpSpPr>
          <a:xfrm>
            <a:off x="6344447" y="1363296"/>
            <a:ext cx="5524074" cy="1432701"/>
            <a:chOff x="6344447" y="1363296"/>
            <a:chExt cx="5524074" cy="1432701"/>
          </a:xfrm>
        </p:grpSpPr>
        <p:grpSp>
          <p:nvGrpSpPr>
            <p:cNvPr id="84" name="Grupp 83">
              <a:extLst>
                <a:ext uri="{FF2B5EF4-FFF2-40B4-BE49-F238E27FC236}">
                  <a16:creationId xmlns:a16="http://schemas.microsoft.com/office/drawing/2014/main" id="{BF814864-6C2B-4B25-B079-195F87975D5D}"/>
                </a:ext>
              </a:extLst>
            </p:cNvPr>
            <p:cNvGrpSpPr/>
            <p:nvPr/>
          </p:nvGrpSpPr>
          <p:grpSpPr>
            <a:xfrm>
              <a:off x="6355680" y="1363296"/>
              <a:ext cx="5512841" cy="1432701"/>
              <a:chOff x="6355680" y="1329754"/>
              <a:chExt cx="5512841" cy="1432701"/>
            </a:xfrm>
          </p:grpSpPr>
          <p:sp>
            <p:nvSpPr>
              <p:cNvPr id="59" name="Rektangel 58">
                <a:extLst>
                  <a:ext uri="{FF2B5EF4-FFF2-40B4-BE49-F238E27FC236}">
                    <a16:creationId xmlns:a16="http://schemas.microsoft.com/office/drawing/2014/main" id="{B9449410-2416-4D45-96C2-7BF6AEDDBBE8}"/>
                  </a:ext>
                </a:extLst>
              </p:cNvPr>
              <p:cNvSpPr/>
              <p:nvPr/>
            </p:nvSpPr>
            <p:spPr>
              <a:xfrm>
                <a:off x="6355680" y="1700391"/>
                <a:ext cx="5512841" cy="10620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Ellips 59">
                <a:extLst>
                  <a:ext uri="{FF2B5EF4-FFF2-40B4-BE49-F238E27FC236}">
                    <a16:creationId xmlns:a16="http://schemas.microsoft.com/office/drawing/2014/main" id="{FAFF2C61-C02D-4470-A7C2-CA2919D5C5E4}"/>
                  </a:ext>
                </a:extLst>
              </p:cNvPr>
              <p:cNvSpPr/>
              <p:nvPr/>
            </p:nvSpPr>
            <p:spPr>
              <a:xfrm>
                <a:off x="8692114" y="1329754"/>
                <a:ext cx="839972" cy="83997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4" name="Bildobjekt 33">
                <a:extLst>
                  <a:ext uri="{FF2B5EF4-FFF2-40B4-BE49-F238E27FC236}">
                    <a16:creationId xmlns:a16="http://schemas.microsoft.com/office/drawing/2014/main" id="{31627727-33B4-416E-B40E-1B29EF792D1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885512" y="1352481"/>
                <a:ext cx="453175" cy="453175"/>
              </a:xfrm>
              <a:prstGeom prst="rect">
                <a:avLst/>
              </a:prstGeom>
            </p:spPr>
          </p:pic>
        </p:grpSp>
        <p:sp>
          <p:nvSpPr>
            <p:cNvPr id="91" name="textruta 90">
              <a:extLst>
                <a:ext uri="{FF2B5EF4-FFF2-40B4-BE49-F238E27FC236}">
                  <a16:creationId xmlns:a16="http://schemas.microsoft.com/office/drawing/2014/main" id="{C62F56A8-F40B-48FC-AF83-2322318A80AD}"/>
                </a:ext>
              </a:extLst>
            </p:cNvPr>
            <p:cNvSpPr txBox="1"/>
            <p:nvPr/>
          </p:nvSpPr>
          <p:spPr>
            <a:xfrm>
              <a:off x="6344447" y="1812323"/>
              <a:ext cx="5512840" cy="954107"/>
            </a:xfrm>
            <a:prstGeom prst="rect">
              <a:avLst/>
            </a:prstGeom>
            <a:noFill/>
          </p:spPr>
          <p:txBody>
            <a:bodyPr wrap="square" rtlCol="0">
              <a:spAutoFit/>
            </a:bodyPr>
            <a:lstStyle/>
            <a:p>
              <a:pPr algn="ctr"/>
              <a:r>
                <a:rPr lang="sv-SE" sz="1400" b="1" dirty="0"/>
                <a:t>Majoriteten av insatserna genomförs i kommunal regi. </a:t>
              </a:r>
              <a:r>
                <a:rPr lang="sv-SE" sz="1400" dirty="0"/>
                <a:t>Inom vissa verksamhetsområden är enskilda utförare vanligare, exv. inom våld i nära relationer. Det är också vanligare med enskilda utförare i storstäder eller storstadsnära kommuner.</a:t>
              </a:r>
              <a:endParaRPr lang="sv-SE" sz="1400" dirty="0">
                <a:highlight>
                  <a:srgbClr val="FFFF00"/>
                </a:highlight>
              </a:endParaRPr>
            </a:p>
          </p:txBody>
        </p:sp>
      </p:grpSp>
      <p:grpSp>
        <p:nvGrpSpPr>
          <p:cNvPr id="4" name="Grupp 3">
            <a:extLst>
              <a:ext uri="{FF2B5EF4-FFF2-40B4-BE49-F238E27FC236}">
                <a16:creationId xmlns:a16="http://schemas.microsoft.com/office/drawing/2014/main" id="{6FE84413-1C44-4CDC-8AED-2B073292CD89}"/>
              </a:ext>
            </a:extLst>
          </p:cNvPr>
          <p:cNvGrpSpPr/>
          <p:nvPr/>
        </p:nvGrpSpPr>
        <p:grpSpPr>
          <a:xfrm>
            <a:off x="6355680" y="2952609"/>
            <a:ext cx="5543466" cy="1417664"/>
            <a:chOff x="6355680" y="2952609"/>
            <a:chExt cx="5543466" cy="1417664"/>
          </a:xfrm>
        </p:grpSpPr>
        <p:grpSp>
          <p:nvGrpSpPr>
            <p:cNvPr id="85" name="Grupp 84">
              <a:extLst>
                <a:ext uri="{FF2B5EF4-FFF2-40B4-BE49-F238E27FC236}">
                  <a16:creationId xmlns:a16="http://schemas.microsoft.com/office/drawing/2014/main" id="{97AD4575-0348-4A34-A5D8-CC639B48AAA4}"/>
                </a:ext>
              </a:extLst>
            </p:cNvPr>
            <p:cNvGrpSpPr/>
            <p:nvPr/>
          </p:nvGrpSpPr>
          <p:grpSpPr>
            <a:xfrm>
              <a:off x="6364868" y="2952609"/>
              <a:ext cx="5512841" cy="1417664"/>
              <a:chOff x="6355680" y="2870007"/>
              <a:chExt cx="5512841" cy="1417664"/>
            </a:xfrm>
          </p:grpSpPr>
          <p:sp>
            <p:nvSpPr>
              <p:cNvPr id="62" name="Rektangel 61">
                <a:extLst>
                  <a:ext uri="{FF2B5EF4-FFF2-40B4-BE49-F238E27FC236}">
                    <a16:creationId xmlns:a16="http://schemas.microsoft.com/office/drawing/2014/main" id="{DD75D797-1FCD-4AB9-B3D9-01FBB993F819}"/>
                  </a:ext>
                </a:extLst>
              </p:cNvPr>
              <p:cNvSpPr/>
              <p:nvPr/>
            </p:nvSpPr>
            <p:spPr>
              <a:xfrm>
                <a:off x="6355680" y="3225607"/>
                <a:ext cx="5512841" cy="10620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Ellips 62">
                <a:extLst>
                  <a:ext uri="{FF2B5EF4-FFF2-40B4-BE49-F238E27FC236}">
                    <a16:creationId xmlns:a16="http://schemas.microsoft.com/office/drawing/2014/main" id="{AE176497-18B8-499B-9D0A-04564DEDC6CC}"/>
                  </a:ext>
                </a:extLst>
              </p:cNvPr>
              <p:cNvSpPr/>
              <p:nvPr/>
            </p:nvSpPr>
            <p:spPr>
              <a:xfrm>
                <a:off x="8658327" y="2870007"/>
                <a:ext cx="839972" cy="83997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5" name="Bildobjekt 74">
                <a:extLst>
                  <a:ext uri="{FF2B5EF4-FFF2-40B4-BE49-F238E27FC236}">
                    <a16:creationId xmlns:a16="http://schemas.microsoft.com/office/drawing/2014/main" id="{51BF3915-C3C5-4E3E-AA57-EBC4FAB61E6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930459" y="2926714"/>
                <a:ext cx="363279" cy="363279"/>
              </a:xfrm>
              <a:prstGeom prst="rect">
                <a:avLst/>
              </a:prstGeom>
            </p:spPr>
          </p:pic>
        </p:grpSp>
        <p:sp>
          <p:nvSpPr>
            <p:cNvPr id="92" name="textruta 91">
              <a:extLst>
                <a:ext uri="{FF2B5EF4-FFF2-40B4-BE49-F238E27FC236}">
                  <a16:creationId xmlns:a16="http://schemas.microsoft.com/office/drawing/2014/main" id="{777EF871-99D1-4B9B-80DB-10E92B93048B}"/>
                </a:ext>
              </a:extLst>
            </p:cNvPr>
            <p:cNvSpPr txBox="1"/>
            <p:nvPr/>
          </p:nvSpPr>
          <p:spPr>
            <a:xfrm>
              <a:off x="6355680" y="3369333"/>
              <a:ext cx="5543466" cy="954107"/>
            </a:xfrm>
            <a:prstGeom prst="rect">
              <a:avLst/>
            </a:prstGeom>
            <a:noFill/>
          </p:spPr>
          <p:txBody>
            <a:bodyPr wrap="square" rtlCol="0">
              <a:spAutoFit/>
            </a:bodyPr>
            <a:lstStyle/>
            <a:p>
              <a:pPr algn="ctr"/>
              <a:r>
                <a:rPr lang="sv-SE" sz="1400" b="1" dirty="0"/>
                <a:t>Inom samtliga verksamhetsområden ges insatser utan biståndsbeslut. </a:t>
              </a:r>
              <a:r>
                <a:rPr lang="sv-SE" sz="1400" dirty="0"/>
                <a:t>Andel insatser som enbart ges utan biståndsbeslut varierar mellan verksamhetsområden och är högst för äldre. En typ av insats som ofta ges utan biståndsbeslut är generella stödsamtal.</a:t>
              </a:r>
              <a:endParaRPr lang="sv-SE" sz="1400" dirty="0">
                <a:highlight>
                  <a:srgbClr val="FFFF00"/>
                </a:highlight>
              </a:endParaRPr>
            </a:p>
          </p:txBody>
        </p:sp>
      </p:grpSp>
      <p:grpSp>
        <p:nvGrpSpPr>
          <p:cNvPr id="6" name="Grupp 5">
            <a:extLst>
              <a:ext uri="{FF2B5EF4-FFF2-40B4-BE49-F238E27FC236}">
                <a16:creationId xmlns:a16="http://schemas.microsoft.com/office/drawing/2014/main" id="{82E52012-0E45-4B75-986F-87C212E7FF8A}"/>
              </a:ext>
            </a:extLst>
          </p:cNvPr>
          <p:cNvGrpSpPr/>
          <p:nvPr/>
        </p:nvGrpSpPr>
        <p:grpSpPr>
          <a:xfrm>
            <a:off x="6355680" y="4415345"/>
            <a:ext cx="5543466" cy="1483528"/>
            <a:chOff x="6355680" y="4415345"/>
            <a:chExt cx="5543466" cy="1483528"/>
          </a:xfrm>
        </p:grpSpPr>
        <p:grpSp>
          <p:nvGrpSpPr>
            <p:cNvPr id="86" name="Grupp 85">
              <a:extLst>
                <a:ext uri="{FF2B5EF4-FFF2-40B4-BE49-F238E27FC236}">
                  <a16:creationId xmlns:a16="http://schemas.microsoft.com/office/drawing/2014/main" id="{791FEBD3-DC36-41F8-9746-80556FFFD169}"/>
                </a:ext>
              </a:extLst>
            </p:cNvPr>
            <p:cNvGrpSpPr/>
            <p:nvPr/>
          </p:nvGrpSpPr>
          <p:grpSpPr>
            <a:xfrm>
              <a:off x="6355680" y="4415345"/>
              <a:ext cx="5512841" cy="1483528"/>
              <a:chOff x="6355680" y="4406176"/>
              <a:chExt cx="5512841" cy="1483528"/>
            </a:xfrm>
          </p:grpSpPr>
          <p:sp>
            <p:nvSpPr>
              <p:cNvPr id="65" name="Rektangel 64">
                <a:extLst>
                  <a:ext uri="{FF2B5EF4-FFF2-40B4-BE49-F238E27FC236}">
                    <a16:creationId xmlns:a16="http://schemas.microsoft.com/office/drawing/2014/main" id="{454E392F-075F-4FCA-AB61-245088442B6F}"/>
                  </a:ext>
                </a:extLst>
              </p:cNvPr>
              <p:cNvSpPr/>
              <p:nvPr/>
            </p:nvSpPr>
            <p:spPr>
              <a:xfrm>
                <a:off x="6355680" y="4827640"/>
                <a:ext cx="5512841" cy="10620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6" name="Ellips 65">
                <a:extLst>
                  <a:ext uri="{FF2B5EF4-FFF2-40B4-BE49-F238E27FC236}">
                    <a16:creationId xmlns:a16="http://schemas.microsoft.com/office/drawing/2014/main" id="{0422CB2B-CB71-46B9-BE90-53C4946AF848}"/>
                  </a:ext>
                </a:extLst>
              </p:cNvPr>
              <p:cNvSpPr/>
              <p:nvPr/>
            </p:nvSpPr>
            <p:spPr>
              <a:xfrm>
                <a:off x="8692113" y="4406176"/>
                <a:ext cx="839972" cy="83997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1" name="Grupp 80">
                <a:extLst>
                  <a:ext uri="{FF2B5EF4-FFF2-40B4-BE49-F238E27FC236}">
                    <a16:creationId xmlns:a16="http://schemas.microsoft.com/office/drawing/2014/main" id="{1A26629D-CA7B-4BE0-A6F9-096653460680}"/>
                  </a:ext>
                </a:extLst>
              </p:cNvPr>
              <p:cNvGrpSpPr/>
              <p:nvPr/>
            </p:nvGrpSpPr>
            <p:grpSpPr>
              <a:xfrm>
                <a:off x="8944348" y="4497773"/>
                <a:ext cx="396756" cy="396756"/>
                <a:chOff x="-771886" y="136525"/>
                <a:chExt cx="6858000" cy="6858000"/>
              </a:xfrm>
            </p:grpSpPr>
            <p:pic>
              <p:nvPicPr>
                <p:cNvPr id="77" name="Bildobjekt 76">
                  <a:extLst>
                    <a:ext uri="{FF2B5EF4-FFF2-40B4-BE49-F238E27FC236}">
                      <a16:creationId xmlns:a16="http://schemas.microsoft.com/office/drawing/2014/main" id="{57E1EB41-C9C9-4568-8944-DFE80F2FA83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71886" y="136525"/>
                  <a:ext cx="6858000" cy="6858000"/>
                </a:xfrm>
                <a:prstGeom prst="rect">
                  <a:avLst/>
                </a:prstGeom>
              </p:spPr>
            </p:pic>
            <p:sp>
              <p:nvSpPr>
                <p:cNvPr id="78" name="Rektangel 77">
                  <a:extLst>
                    <a:ext uri="{FF2B5EF4-FFF2-40B4-BE49-F238E27FC236}">
                      <a16:creationId xmlns:a16="http://schemas.microsoft.com/office/drawing/2014/main" id="{051CD862-60F8-4CD8-B53F-23DFE39C4403}"/>
                    </a:ext>
                  </a:extLst>
                </p:cNvPr>
                <p:cNvSpPr/>
                <p:nvPr/>
              </p:nvSpPr>
              <p:spPr>
                <a:xfrm>
                  <a:off x="1933575" y="520995"/>
                  <a:ext cx="3276378" cy="2273729"/>
                </a:xfrm>
                <a:prstGeom prst="rect">
                  <a:avLst/>
                </a:prstGeom>
                <a:solidFill>
                  <a:srgbClr val="67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0" name="Bild 79" descr="Utropstecken med hel fyllning">
                  <a:extLst>
                    <a:ext uri="{FF2B5EF4-FFF2-40B4-BE49-F238E27FC236}">
                      <a16:creationId xmlns:a16="http://schemas.microsoft.com/office/drawing/2014/main" id="{B7A4DE89-49AB-4CE4-A5C7-09060B231CC8}"/>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286567" y="455673"/>
                  <a:ext cx="2531861" cy="2531861"/>
                </a:xfrm>
                <a:prstGeom prst="rect">
                  <a:avLst/>
                </a:prstGeom>
              </p:spPr>
            </p:pic>
          </p:grpSp>
        </p:grpSp>
        <p:sp>
          <p:nvSpPr>
            <p:cNvPr id="93" name="textruta 92">
              <a:extLst>
                <a:ext uri="{FF2B5EF4-FFF2-40B4-BE49-F238E27FC236}">
                  <a16:creationId xmlns:a16="http://schemas.microsoft.com/office/drawing/2014/main" id="{35E4F539-7279-455A-9881-1932F1522B20}"/>
                </a:ext>
              </a:extLst>
            </p:cNvPr>
            <p:cNvSpPr txBox="1"/>
            <p:nvPr/>
          </p:nvSpPr>
          <p:spPr>
            <a:xfrm>
              <a:off x="6386306" y="4890787"/>
              <a:ext cx="5512840" cy="954107"/>
            </a:xfrm>
            <a:prstGeom prst="rect">
              <a:avLst/>
            </a:prstGeom>
            <a:noFill/>
          </p:spPr>
          <p:txBody>
            <a:bodyPr wrap="square" rtlCol="0">
              <a:spAutoFit/>
            </a:bodyPr>
            <a:lstStyle/>
            <a:p>
              <a:pPr algn="ctr"/>
              <a:r>
                <a:rPr lang="sv-SE" sz="1400" b="1" dirty="0"/>
                <a:t>Det finns en efterfrågan på att ge insatser utan biståndsbeslut givet en framtida lagändring. </a:t>
              </a:r>
              <a:r>
                <a:rPr lang="sv-SE" sz="1400" dirty="0"/>
                <a:t>Andel kommuner som vill ge insatser utan biståndsbeslut är högst inom området barn och unga (81 %) och lägst inom området funktionshinder (45 %).</a:t>
              </a:r>
            </a:p>
          </p:txBody>
        </p:sp>
      </p:grpSp>
      <p:sp>
        <p:nvSpPr>
          <p:cNvPr id="42" name="textruta 8">
            <a:extLst>
              <a:ext uri="{FF2B5EF4-FFF2-40B4-BE49-F238E27FC236}">
                <a16:creationId xmlns:a16="http://schemas.microsoft.com/office/drawing/2014/main" id="{F325AAA0-E390-F334-7B05-51FB988DEE32}"/>
              </a:ext>
            </a:extLst>
          </p:cNvPr>
          <p:cNvSpPr txBox="1"/>
          <p:nvPr/>
        </p:nvSpPr>
        <p:spPr>
          <a:xfrm>
            <a:off x="391886" y="5945700"/>
            <a:ext cx="10905765" cy="338554"/>
          </a:xfrm>
          <a:prstGeom prst="rect">
            <a:avLst/>
          </a:prstGeom>
          <a:noFill/>
        </p:spPr>
        <p:txBody>
          <a:bodyPr wrap="square" rtlCol="0" anchor="b">
            <a:spAutoFit/>
          </a:bodyPr>
          <a:lstStyle>
            <a:defPPr>
              <a:defRPr lang="sv-SE"/>
            </a:defPPr>
            <a:lvl1pPr defTabSz="447675">
              <a:defRPr sz="1050">
                <a:solidFill>
                  <a:schemeClr val="bg1">
                    <a:lumMod val="50000"/>
                  </a:schemeClr>
                </a:solidFill>
              </a:defRPr>
            </a:lvl1pPr>
          </a:lstStyle>
          <a:p>
            <a:r>
              <a:rPr lang="sv-SE" sz="800" dirty="0"/>
              <a:t>Not:	Baseras på analys av samtliga kommuners inkomna svar från alla sex verksamhetsområden</a:t>
            </a:r>
          </a:p>
          <a:p>
            <a:r>
              <a:rPr lang="sv-SE" sz="800" dirty="0"/>
              <a:t>Källa:	Enkät: Kartläggning av socialtjänstens insatser i Sveriges kommuner (2021)  </a:t>
            </a:r>
          </a:p>
        </p:txBody>
      </p:sp>
    </p:spTree>
    <p:extLst>
      <p:ext uri="{BB962C8B-B14F-4D97-AF65-F5344CB8AC3E}">
        <p14:creationId xmlns:p14="http://schemas.microsoft.com/office/powerpoint/2010/main" val="123684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4085F78-6606-4352-B1C6-93AE38C632CD}"/>
              </a:ext>
            </a:extLst>
          </p:cNvPr>
          <p:cNvSpPr/>
          <p:nvPr/>
        </p:nvSpPr>
        <p:spPr>
          <a:xfrm>
            <a:off x="1" y="2645444"/>
            <a:ext cx="12192000" cy="20694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339C595-6B3E-4379-93EF-D51A347E3D63}"/>
              </a:ext>
            </a:extLst>
          </p:cNvPr>
          <p:cNvSpPr>
            <a:spLocks noGrp="1"/>
          </p:cNvSpPr>
          <p:nvPr>
            <p:ph type="title"/>
          </p:nvPr>
        </p:nvSpPr>
        <p:spPr>
          <a:xfrm>
            <a:off x="1" y="2747964"/>
            <a:ext cx="12308304" cy="1966912"/>
          </a:xfrm>
        </p:spPr>
        <p:txBody>
          <a:bodyPr anchor="ctr"/>
          <a:lstStyle/>
          <a:p>
            <a:r>
              <a:rPr lang="sv-SE" sz="4400" dirty="0"/>
              <a:t>Fysiska och digitala insatser</a:t>
            </a:r>
          </a:p>
        </p:txBody>
      </p:sp>
      <p:sp>
        <p:nvSpPr>
          <p:cNvPr id="5" name="Platshållare för bildnummer 4">
            <a:extLst>
              <a:ext uri="{FF2B5EF4-FFF2-40B4-BE49-F238E27FC236}">
                <a16:creationId xmlns:a16="http://schemas.microsoft.com/office/drawing/2014/main" id="{A4E7017E-7EBF-45FB-A943-415BE1990F09}"/>
              </a:ext>
            </a:extLst>
          </p:cNvPr>
          <p:cNvSpPr>
            <a:spLocks noGrp="1"/>
          </p:cNvSpPr>
          <p:nvPr>
            <p:ph type="sldNum" sz="quarter" idx="12"/>
          </p:nvPr>
        </p:nvSpPr>
        <p:spPr/>
        <p:txBody>
          <a:bodyPr/>
          <a:lstStyle/>
          <a:p>
            <a:fld id="{34C9B0E5-37D7-412E-A162-6A236BADC197}" type="slidenum">
              <a:rPr lang="sv-SE" smtClean="0"/>
              <a:pPr/>
              <a:t>160</a:t>
            </a:fld>
            <a:endParaRPr lang="sv-SE"/>
          </a:p>
        </p:txBody>
      </p:sp>
      <p:sp>
        <p:nvSpPr>
          <p:cNvPr id="4" name="Platshållare för sidfot 3">
            <a:extLst>
              <a:ext uri="{FF2B5EF4-FFF2-40B4-BE49-F238E27FC236}">
                <a16:creationId xmlns:a16="http://schemas.microsoft.com/office/drawing/2014/main" id="{995A6863-4BF0-45A5-9943-80D46DA4753A}"/>
              </a:ext>
            </a:extLst>
          </p:cNvPr>
          <p:cNvSpPr>
            <a:spLocks noGrp="1"/>
          </p:cNvSpPr>
          <p:nvPr>
            <p:ph type="ftr" sz="quarter" idx="11"/>
          </p:nvPr>
        </p:nvSpPr>
        <p:spPr/>
        <p:txBody>
          <a:bodyPr/>
          <a:lstStyle/>
          <a:p>
            <a:r>
              <a:rPr lang="sv-SE"/>
              <a:t>Verksamhetsområde: Våld i nära relationer</a:t>
            </a:r>
          </a:p>
        </p:txBody>
      </p:sp>
    </p:spTree>
    <p:extLst>
      <p:ext uri="{BB962C8B-B14F-4D97-AF65-F5344CB8AC3E}">
        <p14:creationId xmlns:p14="http://schemas.microsoft.com/office/powerpoint/2010/main" val="305905127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fysiska och digitala insatser, samt de tre vanligaste insatserna i respektive kategori</a:t>
            </a:r>
          </a:p>
        </p:txBody>
      </p:sp>
      <p:sp>
        <p:nvSpPr>
          <p:cNvPr id="5" name="Platshållare för sidfot 4">
            <a:extLst>
              <a:ext uri="{FF2B5EF4-FFF2-40B4-BE49-F238E27FC236}">
                <a16:creationId xmlns:a16="http://schemas.microsoft.com/office/drawing/2014/main" id="{D89D8A22-745A-4F9E-A07E-18FD7D045F6B}"/>
              </a:ext>
            </a:extLst>
          </p:cNvPr>
          <p:cNvSpPr>
            <a:spLocks noGrp="1"/>
          </p:cNvSpPr>
          <p:nvPr>
            <p:ph type="ftr" sz="quarter" idx="11"/>
          </p:nvPr>
        </p:nvSpPr>
        <p:spPr/>
        <p:txBody>
          <a:bodyPr/>
          <a:lstStyle/>
          <a:p>
            <a:r>
              <a:rPr lang="sv-SE"/>
              <a:t>Verksamhetsområde: Våld i nära relationer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161</a:t>
            </a:fld>
            <a:endParaRPr lang="sv-SE"/>
          </a:p>
        </p:txBody>
      </p:sp>
      <p:sp>
        <p:nvSpPr>
          <p:cNvPr id="10" name="Text Placeholder 9">
            <a:extLst>
              <a:ext uri="{FF2B5EF4-FFF2-40B4-BE49-F238E27FC236}">
                <a16:creationId xmlns:a16="http://schemas.microsoft.com/office/drawing/2014/main" id="{034C9DD6-3ED8-F452-428B-03E4989752F6}"/>
              </a:ext>
            </a:extLst>
          </p:cNvPr>
          <p:cNvSpPr>
            <a:spLocks noGrp="1"/>
          </p:cNvSpPr>
          <p:nvPr>
            <p:ph type="body" sz="quarter" idx="13"/>
          </p:nvPr>
        </p:nvSpPr>
        <p:spPr/>
        <p:txBody>
          <a:bodyPr/>
          <a:lstStyle/>
          <a:p>
            <a:r>
              <a:rPr lang="sv-SE" sz="800" dirty="0"/>
              <a:t>	Not:	</a:t>
            </a:r>
            <a:r>
              <a:rPr lang="sv-SE" dirty="0"/>
              <a:t>Insatser markerade med ** avser insatser till våldsutövare. </a:t>
            </a:r>
            <a:endParaRPr lang="sv-SE" sz="800" dirty="0"/>
          </a:p>
          <a:p>
            <a:r>
              <a:rPr lang="sv-SE" dirty="0"/>
              <a:t>	</a:t>
            </a:r>
            <a:r>
              <a:rPr lang="sv-SE" sz="800" dirty="0"/>
              <a:t>Källa:	Enkät: Kartläggning av socialtjänstens insatser i Sveriges kommuner (2021) </a:t>
            </a:r>
          </a:p>
        </p:txBody>
      </p:sp>
      <p:sp>
        <p:nvSpPr>
          <p:cNvPr id="36" name="TextBox 35">
            <a:extLst>
              <a:ext uri="{FF2B5EF4-FFF2-40B4-BE49-F238E27FC236}">
                <a16:creationId xmlns:a16="http://schemas.microsoft.com/office/drawing/2014/main" id="{F01E8C20-3230-4929-BFB9-1BCA20486B35}"/>
              </a:ext>
            </a:extLst>
          </p:cNvPr>
          <p:cNvSpPr txBox="1"/>
          <p:nvPr/>
        </p:nvSpPr>
        <p:spPr>
          <a:xfrm>
            <a:off x="346206" y="1391954"/>
            <a:ext cx="3177393" cy="253916"/>
          </a:xfrm>
          <a:prstGeom prst="rect">
            <a:avLst/>
          </a:prstGeom>
          <a:noFill/>
        </p:spPr>
        <p:txBody>
          <a:bodyPr wrap="square">
            <a:spAutoFit/>
          </a:bodyPr>
          <a:lstStyle/>
          <a:p>
            <a:r>
              <a:rPr lang="sv-SE" sz="1050" b="1" dirty="0">
                <a:latin typeface="Arial" panose="020B0604020202020204" pitchFamily="34" charset="0"/>
              </a:rPr>
              <a:t>Andel som ges i respektive form</a:t>
            </a:r>
            <a:endParaRPr lang="sv-SE" sz="1050" b="1" dirty="0"/>
          </a:p>
        </p:txBody>
      </p:sp>
      <p:sp>
        <p:nvSpPr>
          <p:cNvPr id="14" name="TextBox 8">
            <a:extLst>
              <a:ext uri="{FF2B5EF4-FFF2-40B4-BE49-F238E27FC236}">
                <a16:creationId xmlns:a16="http://schemas.microsoft.com/office/drawing/2014/main" id="{2CD38D6C-E270-19E2-850C-5483547061DE}"/>
              </a:ext>
            </a:extLst>
          </p:cNvPr>
          <p:cNvSpPr txBox="1"/>
          <p:nvPr/>
        </p:nvSpPr>
        <p:spPr>
          <a:xfrm>
            <a:off x="9658972" y="1562659"/>
            <a:ext cx="2186822" cy="415498"/>
          </a:xfrm>
          <a:prstGeom prst="rect">
            <a:avLst/>
          </a:prstGeom>
          <a:noFill/>
        </p:spPr>
        <p:txBody>
          <a:bodyPr wrap="square">
            <a:spAutoFit/>
          </a:bodyPr>
          <a:lstStyle/>
          <a:p>
            <a:r>
              <a:rPr lang="sv-SE" sz="1050" dirty="0">
                <a:latin typeface="Arial" panose="020B0604020202020204" pitchFamily="34" charset="0"/>
              </a:rPr>
              <a:t>insatser över samtliga kommuner i länet där frågan besvarats</a:t>
            </a:r>
            <a:r>
              <a:rPr lang="sv-SE" sz="1050" dirty="0"/>
              <a:t> </a:t>
            </a:r>
          </a:p>
        </p:txBody>
      </p:sp>
      <p:sp>
        <p:nvSpPr>
          <p:cNvPr id="15" name="TextBox 13">
            <a:extLst>
              <a:ext uri="{FF2B5EF4-FFF2-40B4-BE49-F238E27FC236}">
                <a16:creationId xmlns:a16="http://schemas.microsoft.com/office/drawing/2014/main" id="{FFFCE3F3-4A1F-7ACC-8070-FF0FF41B033F}"/>
              </a:ext>
            </a:extLst>
          </p:cNvPr>
          <p:cNvSpPr txBox="1"/>
          <p:nvPr/>
        </p:nvSpPr>
        <p:spPr>
          <a:xfrm>
            <a:off x="9658972" y="1308743"/>
            <a:ext cx="751640" cy="253916"/>
          </a:xfrm>
          <a:prstGeom prst="rect">
            <a:avLst/>
          </a:prstGeom>
          <a:noFill/>
        </p:spPr>
        <p:txBody>
          <a:bodyPr wrap="square">
            <a:spAutoFit/>
          </a:bodyPr>
          <a:lstStyle/>
          <a:p>
            <a:r>
              <a:rPr lang="sv-SE" sz="1050" dirty="0">
                <a:latin typeface="Arial" panose="020B0604020202020204" pitchFamily="34" charset="0"/>
              </a:rPr>
              <a:t>100 % =</a:t>
            </a:r>
            <a:endParaRPr lang="sv-SE" sz="1050" dirty="0"/>
          </a:p>
        </p:txBody>
      </p:sp>
      <p:sp>
        <p:nvSpPr>
          <p:cNvPr id="16" name="TextBox 14">
            <a:extLst>
              <a:ext uri="{FF2B5EF4-FFF2-40B4-BE49-F238E27FC236}">
                <a16:creationId xmlns:a16="http://schemas.microsoft.com/office/drawing/2014/main" id="{83111A3D-2CF8-1FE0-D1A6-FC9279206D0E}"/>
              </a:ext>
            </a:extLst>
          </p:cNvPr>
          <p:cNvSpPr txBox="1"/>
          <p:nvPr>
            <p:custDataLst>
              <p:tags r:id="rId1"/>
            </p:custDataLst>
          </p:nvPr>
        </p:nvSpPr>
        <p:spPr>
          <a:xfrm>
            <a:off x="10317073" y="1308743"/>
            <a:ext cx="751640" cy="253916"/>
          </a:xfrm>
          <a:prstGeom prst="rect">
            <a:avLst/>
          </a:prstGeom>
          <a:noFill/>
        </p:spPr>
        <p:txBody>
          <a:bodyPr wrap="square">
            <a:spAutoFit/>
          </a:bodyPr>
          <a:lstStyle/>
          <a:p>
            <a:r>
              <a:rPr lang="sv-SE" sz="1050" dirty="0"/>
              <a:t>192</a:t>
            </a:r>
          </a:p>
        </p:txBody>
      </p:sp>
      <p:sp>
        <p:nvSpPr>
          <p:cNvPr id="12" name="TextBox 11">
            <a:extLst>
              <a:ext uri="{FF2B5EF4-FFF2-40B4-BE49-F238E27FC236}">
                <a16:creationId xmlns:a16="http://schemas.microsoft.com/office/drawing/2014/main" id="{7DBBD887-852F-D329-24CD-85960085A6B7}"/>
              </a:ext>
            </a:extLst>
          </p:cNvPr>
          <p:cNvSpPr txBox="1"/>
          <p:nvPr/>
        </p:nvSpPr>
        <p:spPr>
          <a:xfrm>
            <a:off x="298412" y="4358721"/>
            <a:ext cx="1070816" cy="738664"/>
          </a:xfrm>
          <a:prstGeom prst="rect">
            <a:avLst/>
          </a:prstGeom>
          <a:noFill/>
        </p:spPr>
        <p:txBody>
          <a:bodyPr wrap="square" rtlCol="0">
            <a:spAutoFit/>
          </a:bodyPr>
          <a:lstStyle/>
          <a:p>
            <a:r>
              <a:rPr lang="sv-SE" sz="1050" b="1" dirty="0"/>
              <a:t>Vanligaste insatserna i respektive form</a:t>
            </a:r>
            <a:endParaRPr lang="sv-SE" sz="1050" dirty="0"/>
          </a:p>
        </p:txBody>
      </p:sp>
      <p:sp>
        <p:nvSpPr>
          <p:cNvPr id="13" name="Left Brace 12">
            <a:extLst>
              <a:ext uri="{FF2B5EF4-FFF2-40B4-BE49-F238E27FC236}">
                <a16:creationId xmlns:a16="http://schemas.microsoft.com/office/drawing/2014/main" id="{58D9252D-1899-9313-FDD0-9D44E2FC9F37}"/>
              </a:ext>
            </a:extLst>
          </p:cNvPr>
          <p:cNvSpPr/>
          <p:nvPr/>
        </p:nvSpPr>
        <p:spPr>
          <a:xfrm>
            <a:off x="1177151" y="4083579"/>
            <a:ext cx="240772" cy="153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aphicFrame>
        <p:nvGraphicFramePr>
          <p:cNvPr id="17" name="Chart 16">
            <a:extLst>
              <a:ext uri="{FF2B5EF4-FFF2-40B4-BE49-F238E27FC236}">
                <a16:creationId xmlns:a16="http://schemas.microsoft.com/office/drawing/2014/main" id="{C3BEE3A4-DB0F-4778-B078-8779129D0C4C}"/>
              </a:ext>
            </a:extLst>
          </p:cNvPr>
          <p:cNvGraphicFramePr>
            <a:graphicFrameLocks/>
          </p:cNvGraphicFramePr>
          <p:nvPr>
            <p:extLst>
              <p:ext uri="{D42A27DB-BD31-4B8C-83A1-F6EECF244321}">
                <p14:modId xmlns:p14="http://schemas.microsoft.com/office/powerpoint/2010/main" val="574464898"/>
              </p:ext>
            </p:extLst>
          </p:nvPr>
        </p:nvGraphicFramePr>
        <p:xfrm>
          <a:off x="757286" y="1562659"/>
          <a:ext cx="10332000" cy="21758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able 18">
            <a:extLst>
              <a:ext uri="{FF2B5EF4-FFF2-40B4-BE49-F238E27FC236}">
                <a16:creationId xmlns:a16="http://schemas.microsoft.com/office/drawing/2014/main" id="{C937A2A9-A6A3-580D-47CC-05F11DEE8C99}"/>
              </a:ext>
            </a:extLst>
          </p:cNvPr>
          <p:cNvGraphicFramePr>
            <a:graphicFrameLocks noGrp="1"/>
          </p:cNvGraphicFramePr>
          <p:nvPr>
            <p:custDataLst>
              <p:tags r:id="rId2"/>
            </p:custDataLst>
            <p:extLst>
              <p:ext uri="{D42A27DB-BD31-4B8C-83A1-F6EECF244321}">
                <p14:modId xmlns:p14="http://schemas.microsoft.com/office/powerpoint/2010/main" val="3409468449"/>
              </p:ext>
            </p:extLst>
          </p:nvPr>
        </p:nvGraphicFramePr>
        <p:xfrm>
          <a:off x="1530350" y="3631938"/>
          <a:ext cx="9131300" cy="2057400"/>
        </p:xfrm>
        <a:graphic>
          <a:graphicData uri="http://schemas.openxmlformats.org/drawingml/2006/table">
            <a:tbl>
              <a:tblPr/>
              <a:tblGrid>
                <a:gridCol w="1854200">
                  <a:extLst>
                    <a:ext uri="{9D8B030D-6E8A-4147-A177-3AD203B41FA5}">
                      <a16:colId xmlns:a16="http://schemas.microsoft.com/office/drawing/2014/main" val="1399968367"/>
                    </a:ext>
                  </a:extLst>
                </a:gridCol>
                <a:gridCol w="571500">
                  <a:extLst>
                    <a:ext uri="{9D8B030D-6E8A-4147-A177-3AD203B41FA5}">
                      <a16:colId xmlns:a16="http://schemas.microsoft.com/office/drawing/2014/main" val="3231177465"/>
                    </a:ext>
                  </a:extLst>
                </a:gridCol>
                <a:gridCol w="1854200">
                  <a:extLst>
                    <a:ext uri="{9D8B030D-6E8A-4147-A177-3AD203B41FA5}">
                      <a16:colId xmlns:a16="http://schemas.microsoft.com/office/drawing/2014/main" val="1797643777"/>
                    </a:ext>
                  </a:extLst>
                </a:gridCol>
                <a:gridCol w="571500">
                  <a:extLst>
                    <a:ext uri="{9D8B030D-6E8A-4147-A177-3AD203B41FA5}">
                      <a16:colId xmlns:a16="http://schemas.microsoft.com/office/drawing/2014/main" val="1399216249"/>
                    </a:ext>
                  </a:extLst>
                </a:gridCol>
                <a:gridCol w="1854200">
                  <a:extLst>
                    <a:ext uri="{9D8B030D-6E8A-4147-A177-3AD203B41FA5}">
                      <a16:colId xmlns:a16="http://schemas.microsoft.com/office/drawing/2014/main" val="338885713"/>
                    </a:ext>
                  </a:extLst>
                </a:gridCol>
                <a:gridCol w="571500">
                  <a:extLst>
                    <a:ext uri="{9D8B030D-6E8A-4147-A177-3AD203B41FA5}">
                      <a16:colId xmlns:a16="http://schemas.microsoft.com/office/drawing/2014/main" val="268188439"/>
                    </a:ext>
                  </a:extLst>
                </a:gridCol>
                <a:gridCol w="1854200">
                  <a:extLst>
                    <a:ext uri="{9D8B030D-6E8A-4147-A177-3AD203B41FA5}">
                      <a16:colId xmlns:a16="http://schemas.microsoft.com/office/drawing/2014/main" val="3639075861"/>
                    </a:ext>
                  </a:extLst>
                </a:gridCol>
              </a:tblGrid>
              <a:tr h="514350">
                <a:tc>
                  <a:txBody>
                    <a:bodyPr/>
                    <a:lstStyle/>
                    <a:p>
                      <a:pPr algn="ctr" fontAlgn="ctr"/>
                      <a:r>
                        <a:rPr lang="sv-SE" sz="900" b="1" i="0" u="none" strike="noStrike">
                          <a:solidFill>
                            <a:srgbClr val="000000"/>
                          </a:solidFill>
                          <a:effectLst/>
                          <a:latin typeface="Arial" panose="020B0604020202020204" pitchFamily="34" charset="0"/>
                        </a:rPr>
                        <a:t>Enbart fysiskt</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Fysiskt och digitalt</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Enbart digitalt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Vet ej</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1CA"/>
                    </a:solidFill>
                  </a:tcPr>
                </a:tc>
                <a:extLst>
                  <a:ext uri="{0D108BD9-81ED-4DB2-BD59-A6C34878D82A}">
                    <a16:rowId xmlns:a16="http://schemas.microsoft.com/office/drawing/2014/main" val="4134528684"/>
                  </a:ext>
                </a:extLst>
              </a:tr>
              <a:tr h="514350">
                <a:tc>
                  <a:txBody>
                    <a:bodyPr/>
                    <a:lstStyle/>
                    <a:p>
                      <a:pPr algn="ctr" fontAlgn="ctr"/>
                      <a:r>
                        <a:rPr lang="sv-SE" sz="900" b="0" i="0" u="none" strike="noStrike">
                          <a:solidFill>
                            <a:srgbClr val="000000"/>
                          </a:solidFill>
                          <a:effectLst/>
                          <a:latin typeface="Arial" panose="020B0604020202020204" pitchFamily="34" charset="0"/>
                        </a:rPr>
                        <a:t>Skyddat boende för våldsutsatta kvinnor</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Stöd i andra myndighetskontakter</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615909962"/>
                  </a:ext>
                </a:extLst>
              </a:tr>
              <a:tr h="514350">
                <a:tc>
                  <a:txBody>
                    <a:bodyPr/>
                    <a:lstStyle/>
                    <a:p>
                      <a:pPr algn="ctr" fontAlgn="ctr"/>
                      <a:r>
                        <a:rPr lang="sv-SE" sz="900" b="0" i="0" u="none" strike="noStrike">
                          <a:solidFill>
                            <a:srgbClr val="000000"/>
                          </a:solidFill>
                          <a:effectLst/>
                          <a:latin typeface="Arial" panose="020B0604020202020204" pitchFamily="34" charset="0"/>
                        </a:rPr>
                        <a:t>Tillfälligt boende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Stöd vid akut behov av ekonomiskt bistånd</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727479235"/>
                  </a:ext>
                </a:extLst>
              </a:tr>
              <a:tr h="514350">
                <a:tc>
                  <a:txBody>
                    <a:bodyPr/>
                    <a:lstStyle/>
                    <a:p>
                      <a:pPr algn="ctr" fontAlgn="ctr"/>
                      <a:r>
                        <a:rPr lang="sv-SE" sz="900" b="0" i="0" u="none" strike="noStrike">
                          <a:solidFill>
                            <a:srgbClr val="000000"/>
                          </a:solidFill>
                          <a:effectLst/>
                          <a:latin typeface="Arial" panose="020B0604020202020204" pitchFamily="34" charset="0"/>
                        </a:rPr>
                        <a:t>Jourlägenhet</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 och stöd från socialsekreteraren</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929473109"/>
                  </a:ext>
                </a:extLst>
              </a:tr>
            </a:tbl>
          </a:graphicData>
        </a:graphic>
      </p:graphicFrame>
    </p:spTree>
    <p:extLst>
      <p:ext uri="{BB962C8B-B14F-4D97-AF65-F5344CB8AC3E}">
        <p14:creationId xmlns:p14="http://schemas.microsoft.com/office/powerpoint/2010/main" val="221385483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a:bodyPr>
          <a:lstStyle/>
          <a:p>
            <a:r>
              <a:rPr lang="sv-SE" dirty="0"/>
              <a:t>Insatser som oftast ges i fysisk respektive digital form</a:t>
            </a:r>
            <a:endParaRPr lang="en-US" dirty="0"/>
          </a:p>
        </p:txBody>
      </p:sp>
      <p:sp>
        <p:nvSpPr>
          <p:cNvPr id="5" name="Platshållare för sidfot 4">
            <a:extLst>
              <a:ext uri="{FF2B5EF4-FFF2-40B4-BE49-F238E27FC236}">
                <a16:creationId xmlns:a16="http://schemas.microsoft.com/office/drawing/2014/main" id="{6A450C88-76F6-49D5-938A-4EEDD6110EA7}"/>
              </a:ext>
            </a:extLst>
          </p:cNvPr>
          <p:cNvSpPr>
            <a:spLocks noGrp="1"/>
          </p:cNvSpPr>
          <p:nvPr>
            <p:ph type="ftr" sz="quarter" idx="11"/>
          </p:nvPr>
        </p:nvSpPr>
        <p:spPr/>
        <p:txBody>
          <a:bodyPr/>
          <a:lstStyle/>
          <a:p>
            <a:r>
              <a:rPr lang="sv-SE"/>
              <a:t>Verksamhetsområde: Våld i nära relationer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162</a:t>
            </a:fld>
            <a:endParaRPr lang="sv-SE"/>
          </a:p>
        </p:txBody>
      </p:sp>
      <p:sp>
        <p:nvSpPr>
          <p:cNvPr id="8" name="Text Placeholder 7">
            <a:extLst>
              <a:ext uri="{FF2B5EF4-FFF2-40B4-BE49-F238E27FC236}">
                <a16:creationId xmlns:a16="http://schemas.microsoft.com/office/drawing/2014/main" id="{7CDF6228-6731-EAAC-F716-B04A89AB91BA}"/>
              </a:ext>
            </a:extLst>
          </p:cNvPr>
          <p:cNvSpPr>
            <a:spLocks noGrp="1"/>
          </p:cNvSpPr>
          <p:nvPr>
            <p:ph type="body" sz="quarter" idx="13"/>
          </p:nvPr>
        </p:nvSpPr>
        <p:spPr/>
        <p:txBody>
          <a:bodyPr/>
          <a:lstStyle/>
          <a:p>
            <a:r>
              <a:rPr lang="sv-SE" sz="800" dirty="0"/>
              <a:t>	Not: 	Antal svarande kommuner anges i parentes. </a:t>
            </a:r>
            <a:r>
              <a:rPr lang="sv-SE" dirty="0"/>
              <a:t>Insatser markerade med ** avser insatser till våldsutövare. </a:t>
            </a:r>
            <a:endParaRPr lang="sv-SE" sz="800" dirty="0"/>
          </a:p>
          <a:p>
            <a:r>
              <a:rPr lang="sv-SE" sz="800" dirty="0"/>
              <a:t>	Källa:	Enkät: Kartläggning av socialtjänstens insatser i Sveriges kommuner (2021)  </a:t>
            </a:r>
          </a:p>
        </p:txBody>
      </p:sp>
      <p:sp>
        <p:nvSpPr>
          <p:cNvPr id="9" name="TextBox 8">
            <a:extLst>
              <a:ext uri="{FF2B5EF4-FFF2-40B4-BE49-F238E27FC236}">
                <a16:creationId xmlns:a16="http://schemas.microsoft.com/office/drawing/2014/main" id="{AC4F2CA2-4F19-1678-C63F-165083780AAC}"/>
              </a:ext>
            </a:extLst>
          </p:cNvPr>
          <p:cNvSpPr txBox="1"/>
          <p:nvPr/>
        </p:nvSpPr>
        <p:spPr>
          <a:xfrm>
            <a:off x="1069385" y="1321230"/>
            <a:ext cx="3276000" cy="252000"/>
          </a:xfrm>
          <a:prstGeom prst="rect">
            <a:avLst/>
          </a:prstGeom>
          <a:noFill/>
        </p:spPr>
        <p:txBody>
          <a:bodyPr wrap="square">
            <a:spAutoFit/>
          </a:bodyPr>
          <a:lstStyle/>
          <a:p>
            <a:pPr algn="ctr"/>
            <a:r>
              <a:rPr lang="sv-SE" sz="1050" b="1" dirty="0"/>
              <a:t>Vanligast </a:t>
            </a:r>
            <a:r>
              <a:rPr lang="sv-SE" sz="1050" b="1" dirty="0">
                <a:solidFill>
                  <a:schemeClr val="tx1"/>
                </a:solidFill>
              </a:rPr>
              <a:t>fysisk form</a:t>
            </a:r>
          </a:p>
        </p:txBody>
      </p:sp>
      <p:sp>
        <p:nvSpPr>
          <p:cNvPr id="10" name="TextBox 9">
            <a:extLst>
              <a:ext uri="{FF2B5EF4-FFF2-40B4-BE49-F238E27FC236}">
                <a16:creationId xmlns:a16="http://schemas.microsoft.com/office/drawing/2014/main" id="{8912482A-F200-E2AF-DA1D-A697417690DA}"/>
              </a:ext>
            </a:extLst>
          </p:cNvPr>
          <p:cNvSpPr txBox="1"/>
          <p:nvPr/>
        </p:nvSpPr>
        <p:spPr>
          <a:xfrm>
            <a:off x="7846615" y="1321230"/>
            <a:ext cx="3276000" cy="252000"/>
          </a:xfrm>
          <a:prstGeom prst="rect">
            <a:avLst/>
          </a:prstGeom>
          <a:noFill/>
        </p:spPr>
        <p:txBody>
          <a:bodyPr wrap="square">
            <a:spAutoFit/>
          </a:bodyPr>
          <a:lstStyle/>
          <a:p>
            <a:pPr algn="ctr"/>
            <a:r>
              <a:rPr lang="sv-SE" sz="1050" b="1" dirty="0"/>
              <a:t>Vanligast </a:t>
            </a:r>
            <a:r>
              <a:rPr lang="sv-SE" sz="1050" b="1" dirty="0">
                <a:solidFill>
                  <a:schemeClr val="tx1"/>
                </a:solidFill>
              </a:rPr>
              <a:t>digital form</a:t>
            </a:r>
          </a:p>
        </p:txBody>
      </p:sp>
      <p:sp>
        <p:nvSpPr>
          <p:cNvPr id="11" name="TextBox 10">
            <a:extLst>
              <a:ext uri="{FF2B5EF4-FFF2-40B4-BE49-F238E27FC236}">
                <a16:creationId xmlns:a16="http://schemas.microsoft.com/office/drawing/2014/main" id="{15CAE05D-81F0-C3EA-EDA3-9AA51482DC55}"/>
              </a:ext>
            </a:extLst>
          </p:cNvPr>
          <p:cNvSpPr txBox="1"/>
          <p:nvPr/>
        </p:nvSpPr>
        <p:spPr>
          <a:xfrm>
            <a:off x="4458000" y="1321230"/>
            <a:ext cx="3276000" cy="252000"/>
          </a:xfrm>
          <a:prstGeom prst="rect">
            <a:avLst/>
          </a:prstGeom>
          <a:noFill/>
        </p:spPr>
        <p:txBody>
          <a:bodyPr wrap="square">
            <a:spAutoFit/>
          </a:bodyPr>
          <a:lstStyle/>
          <a:p>
            <a:pPr algn="ctr"/>
            <a:r>
              <a:rPr lang="sv-SE" sz="1050" b="1" dirty="0"/>
              <a:t>Vanligast både </a:t>
            </a:r>
            <a:r>
              <a:rPr lang="sv-SE" sz="1050" b="1" dirty="0">
                <a:solidFill>
                  <a:schemeClr val="tx1"/>
                </a:solidFill>
              </a:rPr>
              <a:t>fysisk och digital form</a:t>
            </a:r>
          </a:p>
        </p:txBody>
      </p:sp>
      <p:graphicFrame>
        <p:nvGraphicFramePr>
          <p:cNvPr id="13" name="Table 12">
            <a:extLst>
              <a:ext uri="{FF2B5EF4-FFF2-40B4-BE49-F238E27FC236}">
                <a16:creationId xmlns:a16="http://schemas.microsoft.com/office/drawing/2014/main" id="{C1290471-8458-5C77-05FC-1F8006F4D5E2}"/>
              </a:ext>
            </a:extLst>
          </p:cNvPr>
          <p:cNvGraphicFramePr>
            <a:graphicFrameLocks noGrp="1"/>
          </p:cNvGraphicFramePr>
          <p:nvPr>
            <p:custDataLst>
              <p:tags r:id="rId1"/>
            </p:custDataLst>
            <p:extLst>
              <p:ext uri="{D42A27DB-BD31-4B8C-83A1-F6EECF244321}">
                <p14:modId xmlns:p14="http://schemas.microsoft.com/office/powerpoint/2010/main" val="1691698810"/>
              </p:ext>
            </p:extLst>
          </p:nvPr>
        </p:nvGraphicFramePr>
        <p:xfrm>
          <a:off x="1290639" y="1670940"/>
          <a:ext cx="9610722" cy="3516117"/>
        </p:xfrm>
        <a:graphic>
          <a:graphicData uri="http://schemas.openxmlformats.org/drawingml/2006/table">
            <a:tbl>
              <a:tblPr/>
              <a:tblGrid>
                <a:gridCol w="1463774">
                  <a:extLst>
                    <a:ext uri="{9D8B030D-6E8A-4147-A177-3AD203B41FA5}">
                      <a16:colId xmlns:a16="http://schemas.microsoft.com/office/drawing/2014/main" val="4206464041"/>
                    </a:ext>
                  </a:extLst>
                </a:gridCol>
                <a:gridCol w="691459">
                  <a:extLst>
                    <a:ext uri="{9D8B030D-6E8A-4147-A177-3AD203B41FA5}">
                      <a16:colId xmlns:a16="http://schemas.microsoft.com/office/drawing/2014/main" val="2012639149"/>
                    </a:ext>
                  </a:extLst>
                </a:gridCol>
                <a:gridCol w="691459">
                  <a:extLst>
                    <a:ext uri="{9D8B030D-6E8A-4147-A177-3AD203B41FA5}">
                      <a16:colId xmlns:a16="http://schemas.microsoft.com/office/drawing/2014/main" val="2494790230"/>
                    </a:ext>
                  </a:extLst>
                </a:gridCol>
                <a:gridCol w="535323">
                  <a:extLst>
                    <a:ext uri="{9D8B030D-6E8A-4147-A177-3AD203B41FA5}">
                      <a16:colId xmlns:a16="http://schemas.microsoft.com/office/drawing/2014/main" val="2223949710"/>
                    </a:ext>
                  </a:extLst>
                </a:gridCol>
                <a:gridCol w="1463774">
                  <a:extLst>
                    <a:ext uri="{9D8B030D-6E8A-4147-A177-3AD203B41FA5}">
                      <a16:colId xmlns:a16="http://schemas.microsoft.com/office/drawing/2014/main" val="1262781247"/>
                    </a:ext>
                  </a:extLst>
                </a:gridCol>
                <a:gridCol w="691459">
                  <a:extLst>
                    <a:ext uri="{9D8B030D-6E8A-4147-A177-3AD203B41FA5}">
                      <a16:colId xmlns:a16="http://schemas.microsoft.com/office/drawing/2014/main" val="286522663"/>
                    </a:ext>
                  </a:extLst>
                </a:gridCol>
                <a:gridCol w="691459">
                  <a:extLst>
                    <a:ext uri="{9D8B030D-6E8A-4147-A177-3AD203B41FA5}">
                      <a16:colId xmlns:a16="http://schemas.microsoft.com/office/drawing/2014/main" val="97167317"/>
                    </a:ext>
                  </a:extLst>
                </a:gridCol>
                <a:gridCol w="535323">
                  <a:extLst>
                    <a:ext uri="{9D8B030D-6E8A-4147-A177-3AD203B41FA5}">
                      <a16:colId xmlns:a16="http://schemas.microsoft.com/office/drawing/2014/main" val="3685467727"/>
                    </a:ext>
                  </a:extLst>
                </a:gridCol>
                <a:gridCol w="1463774">
                  <a:extLst>
                    <a:ext uri="{9D8B030D-6E8A-4147-A177-3AD203B41FA5}">
                      <a16:colId xmlns:a16="http://schemas.microsoft.com/office/drawing/2014/main" val="4228763620"/>
                    </a:ext>
                  </a:extLst>
                </a:gridCol>
                <a:gridCol w="691459">
                  <a:extLst>
                    <a:ext uri="{9D8B030D-6E8A-4147-A177-3AD203B41FA5}">
                      <a16:colId xmlns:a16="http://schemas.microsoft.com/office/drawing/2014/main" val="843699269"/>
                    </a:ext>
                  </a:extLst>
                </a:gridCol>
                <a:gridCol w="691459">
                  <a:extLst>
                    <a:ext uri="{9D8B030D-6E8A-4147-A177-3AD203B41FA5}">
                      <a16:colId xmlns:a16="http://schemas.microsoft.com/office/drawing/2014/main" val="4281323677"/>
                    </a:ext>
                  </a:extLst>
                </a:gridCol>
              </a:tblGrid>
              <a:tr h="762532">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fysisk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form</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Antal i</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fysisk</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form</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både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fysisk</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och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digital</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Antal i</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både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fysisk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och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digital</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digital</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form</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Antal i</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digital</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form</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extLst>
                  <a:ext uri="{0D108BD9-81ED-4DB2-BD59-A6C34878D82A}">
                    <a16:rowId xmlns:a16="http://schemas.microsoft.com/office/drawing/2014/main" val="1882517795"/>
                  </a:ext>
                </a:extLst>
              </a:tr>
              <a:tr h="550717">
                <a:tc>
                  <a:txBody>
                    <a:bodyPr/>
                    <a:lstStyle/>
                    <a:p>
                      <a:pPr algn="ctr" fontAlgn="ctr"/>
                      <a:r>
                        <a:rPr lang="sv-SE" sz="900" b="0" i="0" u="none" strike="noStrike">
                          <a:solidFill>
                            <a:srgbClr val="000000"/>
                          </a:solidFill>
                          <a:effectLst/>
                          <a:latin typeface="Arial" panose="020B0604020202020204" pitchFamily="34" charset="0"/>
                        </a:rPr>
                        <a:t>Skyddat boende för våldsutsatta kvinnor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Stöd i andra myndighetskontakter (12)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92%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1008930006"/>
                  </a:ext>
                </a:extLst>
              </a:tr>
              <a:tr h="550717">
                <a:tc>
                  <a:txBody>
                    <a:bodyPr/>
                    <a:lstStyle/>
                    <a:p>
                      <a:pPr algn="ctr" fontAlgn="ctr"/>
                      <a:r>
                        <a:rPr lang="sv-SE" sz="900" b="0" i="0" u="none" strike="noStrike">
                          <a:solidFill>
                            <a:srgbClr val="000000"/>
                          </a:solidFill>
                          <a:effectLst/>
                          <a:latin typeface="Arial" panose="020B0604020202020204" pitchFamily="34" charset="0"/>
                        </a:rPr>
                        <a:t>Tillfälligt boende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88%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Stöd vid akut behov av ekonomiskt bistånd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80%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200698651"/>
                  </a:ext>
                </a:extLst>
              </a:tr>
              <a:tr h="550717">
                <a:tc>
                  <a:txBody>
                    <a:bodyPr/>
                    <a:lstStyle/>
                    <a:p>
                      <a:pPr algn="ctr" fontAlgn="ctr"/>
                      <a:r>
                        <a:rPr lang="sv-SE" sz="900" b="0" i="0" u="none" strike="noStrike">
                          <a:solidFill>
                            <a:srgbClr val="000000"/>
                          </a:solidFill>
                          <a:effectLst/>
                          <a:latin typeface="Arial" panose="020B0604020202020204" pitchFamily="34" charset="0"/>
                        </a:rPr>
                        <a:t>Jourlägenhet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88%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 och stöd från socialsekreteraren (12)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67%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3813149678"/>
                  </a:ext>
                </a:extLst>
              </a:tr>
              <a:tr h="550717">
                <a:tc>
                  <a:txBody>
                    <a:bodyPr/>
                    <a:lstStyle/>
                    <a:p>
                      <a:pPr algn="ctr" fontAlgn="ctr"/>
                      <a:r>
                        <a:rPr lang="sv-SE" sz="900" b="0" i="0" u="none" strike="noStrike">
                          <a:solidFill>
                            <a:srgbClr val="000000"/>
                          </a:solidFill>
                          <a:effectLst/>
                          <a:latin typeface="Arial" panose="020B0604020202020204" pitchFamily="34" charset="0"/>
                        </a:rPr>
                        <a:t>Skyddat boende med kompetens om hedersrelaterat våld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75%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stödsamtal utan särskild manual**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70%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647598306"/>
                  </a:ext>
                </a:extLst>
              </a:tr>
              <a:tr h="550717">
                <a:tc>
                  <a:txBody>
                    <a:bodyPr/>
                    <a:lstStyle/>
                    <a:p>
                      <a:pPr algn="ctr" fontAlgn="ctr"/>
                      <a:r>
                        <a:rPr lang="sv-SE" sz="900" b="0" i="0" u="none" strike="noStrike">
                          <a:solidFill>
                            <a:srgbClr val="000000"/>
                          </a:solidFill>
                          <a:effectLst/>
                          <a:latin typeface="Arial" panose="020B0604020202020204" pitchFamily="34" charset="0"/>
                        </a:rPr>
                        <a:t>Generella enskilda stödsamtal utan särskild manual (11)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55%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Motiverande samtal (MI) (6)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dirty="0">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679755252"/>
                  </a:ext>
                </a:extLst>
              </a:tr>
            </a:tbl>
          </a:graphicData>
        </a:graphic>
      </p:graphicFrame>
    </p:spTree>
    <p:extLst>
      <p:ext uri="{BB962C8B-B14F-4D97-AF65-F5344CB8AC3E}">
        <p14:creationId xmlns:p14="http://schemas.microsoft.com/office/powerpoint/2010/main" val="365118729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insatser som ges fysiskt respektive digitalt uppdelat på kommun</a:t>
            </a:r>
          </a:p>
        </p:txBody>
      </p:sp>
      <p:sp>
        <p:nvSpPr>
          <p:cNvPr id="5" name="Platshållare för sidfot 4">
            <a:extLst>
              <a:ext uri="{FF2B5EF4-FFF2-40B4-BE49-F238E27FC236}">
                <a16:creationId xmlns:a16="http://schemas.microsoft.com/office/drawing/2014/main" id="{A687F286-342B-4759-9D07-0065D5B76978}"/>
              </a:ext>
            </a:extLst>
          </p:cNvPr>
          <p:cNvSpPr>
            <a:spLocks noGrp="1"/>
          </p:cNvSpPr>
          <p:nvPr>
            <p:ph type="ftr" sz="quarter" idx="11"/>
          </p:nvPr>
        </p:nvSpPr>
        <p:spPr/>
        <p:txBody>
          <a:bodyPr/>
          <a:lstStyle/>
          <a:p>
            <a:r>
              <a:rPr lang="sv-SE"/>
              <a:t>Verksamhetsområde: Våld i nära relationer</a:t>
            </a:r>
          </a:p>
        </p:txBody>
      </p:sp>
      <p:sp>
        <p:nvSpPr>
          <p:cNvPr id="3" name="Platshållare för bildnummer 2">
            <a:extLst>
              <a:ext uri="{FF2B5EF4-FFF2-40B4-BE49-F238E27FC236}">
                <a16:creationId xmlns:a16="http://schemas.microsoft.com/office/drawing/2014/main" id="{0C3B73DA-6A98-4F65-A103-AFE737DEEBD1}"/>
              </a:ext>
            </a:extLst>
          </p:cNvPr>
          <p:cNvSpPr>
            <a:spLocks noGrp="1"/>
          </p:cNvSpPr>
          <p:nvPr>
            <p:ph type="sldNum" sz="quarter" idx="12"/>
          </p:nvPr>
        </p:nvSpPr>
        <p:spPr/>
        <p:txBody>
          <a:bodyPr/>
          <a:lstStyle/>
          <a:p>
            <a:fld id="{2DBAD975-63FF-4468-AC34-025F73E043F9}" type="slidenum">
              <a:rPr lang="sv-SE" smtClean="0"/>
              <a:pPr/>
              <a:t>163</a:t>
            </a:fld>
            <a:endParaRPr lang="sv-SE"/>
          </a:p>
        </p:txBody>
      </p:sp>
      <p:sp>
        <p:nvSpPr>
          <p:cNvPr id="9" name="Text Placeholder 8">
            <a:extLst>
              <a:ext uri="{FF2B5EF4-FFF2-40B4-BE49-F238E27FC236}">
                <a16:creationId xmlns:a16="http://schemas.microsoft.com/office/drawing/2014/main" id="{C574E500-23CA-F0E0-A0B0-D2C9EF797D5E}"/>
              </a:ext>
            </a:extLst>
          </p:cNvPr>
          <p:cNvSpPr>
            <a:spLocks noGrp="1"/>
          </p:cNvSpPr>
          <p:nvPr>
            <p:ph type="body" sz="quarter" idx="13"/>
          </p:nvPr>
        </p:nvSpPr>
        <p:spPr/>
        <p:txBody>
          <a:bodyPr/>
          <a:lstStyle/>
          <a:p>
            <a:r>
              <a:rPr lang="sv-SE" sz="800" dirty="0"/>
              <a:t>	Not: 	Antal svarande kommuner i riket är 240 kommuner. </a:t>
            </a:r>
            <a:r>
              <a:rPr lang="sv-SE" dirty="0"/>
              <a:t>Endast de kommuner som har lämnat ett svar visas i denna graf.</a:t>
            </a:r>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1B7C5431-94EB-49C4-9B6B-1E7679A6CBD5}"/>
              </a:ext>
            </a:extLst>
          </p:cNvPr>
          <p:cNvGraphicFramePr>
            <a:graphicFrameLocks/>
          </p:cNvGraphicFramePr>
          <p:nvPr>
            <p:extLst>
              <p:ext uri="{D42A27DB-BD31-4B8C-83A1-F6EECF244321}">
                <p14:modId xmlns:p14="http://schemas.microsoft.com/office/powerpoint/2010/main" val="2337151144"/>
              </p:ext>
            </p:extLst>
          </p:nvPr>
        </p:nvGraphicFramePr>
        <p:xfrm>
          <a:off x="336000" y="1179000"/>
          <a:ext cx="11520000" cy="450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4FF2D50B-E718-80D0-1E77-3AC32E2686FC}"/>
              </a:ext>
            </a:extLst>
          </p:cNvPr>
          <p:cNvSpPr/>
          <p:nvPr/>
        </p:nvSpPr>
        <p:spPr>
          <a:xfrm>
            <a:off x="8830181" y="5314251"/>
            <a:ext cx="1628503" cy="33092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33089717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antalet individer som tar del av insatser som ges i fysisk eller digital form</a:t>
            </a:r>
            <a:endParaRPr lang="en-US" dirty="0"/>
          </a:p>
        </p:txBody>
      </p:sp>
      <p:sp>
        <p:nvSpPr>
          <p:cNvPr id="5" name="Platshållare för sidfot 4">
            <a:extLst>
              <a:ext uri="{FF2B5EF4-FFF2-40B4-BE49-F238E27FC236}">
                <a16:creationId xmlns:a16="http://schemas.microsoft.com/office/drawing/2014/main" id="{5645638D-4562-41EC-8819-BEA13FA83C73}"/>
              </a:ext>
            </a:extLst>
          </p:cNvPr>
          <p:cNvSpPr>
            <a:spLocks noGrp="1"/>
          </p:cNvSpPr>
          <p:nvPr>
            <p:ph type="ftr" sz="quarter" idx="11"/>
          </p:nvPr>
        </p:nvSpPr>
        <p:spPr/>
        <p:txBody>
          <a:bodyPr/>
          <a:lstStyle/>
          <a:p>
            <a:r>
              <a:rPr lang="sv-SE"/>
              <a:t>Verksamhetsområde: Våld i nära relationer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164</a:t>
            </a:fld>
            <a:endParaRPr lang="sv-SE"/>
          </a:p>
        </p:txBody>
      </p:sp>
      <p:sp>
        <p:nvSpPr>
          <p:cNvPr id="8" name="Text Placeholder 7">
            <a:extLst>
              <a:ext uri="{FF2B5EF4-FFF2-40B4-BE49-F238E27FC236}">
                <a16:creationId xmlns:a16="http://schemas.microsoft.com/office/drawing/2014/main" id="{AE77688C-1FFB-5D6D-38B5-669143D64DC1}"/>
              </a:ext>
            </a:extLst>
          </p:cNvPr>
          <p:cNvSpPr>
            <a:spLocks noGrp="1"/>
          </p:cNvSpPr>
          <p:nvPr>
            <p:ph type="body" sz="quarter" idx="13"/>
          </p:nvPr>
        </p:nvSpPr>
        <p:spPr/>
        <p:txBody>
          <a:bodyPr/>
          <a:lstStyle/>
          <a:p>
            <a:r>
              <a:rPr lang="sv-SE" sz="800" dirty="0"/>
              <a:t>	Källa:	Enkät: Kartläggning av socialtjänstens insatser i Sveriges kommuner (2021)  </a:t>
            </a:r>
          </a:p>
        </p:txBody>
      </p:sp>
      <p:sp>
        <p:nvSpPr>
          <p:cNvPr id="10" name="TextBox 9">
            <a:extLst>
              <a:ext uri="{FF2B5EF4-FFF2-40B4-BE49-F238E27FC236}">
                <a16:creationId xmlns:a16="http://schemas.microsoft.com/office/drawing/2014/main" id="{2C80D5A4-1BF5-6B27-8D19-859C4B51622B}"/>
              </a:ext>
            </a:extLst>
          </p:cNvPr>
          <p:cNvSpPr txBox="1"/>
          <p:nvPr/>
        </p:nvSpPr>
        <p:spPr>
          <a:xfrm>
            <a:off x="4861367" y="1615545"/>
            <a:ext cx="3152935" cy="430887"/>
          </a:xfrm>
          <a:prstGeom prst="rect">
            <a:avLst/>
          </a:prstGeom>
          <a:noFill/>
        </p:spPr>
        <p:txBody>
          <a:bodyPr wrap="square">
            <a:spAutoFit/>
          </a:bodyPr>
          <a:lstStyle/>
          <a:p>
            <a:r>
              <a:rPr lang="sv-SE" sz="1100" dirty="0">
                <a:latin typeface="Arial" panose="020B0604020202020204" pitchFamily="34" charset="0"/>
              </a:rPr>
              <a:t>insatser i kommunerna som uppges ges både i fysisk och digital form</a:t>
            </a:r>
            <a:endParaRPr lang="sv-SE" sz="1100" dirty="0"/>
          </a:p>
        </p:txBody>
      </p:sp>
      <p:sp>
        <p:nvSpPr>
          <p:cNvPr id="11" name="TextBox 10">
            <a:extLst>
              <a:ext uri="{FF2B5EF4-FFF2-40B4-BE49-F238E27FC236}">
                <a16:creationId xmlns:a16="http://schemas.microsoft.com/office/drawing/2014/main" id="{CF448455-BC3A-2FF5-E187-B9D699BEE194}"/>
              </a:ext>
            </a:extLst>
          </p:cNvPr>
          <p:cNvSpPr txBox="1"/>
          <p:nvPr/>
        </p:nvSpPr>
        <p:spPr>
          <a:xfrm>
            <a:off x="1404393" y="1609489"/>
            <a:ext cx="2865801" cy="430887"/>
          </a:xfrm>
          <a:prstGeom prst="rect">
            <a:avLst/>
          </a:prstGeom>
          <a:noFill/>
        </p:spPr>
        <p:txBody>
          <a:bodyPr wrap="square">
            <a:spAutoFit/>
          </a:bodyPr>
          <a:lstStyle/>
          <a:p>
            <a:r>
              <a:rPr lang="sv-SE" sz="1100" dirty="0">
                <a:latin typeface="Arial" panose="020B0604020202020204" pitchFamily="34" charset="0"/>
              </a:rPr>
              <a:t>insatser i kommunerna som uppges endast ges i fysisk form</a:t>
            </a:r>
            <a:endParaRPr lang="sv-SE" sz="1100" dirty="0"/>
          </a:p>
        </p:txBody>
      </p:sp>
      <p:sp>
        <p:nvSpPr>
          <p:cNvPr id="14" name="TextBox 13">
            <a:extLst>
              <a:ext uri="{FF2B5EF4-FFF2-40B4-BE49-F238E27FC236}">
                <a16:creationId xmlns:a16="http://schemas.microsoft.com/office/drawing/2014/main" id="{0E8B7B93-82BD-8E48-BFAA-5E923A1C0880}"/>
              </a:ext>
            </a:extLst>
          </p:cNvPr>
          <p:cNvSpPr txBox="1"/>
          <p:nvPr/>
        </p:nvSpPr>
        <p:spPr>
          <a:xfrm>
            <a:off x="8605474" y="1609489"/>
            <a:ext cx="2841887" cy="430887"/>
          </a:xfrm>
          <a:prstGeom prst="rect">
            <a:avLst/>
          </a:prstGeom>
          <a:noFill/>
          <a:ln>
            <a:noFill/>
          </a:ln>
        </p:spPr>
        <p:txBody>
          <a:bodyPr wrap="square">
            <a:spAutoFit/>
          </a:bodyPr>
          <a:lstStyle/>
          <a:p>
            <a:r>
              <a:rPr lang="sv-SE" sz="1100" dirty="0">
                <a:latin typeface="Arial" panose="020B0604020202020204" pitchFamily="34" charset="0"/>
              </a:rPr>
              <a:t>insatser i kommunerna som uppges endast ges i digital form</a:t>
            </a:r>
            <a:endParaRPr lang="sv-SE" sz="1100" dirty="0"/>
          </a:p>
        </p:txBody>
      </p:sp>
      <p:sp>
        <p:nvSpPr>
          <p:cNvPr id="15" name="TextBox 14">
            <a:extLst>
              <a:ext uri="{FF2B5EF4-FFF2-40B4-BE49-F238E27FC236}">
                <a16:creationId xmlns:a16="http://schemas.microsoft.com/office/drawing/2014/main" id="{8E7CA714-5EBC-E08F-3CFC-3F0F18253BCC}"/>
              </a:ext>
            </a:extLst>
          </p:cNvPr>
          <p:cNvSpPr txBox="1"/>
          <p:nvPr/>
        </p:nvSpPr>
        <p:spPr>
          <a:xfrm>
            <a:off x="1404393"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6" name="TextBox 15">
            <a:extLst>
              <a:ext uri="{FF2B5EF4-FFF2-40B4-BE49-F238E27FC236}">
                <a16:creationId xmlns:a16="http://schemas.microsoft.com/office/drawing/2014/main" id="{954513F1-EAA4-3173-4097-8039A583B89F}"/>
              </a:ext>
            </a:extLst>
          </p:cNvPr>
          <p:cNvSpPr txBox="1"/>
          <p:nvPr>
            <p:custDataLst>
              <p:tags r:id="rId1"/>
            </p:custDataLst>
          </p:nvPr>
        </p:nvSpPr>
        <p:spPr>
          <a:xfrm>
            <a:off x="1982891" y="1412384"/>
            <a:ext cx="704325" cy="261610"/>
          </a:xfrm>
          <a:prstGeom prst="rect">
            <a:avLst/>
          </a:prstGeom>
          <a:noFill/>
        </p:spPr>
        <p:txBody>
          <a:bodyPr wrap="square">
            <a:spAutoFit/>
          </a:bodyPr>
          <a:lstStyle/>
          <a:p>
            <a:r>
              <a:rPr lang="sv-SE" sz="1100" dirty="0"/>
              <a:t>96</a:t>
            </a:r>
          </a:p>
        </p:txBody>
      </p:sp>
      <p:sp>
        <p:nvSpPr>
          <p:cNvPr id="17" name="TextBox 16">
            <a:extLst>
              <a:ext uri="{FF2B5EF4-FFF2-40B4-BE49-F238E27FC236}">
                <a16:creationId xmlns:a16="http://schemas.microsoft.com/office/drawing/2014/main" id="{8751DB24-1241-4896-6C30-4156D89C42AF}"/>
              </a:ext>
            </a:extLst>
          </p:cNvPr>
          <p:cNvSpPr txBox="1"/>
          <p:nvPr/>
        </p:nvSpPr>
        <p:spPr>
          <a:xfrm>
            <a:off x="8592800"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8" name="TextBox 17">
            <a:extLst>
              <a:ext uri="{FF2B5EF4-FFF2-40B4-BE49-F238E27FC236}">
                <a16:creationId xmlns:a16="http://schemas.microsoft.com/office/drawing/2014/main" id="{59CC19C1-9E5C-F492-EC0E-F0CE8017C0DB}"/>
              </a:ext>
            </a:extLst>
          </p:cNvPr>
          <p:cNvSpPr txBox="1"/>
          <p:nvPr>
            <p:custDataLst>
              <p:tags r:id="rId2"/>
            </p:custDataLst>
          </p:nvPr>
        </p:nvSpPr>
        <p:spPr>
          <a:xfrm>
            <a:off x="9171298" y="1412384"/>
            <a:ext cx="704325" cy="261610"/>
          </a:xfrm>
          <a:prstGeom prst="rect">
            <a:avLst/>
          </a:prstGeom>
          <a:noFill/>
        </p:spPr>
        <p:txBody>
          <a:bodyPr wrap="square">
            <a:spAutoFit/>
          </a:bodyPr>
          <a:lstStyle/>
          <a:p>
            <a:r>
              <a:rPr lang="sv-SE" sz="1100" dirty="0"/>
              <a:t>0</a:t>
            </a:r>
          </a:p>
        </p:txBody>
      </p:sp>
      <p:sp>
        <p:nvSpPr>
          <p:cNvPr id="19" name="TextBox 18">
            <a:extLst>
              <a:ext uri="{FF2B5EF4-FFF2-40B4-BE49-F238E27FC236}">
                <a16:creationId xmlns:a16="http://schemas.microsoft.com/office/drawing/2014/main" id="{D787FBEF-6707-8148-DD20-5DBB5B9A5FD5}"/>
              </a:ext>
            </a:extLst>
          </p:cNvPr>
          <p:cNvSpPr txBox="1"/>
          <p:nvPr/>
        </p:nvSpPr>
        <p:spPr>
          <a:xfrm>
            <a:off x="4861366"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20" name="TextBox 19">
            <a:extLst>
              <a:ext uri="{FF2B5EF4-FFF2-40B4-BE49-F238E27FC236}">
                <a16:creationId xmlns:a16="http://schemas.microsoft.com/office/drawing/2014/main" id="{110A69DC-EDB9-4521-4635-A3A4ED87CAE3}"/>
              </a:ext>
            </a:extLst>
          </p:cNvPr>
          <p:cNvSpPr txBox="1"/>
          <p:nvPr>
            <p:custDataLst>
              <p:tags r:id="rId3"/>
            </p:custDataLst>
          </p:nvPr>
        </p:nvSpPr>
        <p:spPr>
          <a:xfrm>
            <a:off x="5439864" y="1412384"/>
            <a:ext cx="704325" cy="261610"/>
          </a:xfrm>
          <a:prstGeom prst="rect">
            <a:avLst/>
          </a:prstGeom>
          <a:noFill/>
        </p:spPr>
        <p:txBody>
          <a:bodyPr wrap="square">
            <a:spAutoFit/>
          </a:bodyPr>
          <a:lstStyle/>
          <a:p>
            <a:r>
              <a:rPr lang="sv-SE" sz="1100" dirty="0"/>
              <a:t>89</a:t>
            </a:r>
          </a:p>
        </p:txBody>
      </p:sp>
      <p:graphicFrame>
        <p:nvGraphicFramePr>
          <p:cNvPr id="21" name="Chart 20">
            <a:extLst>
              <a:ext uri="{FF2B5EF4-FFF2-40B4-BE49-F238E27FC236}">
                <a16:creationId xmlns:a16="http://schemas.microsoft.com/office/drawing/2014/main" id="{78025B8C-0A2C-4BDD-8FBE-96B2038EBB83}"/>
              </a:ext>
            </a:extLst>
          </p:cNvPr>
          <p:cNvGraphicFramePr>
            <a:graphicFrameLocks/>
          </p:cNvGraphicFramePr>
          <p:nvPr>
            <p:extLst>
              <p:ext uri="{D42A27DB-BD31-4B8C-83A1-F6EECF244321}">
                <p14:modId xmlns:p14="http://schemas.microsoft.com/office/powerpoint/2010/main" val="2655479810"/>
              </p:ext>
            </p:extLst>
          </p:nvPr>
        </p:nvGraphicFramePr>
        <p:xfrm>
          <a:off x="336000" y="2140054"/>
          <a:ext cx="11520000" cy="3639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2698960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4085F78-6606-4352-B1C6-93AE38C632CD}"/>
              </a:ext>
            </a:extLst>
          </p:cNvPr>
          <p:cNvSpPr/>
          <p:nvPr/>
        </p:nvSpPr>
        <p:spPr>
          <a:xfrm>
            <a:off x="1" y="2645444"/>
            <a:ext cx="12192000" cy="20694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339C595-6B3E-4379-93EF-D51A347E3D63}"/>
              </a:ext>
            </a:extLst>
          </p:cNvPr>
          <p:cNvSpPr>
            <a:spLocks noGrp="1"/>
          </p:cNvSpPr>
          <p:nvPr>
            <p:ph type="title"/>
          </p:nvPr>
        </p:nvSpPr>
        <p:spPr>
          <a:xfrm>
            <a:off x="1" y="2747964"/>
            <a:ext cx="12308304" cy="1966912"/>
          </a:xfrm>
        </p:spPr>
        <p:txBody>
          <a:bodyPr anchor="ctr"/>
          <a:lstStyle/>
          <a:p>
            <a:r>
              <a:rPr lang="sv-SE" sz="4400" dirty="0"/>
              <a:t>Insatser inom kommunal och enskild regi</a:t>
            </a:r>
          </a:p>
        </p:txBody>
      </p:sp>
      <p:sp>
        <p:nvSpPr>
          <p:cNvPr id="5" name="Platshållare för bildnummer 4">
            <a:extLst>
              <a:ext uri="{FF2B5EF4-FFF2-40B4-BE49-F238E27FC236}">
                <a16:creationId xmlns:a16="http://schemas.microsoft.com/office/drawing/2014/main" id="{A4E7017E-7EBF-45FB-A943-415BE1990F09}"/>
              </a:ext>
            </a:extLst>
          </p:cNvPr>
          <p:cNvSpPr>
            <a:spLocks noGrp="1"/>
          </p:cNvSpPr>
          <p:nvPr>
            <p:ph type="sldNum" sz="quarter" idx="12"/>
          </p:nvPr>
        </p:nvSpPr>
        <p:spPr/>
        <p:txBody>
          <a:bodyPr/>
          <a:lstStyle/>
          <a:p>
            <a:fld id="{34C9B0E5-37D7-412E-A162-6A236BADC197}" type="slidenum">
              <a:rPr lang="sv-SE" smtClean="0"/>
              <a:pPr/>
              <a:t>165</a:t>
            </a:fld>
            <a:endParaRPr lang="sv-SE"/>
          </a:p>
        </p:txBody>
      </p:sp>
      <p:sp>
        <p:nvSpPr>
          <p:cNvPr id="4" name="Platshållare för sidfot 3">
            <a:extLst>
              <a:ext uri="{FF2B5EF4-FFF2-40B4-BE49-F238E27FC236}">
                <a16:creationId xmlns:a16="http://schemas.microsoft.com/office/drawing/2014/main" id="{94E2983B-DF7E-4627-B9A6-C9FE251C8EC7}"/>
              </a:ext>
            </a:extLst>
          </p:cNvPr>
          <p:cNvSpPr>
            <a:spLocks noGrp="1"/>
          </p:cNvSpPr>
          <p:nvPr>
            <p:ph type="ftr" sz="quarter" idx="11"/>
          </p:nvPr>
        </p:nvSpPr>
        <p:spPr/>
        <p:txBody>
          <a:bodyPr/>
          <a:lstStyle/>
          <a:p>
            <a:r>
              <a:rPr lang="sv-SE"/>
              <a:t>Verksamhetsområde: Våld i nära relationer</a:t>
            </a:r>
          </a:p>
        </p:txBody>
      </p:sp>
    </p:spTree>
    <p:extLst>
      <p:ext uri="{BB962C8B-B14F-4D97-AF65-F5344CB8AC3E}">
        <p14:creationId xmlns:p14="http://schemas.microsoft.com/office/powerpoint/2010/main" val="203812598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insatser som ges i kommunal eller enskild regi, samt de tre vanligaste insatserna i respektive kategori</a:t>
            </a:r>
          </a:p>
        </p:txBody>
      </p:sp>
      <p:sp>
        <p:nvSpPr>
          <p:cNvPr id="5" name="Platshållare för sidfot 4">
            <a:extLst>
              <a:ext uri="{FF2B5EF4-FFF2-40B4-BE49-F238E27FC236}">
                <a16:creationId xmlns:a16="http://schemas.microsoft.com/office/drawing/2014/main" id="{4837B808-54A6-4E75-8A42-102D7250DC95}"/>
              </a:ext>
            </a:extLst>
          </p:cNvPr>
          <p:cNvSpPr>
            <a:spLocks noGrp="1"/>
          </p:cNvSpPr>
          <p:nvPr>
            <p:ph type="ftr" sz="quarter" idx="11"/>
          </p:nvPr>
        </p:nvSpPr>
        <p:spPr/>
        <p:txBody>
          <a:bodyPr/>
          <a:lstStyle/>
          <a:p>
            <a:r>
              <a:rPr lang="sv-SE"/>
              <a:t>Verksamhetsområde: Våld i nära relationer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166</a:t>
            </a:fld>
            <a:endParaRPr lang="sv-SE"/>
          </a:p>
        </p:txBody>
      </p:sp>
      <p:sp>
        <p:nvSpPr>
          <p:cNvPr id="9" name="Text Placeholder 8">
            <a:extLst>
              <a:ext uri="{FF2B5EF4-FFF2-40B4-BE49-F238E27FC236}">
                <a16:creationId xmlns:a16="http://schemas.microsoft.com/office/drawing/2014/main" id="{AB7478B0-B17E-745E-C5EB-B9848D96C837}"/>
              </a:ext>
            </a:extLst>
          </p:cNvPr>
          <p:cNvSpPr>
            <a:spLocks noGrp="1"/>
          </p:cNvSpPr>
          <p:nvPr>
            <p:ph type="body" sz="quarter" idx="13"/>
          </p:nvPr>
        </p:nvSpPr>
        <p:spPr/>
        <p:txBody>
          <a:bodyPr/>
          <a:lstStyle/>
          <a:p>
            <a:r>
              <a:rPr lang="sv-SE" sz="800" dirty="0"/>
              <a:t>	Not:	</a:t>
            </a:r>
            <a:r>
              <a:rPr lang="sv-SE" dirty="0"/>
              <a:t>Insatser markerade med ** avser insatser till våldsutövare. </a:t>
            </a:r>
            <a:endParaRPr lang="sv-SE" sz="800" dirty="0"/>
          </a:p>
          <a:p>
            <a:r>
              <a:rPr lang="sv-SE" dirty="0"/>
              <a:t>	</a:t>
            </a:r>
            <a:r>
              <a:rPr lang="sv-SE" sz="800" dirty="0"/>
              <a:t>Källa:	Enkät: Kartläggning av socialtjänstens insatser i Sveriges kommuner (2021)  </a:t>
            </a:r>
          </a:p>
        </p:txBody>
      </p:sp>
      <p:sp>
        <p:nvSpPr>
          <p:cNvPr id="28" name="TextBox 27">
            <a:extLst>
              <a:ext uri="{FF2B5EF4-FFF2-40B4-BE49-F238E27FC236}">
                <a16:creationId xmlns:a16="http://schemas.microsoft.com/office/drawing/2014/main" id="{7C826775-77BC-4659-9875-C4F8408EE733}"/>
              </a:ext>
            </a:extLst>
          </p:cNvPr>
          <p:cNvSpPr txBox="1"/>
          <p:nvPr/>
        </p:nvSpPr>
        <p:spPr>
          <a:xfrm>
            <a:off x="267736" y="1233368"/>
            <a:ext cx="3177393" cy="253916"/>
          </a:xfrm>
          <a:prstGeom prst="rect">
            <a:avLst/>
          </a:prstGeom>
          <a:noFill/>
        </p:spPr>
        <p:txBody>
          <a:bodyPr wrap="square">
            <a:spAutoFit/>
          </a:bodyPr>
          <a:lstStyle/>
          <a:p>
            <a:r>
              <a:rPr lang="sv-SE" sz="1050" b="1" dirty="0">
                <a:latin typeface="Arial" panose="020B0604020202020204" pitchFamily="34" charset="0"/>
              </a:rPr>
              <a:t>Andel som ges i respektive regi</a:t>
            </a:r>
            <a:endParaRPr lang="sv-SE" sz="1050" b="1" dirty="0"/>
          </a:p>
        </p:txBody>
      </p:sp>
      <p:sp>
        <p:nvSpPr>
          <p:cNvPr id="15" name="TextBox 8">
            <a:extLst>
              <a:ext uri="{FF2B5EF4-FFF2-40B4-BE49-F238E27FC236}">
                <a16:creationId xmlns:a16="http://schemas.microsoft.com/office/drawing/2014/main" id="{FED45762-934B-CC48-C37E-968BEFCFB71D}"/>
              </a:ext>
            </a:extLst>
          </p:cNvPr>
          <p:cNvSpPr txBox="1"/>
          <p:nvPr/>
        </p:nvSpPr>
        <p:spPr>
          <a:xfrm>
            <a:off x="9658972" y="1562659"/>
            <a:ext cx="2186822" cy="415498"/>
          </a:xfrm>
          <a:prstGeom prst="rect">
            <a:avLst/>
          </a:prstGeom>
          <a:noFill/>
        </p:spPr>
        <p:txBody>
          <a:bodyPr wrap="square">
            <a:spAutoFit/>
          </a:bodyPr>
          <a:lstStyle/>
          <a:p>
            <a:r>
              <a:rPr lang="sv-SE" sz="1050" dirty="0">
                <a:latin typeface="Arial" panose="020B0604020202020204" pitchFamily="34" charset="0"/>
              </a:rPr>
              <a:t>insatser över samtliga kommuner i länet där frågan besvarats</a:t>
            </a:r>
            <a:r>
              <a:rPr lang="sv-SE" sz="1050" dirty="0"/>
              <a:t> </a:t>
            </a:r>
          </a:p>
        </p:txBody>
      </p:sp>
      <p:sp>
        <p:nvSpPr>
          <p:cNvPr id="16" name="TextBox 13">
            <a:extLst>
              <a:ext uri="{FF2B5EF4-FFF2-40B4-BE49-F238E27FC236}">
                <a16:creationId xmlns:a16="http://schemas.microsoft.com/office/drawing/2014/main" id="{DA118582-56AA-D155-9DAF-6C0A49059E77}"/>
              </a:ext>
            </a:extLst>
          </p:cNvPr>
          <p:cNvSpPr txBox="1"/>
          <p:nvPr/>
        </p:nvSpPr>
        <p:spPr>
          <a:xfrm>
            <a:off x="9658972" y="1308743"/>
            <a:ext cx="751640" cy="253916"/>
          </a:xfrm>
          <a:prstGeom prst="rect">
            <a:avLst/>
          </a:prstGeom>
          <a:noFill/>
        </p:spPr>
        <p:txBody>
          <a:bodyPr wrap="square">
            <a:spAutoFit/>
          </a:bodyPr>
          <a:lstStyle/>
          <a:p>
            <a:r>
              <a:rPr lang="sv-SE" sz="1050" dirty="0">
                <a:latin typeface="Arial" panose="020B0604020202020204" pitchFamily="34" charset="0"/>
              </a:rPr>
              <a:t>100 % =</a:t>
            </a:r>
            <a:endParaRPr lang="sv-SE" sz="1050" dirty="0"/>
          </a:p>
        </p:txBody>
      </p:sp>
      <p:sp>
        <p:nvSpPr>
          <p:cNvPr id="17" name="TextBox 14">
            <a:extLst>
              <a:ext uri="{FF2B5EF4-FFF2-40B4-BE49-F238E27FC236}">
                <a16:creationId xmlns:a16="http://schemas.microsoft.com/office/drawing/2014/main" id="{F686B464-2C4D-FDD9-69A3-3536B0D24319}"/>
              </a:ext>
            </a:extLst>
          </p:cNvPr>
          <p:cNvSpPr txBox="1"/>
          <p:nvPr>
            <p:custDataLst>
              <p:tags r:id="rId1"/>
            </p:custDataLst>
          </p:nvPr>
        </p:nvSpPr>
        <p:spPr>
          <a:xfrm>
            <a:off x="10317073" y="1308743"/>
            <a:ext cx="751640" cy="253916"/>
          </a:xfrm>
          <a:prstGeom prst="rect">
            <a:avLst/>
          </a:prstGeom>
          <a:noFill/>
        </p:spPr>
        <p:txBody>
          <a:bodyPr wrap="square">
            <a:spAutoFit/>
          </a:bodyPr>
          <a:lstStyle/>
          <a:p>
            <a:r>
              <a:rPr lang="sv-SE" sz="1050" dirty="0"/>
              <a:t>193</a:t>
            </a:r>
          </a:p>
        </p:txBody>
      </p:sp>
      <p:sp>
        <p:nvSpPr>
          <p:cNvPr id="12" name="TextBox 11">
            <a:extLst>
              <a:ext uri="{FF2B5EF4-FFF2-40B4-BE49-F238E27FC236}">
                <a16:creationId xmlns:a16="http://schemas.microsoft.com/office/drawing/2014/main" id="{804E93BD-AB88-EE93-9057-BD5B6738988B}"/>
              </a:ext>
            </a:extLst>
          </p:cNvPr>
          <p:cNvSpPr txBox="1"/>
          <p:nvPr/>
        </p:nvSpPr>
        <p:spPr>
          <a:xfrm>
            <a:off x="298412" y="4358721"/>
            <a:ext cx="1070816" cy="738664"/>
          </a:xfrm>
          <a:prstGeom prst="rect">
            <a:avLst/>
          </a:prstGeom>
          <a:noFill/>
        </p:spPr>
        <p:txBody>
          <a:bodyPr wrap="square" rtlCol="0">
            <a:spAutoFit/>
          </a:bodyPr>
          <a:lstStyle/>
          <a:p>
            <a:r>
              <a:rPr lang="sv-SE" sz="1050" b="1" dirty="0"/>
              <a:t>Vanligaste insatserna i respektive form</a:t>
            </a:r>
            <a:endParaRPr lang="sv-SE" sz="1050" dirty="0"/>
          </a:p>
        </p:txBody>
      </p:sp>
      <p:sp>
        <p:nvSpPr>
          <p:cNvPr id="13" name="Left Brace 12">
            <a:extLst>
              <a:ext uri="{FF2B5EF4-FFF2-40B4-BE49-F238E27FC236}">
                <a16:creationId xmlns:a16="http://schemas.microsoft.com/office/drawing/2014/main" id="{68170554-C4BC-C8A3-6D07-DB8021A64CB2}"/>
              </a:ext>
            </a:extLst>
          </p:cNvPr>
          <p:cNvSpPr/>
          <p:nvPr/>
        </p:nvSpPr>
        <p:spPr>
          <a:xfrm>
            <a:off x="1177151" y="4083579"/>
            <a:ext cx="240772" cy="153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aphicFrame>
        <p:nvGraphicFramePr>
          <p:cNvPr id="14" name="Chart 13">
            <a:extLst>
              <a:ext uri="{FF2B5EF4-FFF2-40B4-BE49-F238E27FC236}">
                <a16:creationId xmlns:a16="http://schemas.microsoft.com/office/drawing/2014/main" id="{1FDF55D7-3441-4D81-86F1-95EE6C206241}"/>
              </a:ext>
            </a:extLst>
          </p:cNvPr>
          <p:cNvGraphicFramePr>
            <a:graphicFrameLocks/>
          </p:cNvGraphicFramePr>
          <p:nvPr>
            <p:extLst>
              <p:ext uri="{D42A27DB-BD31-4B8C-83A1-F6EECF244321}">
                <p14:modId xmlns:p14="http://schemas.microsoft.com/office/powerpoint/2010/main" val="3126031916"/>
              </p:ext>
            </p:extLst>
          </p:nvPr>
        </p:nvGraphicFramePr>
        <p:xfrm>
          <a:off x="757286" y="1562659"/>
          <a:ext cx="10332000" cy="22030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able 18">
            <a:extLst>
              <a:ext uri="{FF2B5EF4-FFF2-40B4-BE49-F238E27FC236}">
                <a16:creationId xmlns:a16="http://schemas.microsoft.com/office/drawing/2014/main" id="{439A2C1D-794B-ABD4-1E34-7944CFE5A5F7}"/>
              </a:ext>
            </a:extLst>
          </p:cNvPr>
          <p:cNvGraphicFramePr>
            <a:graphicFrameLocks noGrp="1"/>
          </p:cNvGraphicFramePr>
          <p:nvPr>
            <p:custDataLst>
              <p:tags r:id="rId2"/>
            </p:custDataLst>
            <p:extLst>
              <p:ext uri="{D42A27DB-BD31-4B8C-83A1-F6EECF244321}">
                <p14:modId xmlns:p14="http://schemas.microsoft.com/office/powerpoint/2010/main" val="179984316"/>
              </p:ext>
            </p:extLst>
          </p:nvPr>
        </p:nvGraphicFramePr>
        <p:xfrm>
          <a:off x="1530350" y="3594618"/>
          <a:ext cx="9131300" cy="2057400"/>
        </p:xfrm>
        <a:graphic>
          <a:graphicData uri="http://schemas.openxmlformats.org/drawingml/2006/table">
            <a:tbl>
              <a:tblPr/>
              <a:tblGrid>
                <a:gridCol w="1854200">
                  <a:extLst>
                    <a:ext uri="{9D8B030D-6E8A-4147-A177-3AD203B41FA5}">
                      <a16:colId xmlns:a16="http://schemas.microsoft.com/office/drawing/2014/main" val="2322616915"/>
                    </a:ext>
                  </a:extLst>
                </a:gridCol>
                <a:gridCol w="571500">
                  <a:extLst>
                    <a:ext uri="{9D8B030D-6E8A-4147-A177-3AD203B41FA5}">
                      <a16:colId xmlns:a16="http://schemas.microsoft.com/office/drawing/2014/main" val="368828340"/>
                    </a:ext>
                  </a:extLst>
                </a:gridCol>
                <a:gridCol w="1854200">
                  <a:extLst>
                    <a:ext uri="{9D8B030D-6E8A-4147-A177-3AD203B41FA5}">
                      <a16:colId xmlns:a16="http://schemas.microsoft.com/office/drawing/2014/main" val="3489465681"/>
                    </a:ext>
                  </a:extLst>
                </a:gridCol>
                <a:gridCol w="571500">
                  <a:extLst>
                    <a:ext uri="{9D8B030D-6E8A-4147-A177-3AD203B41FA5}">
                      <a16:colId xmlns:a16="http://schemas.microsoft.com/office/drawing/2014/main" val="2647817822"/>
                    </a:ext>
                  </a:extLst>
                </a:gridCol>
                <a:gridCol w="1854200">
                  <a:extLst>
                    <a:ext uri="{9D8B030D-6E8A-4147-A177-3AD203B41FA5}">
                      <a16:colId xmlns:a16="http://schemas.microsoft.com/office/drawing/2014/main" val="1282155911"/>
                    </a:ext>
                  </a:extLst>
                </a:gridCol>
                <a:gridCol w="571500">
                  <a:extLst>
                    <a:ext uri="{9D8B030D-6E8A-4147-A177-3AD203B41FA5}">
                      <a16:colId xmlns:a16="http://schemas.microsoft.com/office/drawing/2014/main" val="4194638715"/>
                    </a:ext>
                  </a:extLst>
                </a:gridCol>
                <a:gridCol w="1854200">
                  <a:extLst>
                    <a:ext uri="{9D8B030D-6E8A-4147-A177-3AD203B41FA5}">
                      <a16:colId xmlns:a16="http://schemas.microsoft.com/office/drawing/2014/main" val="1946351695"/>
                    </a:ext>
                  </a:extLst>
                </a:gridCol>
              </a:tblGrid>
              <a:tr h="514350">
                <a:tc>
                  <a:txBody>
                    <a:bodyPr/>
                    <a:lstStyle/>
                    <a:p>
                      <a:pPr algn="ctr" fontAlgn="ctr"/>
                      <a:r>
                        <a:rPr lang="sv-SE" sz="900" b="1" i="0" u="none" strike="noStrike">
                          <a:solidFill>
                            <a:srgbClr val="000000"/>
                          </a:solidFill>
                          <a:effectLst/>
                          <a:latin typeface="Arial" panose="020B0604020202020204" pitchFamily="34" charset="0"/>
                        </a:rPr>
                        <a:t>Enbart kommunal regi</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Både kommunal och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enskild regi</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Enbart enskild regi</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Vet ej</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1CA"/>
                    </a:solidFill>
                  </a:tcPr>
                </a:tc>
                <a:extLst>
                  <a:ext uri="{0D108BD9-81ED-4DB2-BD59-A6C34878D82A}">
                    <a16:rowId xmlns:a16="http://schemas.microsoft.com/office/drawing/2014/main" val="2739464897"/>
                  </a:ext>
                </a:extLst>
              </a:tr>
              <a:tr h="514350">
                <a:tc>
                  <a:txBody>
                    <a:bodyPr/>
                    <a:lstStyle/>
                    <a:p>
                      <a:pPr algn="ctr" fontAlgn="ctr"/>
                      <a:r>
                        <a:rPr lang="sv-SE" sz="900" b="0" i="0" u="none" strike="noStrike">
                          <a:solidFill>
                            <a:srgbClr val="000000"/>
                          </a:solidFill>
                          <a:effectLst/>
                          <a:latin typeface="Arial" panose="020B0604020202020204" pitchFamily="34" charset="0"/>
                        </a:rPr>
                        <a:t>Råd och stöd från socialsekreteraren</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Stöd vid byte av bostadsort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Skyddat boende för våldsutsatta kvinnor</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2893352591"/>
                  </a:ext>
                </a:extLst>
              </a:tr>
              <a:tr h="514350">
                <a:tc>
                  <a:txBody>
                    <a:bodyPr/>
                    <a:lstStyle/>
                    <a:p>
                      <a:pPr algn="ctr" fontAlgn="ctr"/>
                      <a:r>
                        <a:rPr lang="sv-SE" sz="900" b="0" i="0" u="none" strike="noStrike">
                          <a:solidFill>
                            <a:srgbClr val="000000"/>
                          </a:solidFill>
                          <a:effectLst/>
                          <a:latin typeface="Arial" panose="020B0604020202020204" pitchFamily="34" charset="0"/>
                        </a:rPr>
                        <a:t>Generella enskilda stödsamtal utan särskild manual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Tillfälligt boende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Skyddat boende med kompetens om hedersrelaterat våld</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84764829"/>
                  </a:ext>
                </a:extLst>
              </a:tr>
              <a:tr h="514350">
                <a:tc>
                  <a:txBody>
                    <a:bodyPr/>
                    <a:lstStyle/>
                    <a:p>
                      <a:pPr algn="ctr" fontAlgn="ctr"/>
                      <a:r>
                        <a:rPr lang="sv-SE" sz="900" b="0" i="0" u="none" strike="noStrike">
                          <a:solidFill>
                            <a:srgbClr val="000000"/>
                          </a:solidFill>
                          <a:effectLst/>
                          <a:latin typeface="Arial" panose="020B0604020202020204" pitchFamily="34" charset="0"/>
                        </a:rPr>
                        <a:t>Stöd i andra myndighetskontakter</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Skyddat boende för våldsutsatta kvinnor</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Skyddat boende för våldsutsatta påverkade av alkohol och droger</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293647429"/>
                  </a:ext>
                </a:extLst>
              </a:tr>
            </a:tbl>
          </a:graphicData>
        </a:graphic>
      </p:graphicFrame>
    </p:spTree>
    <p:extLst>
      <p:ext uri="{BB962C8B-B14F-4D97-AF65-F5344CB8AC3E}">
        <p14:creationId xmlns:p14="http://schemas.microsoft.com/office/powerpoint/2010/main" val="382418159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lstStyle/>
          <a:p>
            <a:r>
              <a:rPr lang="sv-SE" dirty="0"/>
              <a:t>Insatser som oftast ges i kommunal respektive enskild regi</a:t>
            </a:r>
            <a:endParaRPr lang="en-US" dirty="0"/>
          </a:p>
        </p:txBody>
      </p:sp>
      <p:sp>
        <p:nvSpPr>
          <p:cNvPr id="5" name="Platshållare för sidfot 4">
            <a:extLst>
              <a:ext uri="{FF2B5EF4-FFF2-40B4-BE49-F238E27FC236}">
                <a16:creationId xmlns:a16="http://schemas.microsoft.com/office/drawing/2014/main" id="{DFEE5D36-B656-4A85-AC3A-F025E6198CDE}"/>
              </a:ext>
            </a:extLst>
          </p:cNvPr>
          <p:cNvSpPr>
            <a:spLocks noGrp="1"/>
          </p:cNvSpPr>
          <p:nvPr>
            <p:ph type="ftr" sz="quarter" idx="11"/>
          </p:nvPr>
        </p:nvSpPr>
        <p:spPr/>
        <p:txBody>
          <a:bodyPr/>
          <a:lstStyle/>
          <a:p>
            <a:r>
              <a:rPr lang="sv-SE"/>
              <a:t>Verksamhetsområde: Våld i nära relationer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167</a:t>
            </a:fld>
            <a:endParaRPr lang="sv-SE"/>
          </a:p>
        </p:txBody>
      </p:sp>
      <p:sp>
        <p:nvSpPr>
          <p:cNvPr id="9" name="Text Placeholder 8">
            <a:extLst>
              <a:ext uri="{FF2B5EF4-FFF2-40B4-BE49-F238E27FC236}">
                <a16:creationId xmlns:a16="http://schemas.microsoft.com/office/drawing/2014/main" id="{D9D88123-9680-F5FB-F6CE-6F0C3B511D92}"/>
              </a:ext>
            </a:extLst>
          </p:cNvPr>
          <p:cNvSpPr>
            <a:spLocks noGrp="1"/>
          </p:cNvSpPr>
          <p:nvPr>
            <p:ph type="body" sz="quarter" idx="13"/>
          </p:nvPr>
        </p:nvSpPr>
        <p:spPr/>
        <p:txBody>
          <a:bodyPr/>
          <a:lstStyle/>
          <a:p>
            <a:r>
              <a:rPr lang="sv-SE" sz="800" dirty="0"/>
              <a:t>	Not: 	Antal svarande kommuner anges i parentes. </a:t>
            </a:r>
            <a:r>
              <a:rPr lang="sv-SE" dirty="0"/>
              <a:t>Insatser markerade med ** avser insatser till våldsutövare. </a:t>
            </a:r>
            <a:endParaRPr lang="sv-SE" sz="800" dirty="0"/>
          </a:p>
          <a:p>
            <a:r>
              <a:rPr lang="sv-SE" sz="800" dirty="0"/>
              <a:t>	Källa:	Enkät: Kartläggning av socialtjänstens insatser i Sveriges kommuner (2021)  </a:t>
            </a:r>
          </a:p>
        </p:txBody>
      </p:sp>
      <p:sp>
        <p:nvSpPr>
          <p:cNvPr id="10" name="TextBox 9">
            <a:extLst>
              <a:ext uri="{FF2B5EF4-FFF2-40B4-BE49-F238E27FC236}">
                <a16:creationId xmlns:a16="http://schemas.microsoft.com/office/drawing/2014/main" id="{4B4FBDB6-778E-F532-14C7-4B9600E9CA09}"/>
              </a:ext>
            </a:extLst>
          </p:cNvPr>
          <p:cNvSpPr txBox="1"/>
          <p:nvPr/>
        </p:nvSpPr>
        <p:spPr>
          <a:xfrm>
            <a:off x="1069385" y="1321230"/>
            <a:ext cx="3276000" cy="252000"/>
          </a:xfrm>
          <a:prstGeom prst="rect">
            <a:avLst/>
          </a:prstGeom>
          <a:noFill/>
        </p:spPr>
        <p:txBody>
          <a:bodyPr wrap="square">
            <a:spAutoFit/>
          </a:bodyPr>
          <a:lstStyle/>
          <a:p>
            <a:pPr algn="ctr"/>
            <a:r>
              <a:rPr lang="sv-SE" sz="1050" b="1" dirty="0"/>
              <a:t>Vanligast kommunal regi</a:t>
            </a:r>
          </a:p>
        </p:txBody>
      </p:sp>
      <p:sp>
        <p:nvSpPr>
          <p:cNvPr id="11" name="TextBox 10">
            <a:extLst>
              <a:ext uri="{FF2B5EF4-FFF2-40B4-BE49-F238E27FC236}">
                <a16:creationId xmlns:a16="http://schemas.microsoft.com/office/drawing/2014/main" id="{DC6FB1C9-599A-DD59-C717-2D53C860338D}"/>
              </a:ext>
            </a:extLst>
          </p:cNvPr>
          <p:cNvSpPr txBox="1"/>
          <p:nvPr/>
        </p:nvSpPr>
        <p:spPr>
          <a:xfrm>
            <a:off x="7846615" y="1321230"/>
            <a:ext cx="3276000" cy="252000"/>
          </a:xfrm>
          <a:prstGeom prst="rect">
            <a:avLst/>
          </a:prstGeom>
          <a:noFill/>
        </p:spPr>
        <p:txBody>
          <a:bodyPr wrap="square">
            <a:spAutoFit/>
          </a:bodyPr>
          <a:lstStyle/>
          <a:p>
            <a:pPr algn="ctr"/>
            <a:r>
              <a:rPr lang="sv-SE" sz="1050" b="1" dirty="0"/>
              <a:t>Vanligast enskild regi</a:t>
            </a:r>
          </a:p>
        </p:txBody>
      </p:sp>
      <p:sp>
        <p:nvSpPr>
          <p:cNvPr id="12" name="TextBox 11">
            <a:extLst>
              <a:ext uri="{FF2B5EF4-FFF2-40B4-BE49-F238E27FC236}">
                <a16:creationId xmlns:a16="http://schemas.microsoft.com/office/drawing/2014/main" id="{13051257-A8E3-EDFF-2574-AF17C2FEB8F2}"/>
              </a:ext>
            </a:extLst>
          </p:cNvPr>
          <p:cNvSpPr txBox="1"/>
          <p:nvPr/>
        </p:nvSpPr>
        <p:spPr>
          <a:xfrm>
            <a:off x="4458000" y="1321230"/>
            <a:ext cx="3276000" cy="252000"/>
          </a:xfrm>
          <a:prstGeom prst="rect">
            <a:avLst/>
          </a:prstGeom>
          <a:noFill/>
        </p:spPr>
        <p:txBody>
          <a:bodyPr wrap="square">
            <a:spAutoFit/>
          </a:bodyPr>
          <a:lstStyle/>
          <a:p>
            <a:pPr algn="ctr"/>
            <a:r>
              <a:rPr lang="sv-SE" sz="1050" b="1" dirty="0"/>
              <a:t>Vanligast </a:t>
            </a:r>
            <a:r>
              <a:rPr lang="sv-SE" sz="1050" b="1" dirty="0">
                <a:solidFill>
                  <a:schemeClr val="tx1"/>
                </a:solidFill>
              </a:rPr>
              <a:t>både kommunal och enskild regi</a:t>
            </a:r>
          </a:p>
        </p:txBody>
      </p:sp>
      <p:graphicFrame>
        <p:nvGraphicFramePr>
          <p:cNvPr id="14" name="Table 13">
            <a:extLst>
              <a:ext uri="{FF2B5EF4-FFF2-40B4-BE49-F238E27FC236}">
                <a16:creationId xmlns:a16="http://schemas.microsoft.com/office/drawing/2014/main" id="{656CAB20-B5DB-2CB1-5732-71F7E68E2DF9}"/>
              </a:ext>
            </a:extLst>
          </p:cNvPr>
          <p:cNvGraphicFramePr>
            <a:graphicFrameLocks noGrp="1"/>
          </p:cNvGraphicFramePr>
          <p:nvPr>
            <p:custDataLst>
              <p:tags r:id="rId1"/>
            </p:custDataLst>
            <p:extLst>
              <p:ext uri="{D42A27DB-BD31-4B8C-83A1-F6EECF244321}">
                <p14:modId xmlns:p14="http://schemas.microsoft.com/office/powerpoint/2010/main" val="3161501172"/>
              </p:ext>
            </p:extLst>
          </p:nvPr>
        </p:nvGraphicFramePr>
        <p:xfrm>
          <a:off x="1290639" y="1746286"/>
          <a:ext cx="9610722" cy="3365428"/>
        </p:xfrm>
        <a:graphic>
          <a:graphicData uri="http://schemas.openxmlformats.org/drawingml/2006/table">
            <a:tbl>
              <a:tblPr/>
              <a:tblGrid>
                <a:gridCol w="1463774">
                  <a:extLst>
                    <a:ext uri="{9D8B030D-6E8A-4147-A177-3AD203B41FA5}">
                      <a16:colId xmlns:a16="http://schemas.microsoft.com/office/drawing/2014/main" val="3577265998"/>
                    </a:ext>
                  </a:extLst>
                </a:gridCol>
                <a:gridCol w="691459">
                  <a:extLst>
                    <a:ext uri="{9D8B030D-6E8A-4147-A177-3AD203B41FA5}">
                      <a16:colId xmlns:a16="http://schemas.microsoft.com/office/drawing/2014/main" val="3157411128"/>
                    </a:ext>
                  </a:extLst>
                </a:gridCol>
                <a:gridCol w="691459">
                  <a:extLst>
                    <a:ext uri="{9D8B030D-6E8A-4147-A177-3AD203B41FA5}">
                      <a16:colId xmlns:a16="http://schemas.microsoft.com/office/drawing/2014/main" val="1405076499"/>
                    </a:ext>
                  </a:extLst>
                </a:gridCol>
                <a:gridCol w="535323">
                  <a:extLst>
                    <a:ext uri="{9D8B030D-6E8A-4147-A177-3AD203B41FA5}">
                      <a16:colId xmlns:a16="http://schemas.microsoft.com/office/drawing/2014/main" val="3548078462"/>
                    </a:ext>
                  </a:extLst>
                </a:gridCol>
                <a:gridCol w="1463774">
                  <a:extLst>
                    <a:ext uri="{9D8B030D-6E8A-4147-A177-3AD203B41FA5}">
                      <a16:colId xmlns:a16="http://schemas.microsoft.com/office/drawing/2014/main" val="1307392706"/>
                    </a:ext>
                  </a:extLst>
                </a:gridCol>
                <a:gridCol w="691459">
                  <a:extLst>
                    <a:ext uri="{9D8B030D-6E8A-4147-A177-3AD203B41FA5}">
                      <a16:colId xmlns:a16="http://schemas.microsoft.com/office/drawing/2014/main" val="819846446"/>
                    </a:ext>
                  </a:extLst>
                </a:gridCol>
                <a:gridCol w="691459">
                  <a:extLst>
                    <a:ext uri="{9D8B030D-6E8A-4147-A177-3AD203B41FA5}">
                      <a16:colId xmlns:a16="http://schemas.microsoft.com/office/drawing/2014/main" val="1483993952"/>
                    </a:ext>
                  </a:extLst>
                </a:gridCol>
                <a:gridCol w="535323">
                  <a:extLst>
                    <a:ext uri="{9D8B030D-6E8A-4147-A177-3AD203B41FA5}">
                      <a16:colId xmlns:a16="http://schemas.microsoft.com/office/drawing/2014/main" val="1974624633"/>
                    </a:ext>
                  </a:extLst>
                </a:gridCol>
                <a:gridCol w="1463774">
                  <a:extLst>
                    <a:ext uri="{9D8B030D-6E8A-4147-A177-3AD203B41FA5}">
                      <a16:colId xmlns:a16="http://schemas.microsoft.com/office/drawing/2014/main" val="3611109806"/>
                    </a:ext>
                  </a:extLst>
                </a:gridCol>
                <a:gridCol w="691459">
                  <a:extLst>
                    <a:ext uri="{9D8B030D-6E8A-4147-A177-3AD203B41FA5}">
                      <a16:colId xmlns:a16="http://schemas.microsoft.com/office/drawing/2014/main" val="3897542223"/>
                    </a:ext>
                  </a:extLst>
                </a:gridCol>
                <a:gridCol w="691459">
                  <a:extLst>
                    <a:ext uri="{9D8B030D-6E8A-4147-A177-3AD203B41FA5}">
                      <a16:colId xmlns:a16="http://schemas.microsoft.com/office/drawing/2014/main" val="2972729878"/>
                    </a:ext>
                  </a:extLst>
                </a:gridCol>
              </a:tblGrid>
              <a:tr h="736188">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Andel kommunal regi</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Antal kommunal regi</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Andel kommunal och enskild</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Antal kommunal och enskild</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enskild regi</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Antal enskild regi</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extLst>
                  <a:ext uri="{0D108BD9-81ED-4DB2-BD59-A6C34878D82A}">
                    <a16:rowId xmlns:a16="http://schemas.microsoft.com/office/drawing/2014/main" val="2723517811"/>
                  </a:ext>
                </a:extLst>
              </a:tr>
              <a:tr h="525848">
                <a:tc>
                  <a:txBody>
                    <a:bodyPr/>
                    <a:lstStyle/>
                    <a:p>
                      <a:pPr algn="ctr" fontAlgn="ctr"/>
                      <a:r>
                        <a:rPr lang="sv-SE" sz="900" b="0" i="0" u="none" strike="noStrike">
                          <a:solidFill>
                            <a:srgbClr val="000000"/>
                          </a:solidFill>
                          <a:effectLst/>
                          <a:latin typeface="Arial" panose="020B0604020202020204" pitchFamily="34" charset="0"/>
                        </a:rPr>
                        <a:t>Råd och stöd från socialsekreteraren (12)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Stöd vid byte av bostadsort (9)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Skyddat boende för våldsutsatta kvinnor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70%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2358170851"/>
                  </a:ext>
                </a:extLst>
              </a:tr>
              <a:tr h="525848">
                <a:tc>
                  <a:txBody>
                    <a:bodyPr/>
                    <a:lstStyle/>
                    <a:p>
                      <a:pPr algn="ctr" fontAlgn="ctr"/>
                      <a:r>
                        <a:rPr lang="sv-SE" sz="900" b="0" i="0" u="none" strike="noStrike">
                          <a:solidFill>
                            <a:srgbClr val="000000"/>
                          </a:solidFill>
                          <a:effectLst/>
                          <a:latin typeface="Arial" panose="020B0604020202020204" pitchFamily="34" charset="0"/>
                        </a:rPr>
                        <a:t>Generella enskilda stödsamtal utan särskild manual (11)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Tillfälligt boende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Skyddat boende med kompetens om hedersrelaterat våld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63%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3805800581"/>
                  </a:ext>
                </a:extLst>
              </a:tr>
              <a:tr h="525848">
                <a:tc>
                  <a:txBody>
                    <a:bodyPr/>
                    <a:lstStyle/>
                    <a:p>
                      <a:pPr algn="ctr" fontAlgn="ctr"/>
                      <a:r>
                        <a:rPr lang="sv-SE" sz="900" b="0" i="0" u="none" strike="noStrike">
                          <a:solidFill>
                            <a:srgbClr val="000000"/>
                          </a:solidFill>
                          <a:effectLst/>
                          <a:latin typeface="Arial" panose="020B0604020202020204" pitchFamily="34" charset="0"/>
                        </a:rPr>
                        <a:t>Stöd i andra myndighetskontakter (12)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Skyddat boende för våldsutsatta kvinnor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30%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Skyddat boende för våldsutsatta påverkade av alkohol och droger (5)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60%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3800494959"/>
                  </a:ext>
                </a:extLst>
              </a:tr>
              <a:tr h="525848">
                <a:tc>
                  <a:txBody>
                    <a:bodyPr/>
                    <a:lstStyle/>
                    <a:p>
                      <a:pPr algn="ctr" fontAlgn="ctr"/>
                      <a:r>
                        <a:rPr lang="sv-SE" sz="900" b="0" i="0" u="none" strike="noStrike">
                          <a:solidFill>
                            <a:srgbClr val="000000"/>
                          </a:solidFill>
                          <a:effectLst/>
                          <a:latin typeface="Arial" panose="020B0604020202020204" pitchFamily="34" charset="0"/>
                        </a:rPr>
                        <a:t>Generella stödsamtal utan särskild manual**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Skyddat boende med kompetens om hedersrelaterat våld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Tillgänglighetsanpassat skyddat boende (5)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40%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1248276903"/>
                  </a:ext>
                </a:extLst>
              </a:tr>
              <a:tr h="525848">
                <a:tc>
                  <a:txBody>
                    <a:bodyPr/>
                    <a:lstStyle/>
                    <a:p>
                      <a:pPr algn="ctr" fontAlgn="ctr"/>
                      <a:r>
                        <a:rPr lang="sv-SE" sz="900" b="0" i="0" u="none" strike="noStrike">
                          <a:solidFill>
                            <a:srgbClr val="000000"/>
                          </a:solidFill>
                          <a:effectLst/>
                          <a:latin typeface="Arial" panose="020B0604020202020204" pitchFamily="34" charset="0"/>
                        </a:rPr>
                        <a:t>Stöd vid akut behov av ekonomiskt bistånd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Jourlägenhet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Tillfälligt boende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25%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dirty="0">
                          <a:solidFill>
                            <a:srgbClr val="000000"/>
                          </a:solidFill>
                          <a:effectLst/>
                          <a:latin typeface="Arial" panose="020B0604020202020204" pitchFamily="34" charset="0"/>
                        </a:rPr>
                        <a:t>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2282171761"/>
                  </a:ext>
                </a:extLst>
              </a:tr>
            </a:tbl>
          </a:graphicData>
        </a:graphic>
      </p:graphicFrame>
    </p:spTree>
    <p:extLst>
      <p:ext uri="{BB962C8B-B14F-4D97-AF65-F5344CB8AC3E}">
        <p14:creationId xmlns:p14="http://schemas.microsoft.com/office/powerpoint/2010/main" val="145076396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antalet individer som tar del av insatser som ges i kommunal eller enskild regi</a:t>
            </a:r>
            <a:endParaRPr lang="en-US" dirty="0"/>
          </a:p>
        </p:txBody>
      </p:sp>
      <p:sp>
        <p:nvSpPr>
          <p:cNvPr id="5" name="Platshållare för sidfot 4">
            <a:extLst>
              <a:ext uri="{FF2B5EF4-FFF2-40B4-BE49-F238E27FC236}">
                <a16:creationId xmlns:a16="http://schemas.microsoft.com/office/drawing/2014/main" id="{E04587EF-4B17-4D26-81BF-78F5A30AC345}"/>
              </a:ext>
            </a:extLst>
          </p:cNvPr>
          <p:cNvSpPr>
            <a:spLocks noGrp="1"/>
          </p:cNvSpPr>
          <p:nvPr>
            <p:ph type="ftr" sz="quarter" idx="11"/>
          </p:nvPr>
        </p:nvSpPr>
        <p:spPr/>
        <p:txBody>
          <a:bodyPr/>
          <a:lstStyle/>
          <a:p>
            <a:r>
              <a:rPr lang="sv-SE"/>
              <a:t>Verksamhetsområde: Våld i nära relationer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168</a:t>
            </a:fld>
            <a:endParaRPr lang="sv-SE"/>
          </a:p>
        </p:txBody>
      </p:sp>
      <p:sp>
        <p:nvSpPr>
          <p:cNvPr id="8" name="Text Placeholder 7">
            <a:extLst>
              <a:ext uri="{FF2B5EF4-FFF2-40B4-BE49-F238E27FC236}">
                <a16:creationId xmlns:a16="http://schemas.microsoft.com/office/drawing/2014/main" id="{997BD0FA-50B5-7CDB-7ABA-38F574FF4510}"/>
              </a:ext>
            </a:extLst>
          </p:cNvPr>
          <p:cNvSpPr>
            <a:spLocks noGrp="1"/>
          </p:cNvSpPr>
          <p:nvPr>
            <p:ph type="body" sz="quarter" idx="13"/>
          </p:nvPr>
        </p:nvSpPr>
        <p:spPr/>
        <p:txBody>
          <a:bodyPr/>
          <a:lstStyle/>
          <a:p>
            <a:r>
              <a:rPr lang="sv-SE" sz="800" dirty="0"/>
              <a:t>	Källa:	Enkät: Kartläggning av socialtjänstens insatser i Sveriges kommuner (2021)  </a:t>
            </a:r>
          </a:p>
        </p:txBody>
      </p:sp>
      <p:sp>
        <p:nvSpPr>
          <p:cNvPr id="10" name="TextBox 9">
            <a:extLst>
              <a:ext uri="{FF2B5EF4-FFF2-40B4-BE49-F238E27FC236}">
                <a16:creationId xmlns:a16="http://schemas.microsoft.com/office/drawing/2014/main" id="{9AD2E3CE-EAC7-B95C-F491-75D8B6D5A8B6}"/>
              </a:ext>
            </a:extLst>
          </p:cNvPr>
          <p:cNvSpPr txBox="1"/>
          <p:nvPr/>
        </p:nvSpPr>
        <p:spPr>
          <a:xfrm>
            <a:off x="4861367" y="1615545"/>
            <a:ext cx="3152935" cy="430887"/>
          </a:xfrm>
          <a:prstGeom prst="rect">
            <a:avLst/>
          </a:prstGeom>
          <a:noFill/>
        </p:spPr>
        <p:txBody>
          <a:bodyPr wrap="square">
            <a:spAutoFit/>
          </a:bodyPr>
          <a:lstStyle/>
          <a:p>
            <a:r>
              <a:rPr lang="sv-SE" sz="1100" dirty="0">
                <a:latin typeface="Arial" panose="020B0604020202020204" pitchFamily="34" charset="0"/>
              </a:rPr>
              <a:t>insatser i kommunerna som uppges ges i både kommunal och enskild regi</a:t>
            </a:r>
            <a:endParaRPr lang="sv-SE" sz="1100" dirty="0"/>
          </a:p>
        </p:txBody>
      </p:sp>
      <p:sp>
        <p:nvSpPr>
          <p:cNvPr id="11" name="TextBox 10">
            <a:extLst>
              <a:ext uri="{FF2B5EF4-FFF2-40B4-BE49-F238E27FC236}">
                <a16:creationId xmlns:a16="http://schemas.microsoft.com/office/drawing/2014/main" id="{19D2C485-711C-093A-F281-83158DA8CD69}"/>
              </a:ext>
            </a:extLst>
          </p:cNvPr>
          <p:cNvSpPr txBox="1"/>
          <p:nvPr/>
        </p:nvSpPr>
        <p:spPr>
          <a:xfrm>
            <a:off x="1404393" y="1609489"/>
            <a:ext cx="2865801" cy="430887"/>
          </a:xfrm>
          <a:prstGeom prst="rect">
            <a:avLst/>
          </a:prstGeom>
          <a:noFill/>
        </p:spPr>
        <p:txBody>
          <a:bodyPr wrap="square">
            <a:spAutoFit/>
          </a:bodyPr>
          <a:lstStyle/>
          <a:p>
            <a:r>
              <a:rPr lang="sv-SE" sz="1100" dirty="0">
                <a:latin typeface="Arial" panose="020B0604020202020204" pitchFamily="34" charset="0"/>
              </a:rPr>
              <a:t>insatser i kommunerna som uppges endast ges i kommunal regi</a:t>
            </a:r>
            <a:endParaRPr lang="sv-SE" sz="1100" dirty="0"/>
          </a:p>
        </p:txBody>
      </p:sp>
      <p:sp>
        <p:nvSpPr>
          <p:cNvPr id="14" name="TextBox 13">
            <a:extLst>
              <a:ext uri="{FF2B5EF4-FFF2-40B4-BE49-F238E27FC236}">
                <a16:creationId xmlns:a16="http://schemas.microsoft.com/office/drawing/2014/main" id="{09BA0DAD-8093-F775-FB1F-236FC189B950}"/>
              </a:ext>
            </a:extLst>
          </p:cNvPr>
          <p:cNvSpPr txBox="1"/>
          <p:nvPr/>
        </p:nvSpPr>
        <p:spPr>
          <a:xfrm>
            <a:off x="8605474" y="1609489"/>
            <a:ext cx="2841887" cy="430887"/>
          </a:xfrm>
          <a:prstGeom prst="rect">
            <a:avLst/>
          </a:prstGeom>
          <a:noFill/>
          <a:ln>
            <a:noFill/>
          </a:ln>
        </p:spPr>
        <p:txBody>
          <a:bodyPr wrap="square">
            <a:spAutoFit/>
          </a:bodyPr>
          <a:lstStyle/>
          <a:p>
            <a:r>
              <a:rPr lang="sv-SE" sz="1100" dirty="0">
                <a:latin typeface="Arial" panose="020B0604020202020204" pitchFamily="34" charset="0"/>
              </a:rPr>
              <a:t>insatser i kommunerna som uppges endast ges i enskild regi</a:t>
            </a:r>
            <a:endParaRPr lang="sv-SE" sz="1100" dirty="0"/>
          </a:p>
        </p:txBody>
      </p:sp>
      <p:sp>
        <p:nvSpPr>
          <p:cNvPr id="15" name="TextBox 14">
            <a:extLst>
              <a:ext uri="{FF2B5EF4-FFF2-40B4-BE49-F238E27FC236}">
                <a16:creationId xmlns:a16="http://schemas.microsoft.com/office/drawing/2014/main" id="{3BE6EE7B-7C95-B579-EFCD-1F332FDF7DF9}"/>
              </a:ext>
            </a:extLst>
          </p:cNvPr>
          <p:cNvSpPr txBox="1"/>
          <p:nvPr/>
        </p:nvSpPr>
        <p:spPr>
          <a:xfrm>
            <a:off x="1404393"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6" name="TextBox 15">
            <a:extLst>
              <a:ext uri="{FF2B5EF4-FFF2-40B4-BE49-F238E27FC236}">
                <a16:creationId xmlns:a16="http://schemas.microsoft.com/office/drawing/2014/main" id="{9AC74428-94DD-186B-5AEF-78A993DE0D5B}"/>
              </a:ext>
            </a:extLst>
          </p:cNvPr>
          <p:cNvSpPr txBox="1"/>
          <p:nvPr>
            <p:custDataLst>
              <p:tags r:id="rId1"/>
            </p:custDataLst>
          </p:nvPr>
        </p:nvSpPr>
        <p:spPr>
          <a:xfrm>
            <a:off x="1982891" y="1412384"/>
            <a:ext cx="704325" cy="261610"/>
          </a:xfrm>
          <a:prstGeom prst="rect">
            <a:avLst/>
          </a:prstGeom>
          <a:noFill/>
        </p:spPr>
        <p:txBody>
          <a:bodyPr wrap="square">
            <a:spAutoFit/>
          </a:bodyPr>
          <a:lstStyle/>
          <a:p>
            <a:r>
              <a:rPr lang="sv-SE" sz="1100" dirty="0"/>
              <a:t>147</a:t>
            </a:r>
          </a:p>
        </p:txBody>
      </p:sp>
      <p:sp>
        <p:nvSpPr>
          <p:cNvPr id="17" name="TextBox 16">
            <a:extLst>
              <a:ext uri="{FF2B5EF4-FFF2-40B4-BE49-F238E27FC236}">
                <a16:creationId xmlns:a16="http://schemas.microsoft.com/office/drawing/2014/main" id="{6424F8D6-7BA9-8DEB-1FB3-50E81D1A8BA7}"/>
              </a:ext>
            </a:extLst>
          </p:cNvPr>
          <p:cNvSpPr txBox="1"/>
          <p:nvPr/>
        </p:nvSpPr>
        <p:spPr>
          <a:xfrm>
            <a:off x="8592800"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8" name="TextBox 17">
            <a:extLst>
              <a:ext uri="{FF2B5EF4-FFF2-40B4-BE49-F238E27FC236}">
                <a16:creationId xmlns:a16="http://schemas.microsoft.com/office/drawing/2014/main" id="{932B0034-9A30-856E-2A09-A92DFC0BF924}"/>
              </a:ext>
            </a:extLst>
          </p:cNvPr>
          <p:cNvSpPr txBox="1"/>
          <p:nvPr>
            <p:custDataLst>
              <p:tags r:id="rId2"/>
            </p:custDataLst>
          </p:nvPr>
        </p:nvSpPr>
        <p:spPr>
          <a:xfrm>
            <a:off x="9171298" y="1412384"/>
            <a:ext cx="704325" cy="261610"/>
          </a:xfrm>
          <a:prstGeom prst="rect">
            <a:avLst/>
          </a:prstGeom>
          <a:noFill/>
        </p:spPr>
        <p:txBody>
          <a:bodyPr wrap="square">
            <a:spAutoFit/>
          </a:bodyPr>
          <a:lstStyle/>
          <a:p>
            <a:r>
              <a:rPr lang="sv-SE" sz="1100" dirty="0"/>
              <a:t>20</a:t>
            </a:r>
          </a:p>
        </p:txBody>
      </p:sp>
      <p:sp>
        <p:nvSpPr>
          <p:cNvPr id="19" name="TextBox 18">
            <a:extLst>
              <a:ext uri="{FF2B5EF4-FFF2-40B4-BE49-F238E27FC236}">
                <a16:creationId xmlns:a16="http://schemas.microsoft.com/office/drawing/2014/main" id="{5E0CE729-DA93-9E83-C359-33DA70E233DA}"/>
              </a:ext>
            </a:extLst>
          </p:cNvPr>
          <p:cNvSpPr txBox="1"/>
          <p:nvPr/>
        </p:nvSpPr>
        <p:spPr>
          <a:xfrm>
            <a:off x="4861366"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20" name="TextBox 19">
            <a:extLst>
              <a:ext uri="{FF2B5EF4-FFF2-40B4-BE49-F238E27FC236}">
                <a16:creationId xmlns:a16="http://schemas.microsoft.com/office/drawing/2014/main" id="{E414F48B-4606-B3C2-2ECE-6EF1DA871864}"/>
              </a:ext>
            </a:extLst>
          </p:cNvPr>
          <p:cNvSpPr txBox="1"/>
          <p:nvPr>
            <p:custDataLst>
              <p:tags r:id="rId3"/>
            </p:custDataLst>
          </p:nvPr>
        </p:nvSpPr>
        <p:spPr>
          <a:xfrm>
            <a:off x="5439864" y="1412384"/>
            <a:ext cx="704325" cy="261610"/>
          </a:xfrm>
          <a:prstGeom prst="rect">
            <a:avLst/>
          </a:prstGeom>
          <a:noFill/>
        </p:spPr>
        <p:txBody>
          <a:bodyPr wrap="square">
            <a:spAutoFit/>
          </a:bodyPr>
          <a:lstStyle/>
          <a:p>
            <a:r>
              <a:rPr lang="sv-SE" sz="1100" dirty="0"/>
              <a:t>22</a:t>
            </a:r>
          </a:p>
        </p:txBody>
      </p:sp>
      <p:graphicFrame>
        <p:nvGraphicFramePr>
          <p:cNvPr id="21" name="Chart 20">
            <a:extLst>
              <a:ext uri="{FF2B5EF4-FFF2-40B4-BE49-F238E27FC236}">
                <a16:creationId xmlns:a16="http://schemas.microsoft.com/office/drawing/2014/main" id="{CB823839-7B77-493E-B2C1-9FCC2CDEB9BB}"/>
              </a:ext>
            </a:extLst>
          </p:cNvPr>
          <p:cNvGraphicFramePr>
            <a:graphicFrameLocks/>
          </p:cNvGraphicFramePr>
          <p:nvPr>
            <p:extLst>
              <p:ext uri="{D42A27DB-BD31-4B8C-83A1-F6EECF244321}">
                <p14:modId xmlns:p14="http://schemas.microsoft.com/office/powerpoint/2010/main" val="2377985613"/>
              </p:ext>
            </p:extLst>
          </p:nvPr>
        </p:nvGraphicFramePr>
        <p:xfrm>
          <a:off x="336000" y="2098454"/>
          <a:ext cx="11520000" cy="3639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6044777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insatser som ges i kommunal respektive enskild regi uppdelat på kommun</a:t>
            </a:r>
          </a:p>
        </p:txBody>
      </p:sp>
      <p:sp>
        <p:nvSpPr>
          <p:cNvPr id="5" name="Platshållare för sidfot 4">
            <a:extLst>
              <a:ext uri="{FF2B5EF4-FFF2-40B4-BE49-F238E27FC236}">
                <a16:creationId xmlns:a16="http://schemas.microsoft.com/office/drawing/2014/main" id="{ABFC2DC6-5C0E-4690-A3C8-BFCFAC242B71}"/>
              </a:ext>
            </a:extLst>
          </p:cNvPr>
          <p:cNvSpPr>
            <a:spLocks noGrp="1"/>
          </p:cNvSpPr>
          <p:nvPr>
            <p:ph type="ftr" sz="quarter" idx="11"/>
          </p:nvPr>
        </p:nvSpPr>
        <p:spPr/>
        <p:txBody>
          <a:bodyPr/>
          <a:lstStyle/>
          <a:p>
            <a:r>
              <a:rPr lang="sv-SE"/>
              <a:t>Verksamhetsområde: Våld i nära relationer</a:t>
            </a:r>
          </a:p>
        </p:txBody>
      </p:sp>
      <p:sp>
        <p:nvSpPr>
          <p:cNvPr id="3" name="Platshållare för bildnummer 2">
            <a:extLst>
              <a:ext uri="{FF2B5EF4-FFF2-40B4-BE49-F238E27FC236}">
                <a16:creationId xmlns:a16="http://schemas.microsoft.com/office/drawing/2014/main" id="{AD9676BA-D85D-4A6E-9F30-9631A02440F0}"/>
              </a:ext>
            </a:extLst>
          </p:cNvPr>
          <p:cNvSpPr>
            <a:spLocks noGrp="1"/>
          </p:cNvSpPr>
          <p:nvPr>
            <p:ph type="sldNum" sz="quarter" idx="12"/>
          </p:nvPr>
        </p:nvSpPr>
        <p:spPr/>
        <p:txBody>
          <a:bodyPr/>
          <a:lstStyle/>
          <a:p>
            <a:fld id="{2DBAD975-63FF-4468-AC34-025F73E043F9}" type="slidenum">
              <a:rPr lang="sv-SE" smtClean="0"/>
              <a:pPr/>
              <a:t>169</a:t>
            </a:fld>
            <a:endParaRPr lang="sv-SE"/>
          </a:p>
        </p:txBody>
      </p:sp>
      <p:sp>
        <p:nvSpPr>
          <p:cNvPr id="9" name="Text Placeholder 8">
            <a:extLst>
              <a:ext uri="{FF2B5EF4-FFF2-40B4-BE49-F238E27FC236}">
                <a16:creationId xmlns:a16="http://schemas.microsoft.com/office/drawing/2014/main" id="{99C57C3C-355A-F7C8-9888-1D22C3B07EDD}"/>
              </a:ext>
            </a:extLst>
          </p:cNvPr>
          <p:cNvSpPr>
            <a:spLocks noGrp="1"/>
          </p:cNvSpPr>
          <p:nvPr>
            <p:ph type="body" sz="quarter" idx="13"/>
          </p:nvPr>
        </p:nvSpPr>
        <p:spPr/>
        <p:txBody>
          <a:bodyPr/>
          <a:lstStyle/>
          <a:p>
            <a:r>
              <a:rPr lang="sv-SE" sz="800" dirty="0"/>
              <a:t>	Not: 	Antal svarande kommuner i riket är 240 kommuner. </a:t>
            </a:r>
            <a:r>
              <a:rPr lang="sv-SE" dirty="0"/>
              <a:t>Endast de kommuner som har lämnat ett svar visas i denna graf.</a:t>
            </a:r>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64F5D010-FBE1-490A-A4F1-B66CB42EB684}"/>
              </a:ext>
            </a:extLst>
          </p:cNvPr>
          <p:cNvGraphicFramePr>
            <a:graphicFrameLocks/>
          </p:cNvGraphicFramePr>
          <p:nvPr>
            <p:extLst>
              <p:ext uri="{D42A27DB-BD31-4B8C-83A1-F6EECF244321}">
                <p14:modId xmlns:p14="http://schemas.microsoft.com/office/powerpoint/2010/main" val="3964163472"/>
              </p:ext>
            </p:extLst>
          </p:nvPr>
        </p:nvGraphicFramePr>
        <p:xfrm>
          <a:off x="336000" y="1179000"/>
          <a:ext cx="11520000" cy="450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9B30C1D2-CC8A-0974-7313-4E885DBA2315}"/>
              </a:ext>
            </a:extLst>
          </p:cNvPr>
          <p:cNvSpPr/>
          <p:nvPr/>
        </p:nvSpPr>
        <p:spPr>
          <a:xfrm>
            <a:off x="9073696" y="5379209"/>
            <a:ext cx="1628503" cy="33092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1389327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kt 31" hidden="1">
            <a:extLst>
              <a:ext uri="{FF2B5EF4-FFF2-40B4-BE49-F238E27FC236}">
                <a16:creationId xmlns:a16="http://schemas.microsoft.com/office/drawing/2014/main" id="{6E707A1C-BE77-444C-9D54-3A1519ED5CB5}"/>
              </a:ext>
            </a:extLst>
          </p:cNvPr>
          <p:cNvGraphicFramePr>
            <a:graphicFrameLocks noChangeAspect="1"/>
          </p:cNvGraphicFramePr>
          <p:nvPr>
            <p:custDataLst>
              <p:tags r:id="rId2"/>
            </p:custDataLst>
          </p:nvPr>
        </p:nvGraphicFramePr>
        <p:xfrm>
          <a:off x="1679" y="1639"/>
          <a:ext cx="1587" cy="1587"/>
        </p:xfrm>
        <a:graphic>
          <a:graphicData uri="http://schemas.openxmlformats.org/presentationml/2006/ole">
            <mc:AlternateContent xmlns:mc="http://schemas.openxmlformats.org/markup-compatibility/2006">
              <mc:Choice xmlns:v="urn:schemas-microsoft-com:vml" Requires="v">
                <p:oleObj spid="_x0000_s3074" name="think-cell Slide" r:id="rId4" imgW="395" imgH="394" progId="TCLayout.ActiveDocument.1">
                  <p:embed/>
                </p:oleObj>
              </mc:Choice>
              <mc:Fallback>
                <p:oleObj name="think-cell Slide" r:id="rId4" imgW="395" imgH="394" progId="TCLayout.ActiveDocument.1">
                  <p:embed/>
                  <p:pic>
                    <p:nvPicPr>
                      <p:cNvPr id="32" name="Objekt 31" hidden="1">
                        <a:extLst>
                          <a:ext uri="{FF2B5EF4-FFF2-40B4-BE49-F238E27FC236}">
                            <a16:creationId xmlns:a16="http://schemas.microsoft.com/office/drawing/2014/main" id="{6E707A1C-BE77-444C-9D54-3A1519ED5CB5}"/>
                          </a:ext>
                        </a:extLst>
                      </p:cNvPr>
                      <p:cNvPicPr/>
                      <p:nvPr/>
                    </p:nvPicPr>
                    <p:blipFill>
                      <a:blip r:embed="rId5"/>
                      <a:stretch>
                        <a:fillRect/>
                      </a:stretch>
                    </p:blipFill>
                    <p:spPr>
                      <a:xfrm>
                        <a:off x="1679" y="1639"/>
                        <a:ext cx="1587" cy="1587"/>
                      </a:xfrm>
                      <a:prstGeom prst="rect">
                        <a:avLst/>
                      </a:prstGeom>
                    </p:spPr>
                  </p:pic>
                </p:oleObj>
              </mc:Fallback>
            </mc:AlternateContent>
          </a:graphicData>
        </a:graphic>
      </p:graphicFrame>
      <p:sp>
        <p:nvSpPr>
          <p:cNvPr id="25" name="Rektangel 4">
            <a:extLst>
              <a:ext uri="{FF2B5EF4-FFF2-40B4-BE49-F238E27FC236}">
                <a16:creationId xmlns:a16="http://schemas.microsoft.com/office/drawing/2014/main" id="{7575D7FE-AE79-4F94-8D19-1EFF3DE7E324}"/>
              </a:ext>
            </a:extLst>
          </p:cNvPr>
          <p:cNvSpPr/>
          <p:nvPr/>
        </p:nvSpPr>
        <p:spPr>
          <a:xfrm>
            <a:off x="90" y="1250185"/>
            <a:ext cx="7267861" cy="455290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3"/>
            <a:endParaRPr lang="sv-SE" sz="1600">
              <a:solidFill>
                <a:srgbClr val="FFFFFF"/>
              </a:solidFill>
              <a:latin typeface="Calibri"/>
            </a:endParaRPr>
          </a:p>
        </p:txBody>
      </p:sp>
      <p:sp>
        <p:nvSpPr>
          <p:cNvPr id="27" name="Hexagon 1">
            <a:extLst>
              <a:ext uri="{FF2B5EF4-FFF2-40B4-BE49-F238E27FC236}">
                <a16:creationId xmlns:a16="http://schemas.microsoft.com/office/drawing/2014/main" id="{4C9ED3B4-0EAD-4A2F-82DC-5F51599CF0DF}"/>
              </a:ext>
            </a:extLst>
          </p:cNvPr>
          <p:cNvSpPr/>
          <p:nvPr/>
        </p:nvSpPr>
        <p:spPr>
          <a:xfrm rot="5400000">
            <a:off x="-130126" y="875568"/>
            <a:ext cx="2241629" cy="198119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7346" b="1" dirty="0">
                <a:latin typeface="Franklin Gothic Demi" panose="020B0703020102020204" pitchFamily="34" charset="0"/>
              </a:rPr>
              <a:t>3</a:t>
            </a:r>
          </a:p>
        </p:txBody>
      </p:sp>
      <p:sp>
        <p:nvSpPr>
          <p:cNvPr id="28" name="Rektangel 9">
            <a:extLst>
              <a:ext uri="{FF2B5EF4-FFF2-40B4-BE49-F238E27FC236}">
                <a16:creationId xmlns:a16="http://schemas.microsoft.com/office/drawing/2014/main" id="{81D290B4-36D6-425D-A8BC-F29293F512F0}"/>
              </a:ext>
            </a:extLst>
          </p:cNvPr>
          <p:cNvSpPr/>
          <p:nvPr/>
        </p:nvSpPr>
        <p:spPr>
          <a:xfrm>
            <a:off x="2913529" y="4002981"/>
            <a:ext cx="8119670" cy="2241586"/>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sv-SE" sz="6122">
              <a:solidFill>
                <a:schemeClr val="tx1"/>
              </a:solidFill>
              <a:latin typeface="Arial" panose="020B0604020202020204" pitchFamily="34" charset="0"/>
              <a:cs typeface="Arial" panose="020B0604020202020204" pitchFamily="34" charset="0"/>
            </a:endParaRPr>
          </a:p>
          <a:p>
            <a:endParaRPr lang="sv-SE" sz="1224">
              <a:solidFill>
                <a:schemeClr val="tx1"/>
              </a:solidFill>
              <a:latin typeface="Arial" panose="020B0604020202020204" pitchFamily="34" charset="0"/>
              <a:cs typeface="Arial" panose="020B0604020202020204" pitchFamily="34" charset="0"/>
            </a:endParaRPr>
          </a:p>
          <a:p>
            <a:pPr lvl="0"/>
            <a:endParaRPr lang="sv-SE" sz="1224">
              <a:solidFill>
                <a:schemeClr val="tx1"/>
              </a:solidFill>
              <a:latin typeface="Arial" panose="020B0604020202020204" pitchFamily="34" charset="0"/>
              <a:cs typeface="Arial" panose="020B0604020202020204" pitchFamily="34" charset="0"/>
            </a:endParaRPr>
          </a:p>
          <a:p>
            <a:pPr lvl="0" algn="just"/>
            <a:endParaRPr lang="sv-SE" sz="1224">
              <a:solidFill>
                <a:schemeClr val="tx1"/>
              </a:solidFill>
              <a:latin typeface="Arial" panose="020B0604020202020204" pitchFamily="34" charset="0"/>
              <a:cs typeface="Arial" panose="020B0604020202020204" pitchFamily="34" charset="0"/>
            </a:endParaRPr>
          </a:p>
          <a:p>
            <a:pPr lvl="0" algn="just"/>
            <a:endParaRPr lang="sv-SE" sz="1224">
              <a:solidFill>
                <a:srgbClr val="000000"/>
              </a:solidFill>
              <a:latin typeface="Arial" panose="020B0604020202020204" pitchFamily="34" charset="0"/>
              <a:cs typeface="Arial" panose="020B0604020202020204" pitchFamily="34" charset="0"/>
            </a:endParaRPr>
          </a:p>
        </p:txBody>
      </p:sp>
      <p:sp>
        <p:nvSpPr>
          <p:cNvPr id="29" name="Rektangel 8">
            <a:extLst>
              <a:ext uri="{FF2B5EF4-FFF2-40B4-BE49-F238E27FC236}">
                <a16:creationId xmlns:a16="http://schemas.microsoft.com/office/drawing/2014/main" id="{A3B943FA-47E5-4E80-AAB4-D6374B9BAD24}"/>
              </a:ext>
            </a:extLst>
          </p:cNvPr>
          <p:cNvSpPr/>
          <p:nvPr/>
        </p:nvSpPr>
        <p:spPr>
          <a:xfrm>
            <a:off x="374723" y="3058938"/>
            <a:ext cx="6518592" cy="740125"/>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sv-SE" sz="4000" dirty="0">
                <a:solidFill>
                  <a:schemeClr val="tx1"/>
                </a:solidFill>
                <a:latin typeface="Franklin Gothic Demi" panose="020B0703020102020204" pitchFamily="34" charset="0"/>
                <a:cs typeface="Arial" panose="020B0604020202020204" pitchFamily="34" charset="0"/>
              </a:rPr>
              <a:t>Resultat för verksamhetsområde äldre</a:t>
            </a:r>
          </a:p>
        </p:txBody>
      </p:sp>
      <p:sp>
        <p:nvSpPr>
          <p:cNvPr id="2" name="Platshållare för bildnummer 1">
            <a:extLst>
              <a:ext uri="{FF2B5EF4-FFF2-40B4-BE49-F238E27FC236}">
                <a16:creationId xmlns:a16="http://schemas.microsoft.com/office/drawing/2014/main" id="{6D086A38-C447-46A7-92DA-217393BBB29F}"/>
              </a:ext>
            </a:extLst>
          </p:cNvPr>
          <p:cNvSpPr>
            <a:spLocks noGrp="1"/>
          </p:cNvSpPr>
          <p:nvPr>
            <p:ph type="sldNum" sz="quarter" idx="12"/>
          </p:nvPr>
        </p:nvSpPr>
        <p:spPr/>
        <p:txBody>
          <a:bodyPr/>
          <a:lstStyle/>
          <a:p>
            <a:fld id="{2DBAD975-63FF-4468-AC34-025F73E043F9}" type="slidenum">
              <a:rPr lang="sv-SE" smtClean="0"/>
              <a:t>17</a:t>
            </a:fld>
            <a:endParaRPr lang="sv-SE"/>
          </a:p>
        </p:txBody>
      </p:sp>
      <p:pic>
        <p:nvPicPr>
          <p:cNvPr id="10242" name="Picture 2" descr="grayscale photography of woman standing">
            <a:extLst>
              <a:ext uri="{FF2B5EF4-FFF2-40B4-BE49-F238E27FC236}">
                <a16:creationId xmlns:a16="http://schemas.microsoft.com/office/drawing/2014/main" id="{C07CF69E-7E07-4E22-9D43-A0ABCDB178A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20" t="11073" r="-2020" b="22502"/>
          <a:stretch/>
        </p:blipFill>
        <p:spPr bwMode="auto">
          <a:xfrm>
            <a:off x="7727990" y="1271040"/>
            <a:ext cx="4569915" cy="4547002"/>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sidfot 3">
            <a:extLst>
              <a:ext uri="{FF2B5EF4-FFF2-40B4-BE49-F238E27FC236}">
                <a16:creationId xmlns:a16="http://schemas.microsoft.com/office/drawing/2014/main" id="{964623ED-B330-44DB-840E-C303AC16DF62}"/>
              </a:ext>
            </a:extLst>
          </p:cNvPr>
          <p:cNvSpPr>
            <a:spLocks noGrp="1"/>
          </p:cNvSpPr>
          <p:nvPr>
            <p:ph type="ftr" sz="quarter" idx="11"/>
          </p:nvPr>
        </p:nvSpPr>
        <p:spPr/>
        <p:txBody>
          <a:bodyPr/>
          <a:lstStyle/>
          <a:p>
            <a:r>
              <a:rPr lang="sv-SE"/>
              <a:t>Verksamhetsområde: Äldre</a:t>
            </a:r>
          </a:p>
        </p:txBody>
      </p:sp>
    </p:spTree>
    <p:extLst>
      <p:ext uri="{BB962C8B-B14F-4D97-AF65-F5344CB8AC3E}">
        <p14:creationId xmlns:p14="http://schemas.microsoft.com/office/powerpoint/2010/main" val="391174200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kommunal och enskild regi uppdelat på huvudgrupp</a:t>
            </a:r>
          </a:p>
        </p:txBody>
      </p:sp>
      <p:sp>
        <p:nvSpPr>
          <p:cNvPr id="5" name="Platshållare för sidfot 4">
            <a:extLst>
              <a:ext uri="{FF2B5EF4-FFF2-40B4-BE49-F238E27FC236}">
                <a16:creationId xmlns:a16="http://schemas.microsoft.com/office/drawing/2014/main" id="{61CE373C-EE5F-4749-AE42-E1D6F6622DC3}"/>
              </a:ext>
            </a:extLst>
          </p:cNvPr>
          <p:cNvSpPr>
            <a:spLocks noGrp="1"/>
          </p:cNvSpPr>
          <p:nvPr>
            <p:ph type="ftr" sz="quarter" idx="11"/>
          </p:nvPr>
        </p:nvSpPr>
        <p:spPr/>
        <p:txBody>
          <a:bodyPr/>
          <a:lstStyle/>
          <a:p>
            <a:r>
              <a:rPr lang="sv-SE"/>
              <a:t>Verksamhetsområde: Våld i nära relationer</a:t>
            </a:r>
          </a:p>
        </p:txBody>
      </p:sp>
      <p:sp>
        <p:nvSpPr>
          <p:cNvPr id="3" name="Slide Number Placeholder 2">
            <a:extLst>
              <a:ext uri="{FF2B5EF4-FFF2-40B4-BE49-F238E27FC236}">
                <a16:creationId xmlns:a16="http://schemas.microsoft.com/office/drawing/2014/main" id="{DA9F25D9-936B-4AAF-8151-A81E2CA5692C}"/>
              </a:ext>
            </a:extLst>
          </p:cNvPr>
          <p:cNvSpPr>
            <a:spLocks noGrp="1"/>
          </p:cNvSpPr>
          <p:nvPr>
            <p:ph type="sldNum" sz="quarter" idx="12"/>
          </p:nvPr>
        </p:nvSpPr>
        <p:spPr/>
        <p:txBody>
          <a:bodyPr/>
          <a:lstStyle/>
          <a:p>
            <a:fld id="{2DBAD975-63FF-4468-AC34-025F73E043F9}" type="slidenum">
              <a:rPr lang="sv-SE" smtClean="0"/>
              <a:pPr/>
              <a:t>170</a:t>
            </a:fld>
            <a:endParaRPr lang="sv-SE"/>
          </a:p>
        </p:txBody>
      </p:sp>
      <p:sp>
        <p:nvSpPr>
          <p:cNvPr id="9" name="Text Placeholder 8">
            <a:extLst>
              <a:ext uri="{FF2B5EF4-FFF2-40B4-BE49-F238E27FC236}">
                <a16:creationId xmlns:a16="http://schemas.microsoft.com/office/drawing/2014/main" id="{74117300-A20A-A4C3-F48E-0C73089A922B}"/>
              </a:ext>
            </a:extLst>
          </p:cNvPr>
          <p:cNvSpPr>
            <a:spLocks noGrp="1"/>
          </p:cNvSpPr>
          <p:nvPr>
            <p:ph type="body" sz="quarter" idx="13"/>
          </p:nvPr>
        </p:nvSpPr>
        <p:spPr/>
        <p:txBody>
          <a:bodyPr/>
          <a:lstStyle/>
          <a:p>
            <a:r>
              <a:rPr lang="sv-SE" sz="800" dirty="0"/>
              <a:t>	Not: 	Antal svarande kommuner anges i parentes.</a:t>
            </a:r>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A836E1EB-1D36-4DF5-A505-89476F9FC007}"/>
              </a:ext>
            </a:extLst>
          </p:cNvPr>
          <p:cNvGraphicFramePr>
            <a:graphicFrameLocks/>
          </p:cNvGraphicFramePr>
          <p:nvPr>
            <p:extLst>
              <p:ext uri="{D42A27DB-BD31-4B8C-83A1-F6EECF244321}">
                <p14:modId xmlns:p14="http://schemas.microsoft.com/office/powerpoint/2010/main" val="1591976302"/>
              </p:ext>
            </p:extLst>
          </p:nvPr>
        </p:nvGraphicFramePr>
        <p:xfrm>
          <a:off x="336000" y="1165393"/>
          <a:ext cx="11520000" cy="45272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944911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4085F78-6606-4352-B1C6-93AE38C632CD}"/>
              </a:ext>
            </a:extLst>
          </p:cNvPr>
          <p:cNvSpPr/>
          <p:nvPr/>
        </p:nvSpPr>
        <p:spPr>
          <a:xfrm>
            <a:off x="1" y="2645444"/>
            <a:ext cx="12192000" cy="20694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339C595-6B3E-4379-93EF-D51A347E3D63}"/>
              </a:ext>
            </a:extLst>
          </p:cNvPr>
          <p:cNvSpPr>
            <a:spLocks noGrp="1"/>
          </p:cNvSpPr>
          <p:nvPr>
            <p:ph type="title"/>
          </p:nvPr>
        </p:nvSpPr>
        <p:spPr>
          <a:xfrm>
            <a:off x="1" y="2747964"/>
            <a:ext cx="12308304" cy="1966912"/>
          </a:xfrm>
        </p:spPr>
        <p:txBody>
          <a:bodyPr anchor="ctr"/>
          <a:lstStyle/>
          <a:p>
            <a:r>
              <a:rPr lang="sv-SE" sz="4400" dirty="0"/>
              <a:t>Insatser som genomförs med eller utan biståndsbeslut</a:t>
            </a:r>
          </a:p>
        </p:txBody>
      </p:sp>
      <p:sp>
        <p:nvSpPr>
          <p:cNvPr id="5" name="Platshållare för bildnummer 4">
            <a:extLst>
              <a:ext uri="{FF2B5EF4-FFF2-40B4-BE49-F238E27FC236}">
                <a16:creationId xmlns:a16="http://schemas.microsoft.com/office/drawing/2014/main" id="{A4E7017E-7EBF-45FB-A943-415BE1990F09}"/>
              </a:ext>
            </a:extLst>
          </p:cNvPr>
          <p:cNvSpPr>
            <a:spLocks noGrp="1"/>
          </p:cNvSpPr>
          <p:nvPr>
            <p:ph type="sldNum" sz="quarter" idx="12"/>
          </p:nvPr>
        </p:nvSpPr>
        <p:spPr/>
        <p:txBody>
          <a:bodyPr/>
          <a:lstStyle/>
          <a:p>
            <a:fld id="{34C9B0E5-37D7-412E-A162-6A236BADC197}" type="slidenum">
              <a:rPr lang="sv-SE" smtClean="0"/>
              <a:pPr/>
              <a:t>171</a:t>
            </a:fld>
            <a:endParaRPr lang="sv-SE"/>
          </a:p>
        </p:txBody>
      </p:sp>
      <p:sp>
        <p:nvSpPr>
          <p:cNvPr id="4" name="Platshållare för sidfot 3">
            <a:extLst>
              <a:ext uri="{FF2B5EF4-FFF2-40B4-BE49-F238E27FC236}">
                <a16:creationId xmlns:a16="http://schemas.microsoft.com/office/drawing/2014/main" id="{1CE960C9-8C3E-4083-8534-0A23F1DB9E1C}"/>
              </a:ext>
            </a:extLst>
          </p:cNvPr>
          <p:cNvSpPr>
            <a:spLocks noGrp="1"/>
          </p:cNvSpPr>
          <p:nvPr>
            <p:ph type="ftr" sz="quarter" idx="11"/>
          </p:nvPr>
        </p:nvSpPr>
        <p:spPr/>
        <p:txBody>
          <a:bodyPr/>
          <a:lstStyle/>
          <a:p>
            <a:r>
              <a:rPr lang="sv-SE"/>
              <a:t>Verksamhetsområde: Våld i nära relationer</a:t>
            </a:r>
          </a:p>
        </p:txBody>
      </p:sp>
    </p:spTree>
    <p:extLst>
      <p:ext uri="{BB962C8B-B14F-4D97-AF65-F5344CB8AC3E}">
        <p14:creationId xmlns:p14="http://schemas.microsoft.com/office/powerpoint/2010/main" val="188390670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insatser som ges med respektive utan biståndsbeslut, samt de tre vanligaste insatserna i respektive kategori</a:t>
            </a:r>
          </a:p>
        </p:txBody>
      </p:sp>
      <p:sp>
        <p:nvSpPr>
          <p:cNvPr id="5" name="Platshållare för sidfot 4">
            <a:extLst>
              <a:ext uri="{FF2B5EF4-FFF2-40B4-BE49-F238E27FC236}">
                <a16:creationId xmlns:a16="http://schemas.microsoft.com/office/drawing/2014/main" id="{621F638A-3FE9-4F19-91A1-108E0274D8B9}"/>
              </a:ext>
            </a:extLst>
          </p:cNvPr>
          <p:cNvSpPr>
            <a:spLocks noGrp="1"/>
          </p:cNvSpPr>
          <p:nvPr>
            <p:ph type="ftr" sz="quarter" idx="11"/>
          </p:nvPr>
        </p:nvSpPr>
        <p:spPr/>
        <p:txBody>
          <a:bodyPr/>
          <a:lstStyle/>
          <a:p>
            <a:r>
              <a:rPr lang="sv-SE"/>
              <a:t>Verksamhetsområde: Våld i nära relationer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172</a:t>
            </a:fld>
            <a:endParaRPr lang="sv-SE"/>
          </a:p>
        </p:txBody>
      </p:sp>
      <p:sp>
        <p:nvSpPr>
          <p:cNvPr id="9" name="Text Placeholder 8">
            <a:extLst>
              <a:ext uri="{FF2B5EF4-FFF2-40B4-BE49-F238E27FC236}">
                <a16:creationId xmlns:a16="http://schemas.microsoft.com/office/drawing/2014/main" id="{72CB439E-AC57-1494-CA93-AD17826D3F0D}"/>
              </a:ext>
            </a:extLst>
          </p:cNvPr>
          <p:cNvSpPr>
            <a:spLocks noGrp="1"/>
          </p:cNvSpPr>
          <p:nvPr>
            <p:ph type="body" sz="quarter" idx="13"/>
          </p:nvPr>
        </p:nvSpPr>
        <p:spPr/>
        <p:txBody>
          <a:bodyPr/>
          <a:lstStyle/>
          <a:p>
            <a:r>
              <a:rPr lang="sv-SE" sz="800" dirty="0"/>
              <a:t>	Not:	</a:t>
            </a:r>
            <a:r>
              <a:rPr lang="sv-SE" dirty="0"/>
              <a:t>Insatser markerade med ** avser insatser till våldsutövare. </a:t>
            </a:r>
            <a:endParaRPr lang="sv-SE" sz="800" dirty="0"/>
          </a:p>
          <a:p>
            <a:r>
              <a:rPr lang="sv-SE" dirty="0"/>
              <a:t>	</a:t>
            </a:r>
            <a:r>
              <a:rPr lang="sv-SE" sz="800" dirty="0"/>
              <a:t>Källa:	Enkät: Kartläggning av socialtjänstens insatser i Sveriges kommuner (2021)  </a:t>
            </a:r>
          </a:p>
        </p:txBody>
      </p:sp>
      <p:sp>
        <p:nvSpPr>
          <p:cNvPr id="63" name="TextBox 62">
            <a:extLst>
              <a:ext uri="{FF2B5EF4-FFF2-40B4-BE49-F238E27FC236}">
                <a16:creationId xmlns:a16="http://schemas.microsoft.com/office/drawing/2014/main" id="{132970FF-0E79-429D-B9A9-6C9DFAAD8470}"/>
              </a:ext>
            </a:extLst>
          </p:cNvPr>
          <p:cNvSpPr txBox="1"/>
          <p:nvPr/>
        </p:nvSpPr>
        <p:spPr>
          <a:xfrm>
            <a:off x="251537" y="1378437"/>
            <a:ext cx="3177393" cy="253916"/>
          </a:xfrm>
          <a:prstGeom prst="rect">
            <a:avLst/>
          </a:prstGeom>
          <a:noFill/>
        </p:spPr>
        <p:txBody>
          <a:bodyPr wrap="square">
            <a:spAutoFit/>
          </a:bodyPr>
          <a:lstStyle/>
          <a:p>
            <a:r>
              <a:rPr lang="sv-SE" sz="1050" b="1" dirty="0">
                <a:latin typeface="Arial" panose="020B0604020202020204" pitchFamily="34" charset="0"/>
              </a:rPr>
              <a:t>Andel som ges med/utan biståndsbeslut</a:t>
            </a:r>
            <a:endParaRPr lang="sv-SE" sz="1050" b="1" dirty="0"/>
          </a:p>
        </p:txBody>
      </p:sp>
      <p:sp>
        <p:nvSpPr>
          <p:cNvPr id="14" name="TextBox 8">
            <a:extLst>
              <a:ext uri="{FF2B5EF4-FFF2-40B4-BE49-F238E27FC236}">
                <a16:creationId xmlns:a16="http://schemas.microsoft.com/office/drawing/2014/main" id="{AC339C2B-5C13-0111-3761-3C5506AEF487}"/>
              </a:ext>
            </a:extLst>
          </p:cNvPr>
          <p:cNvSpPr txBox="1"/>
          <p:nvPr/>
        </p:nvSpPr>
        <p:spPr>
          <a:xfrm>
            <a:off x="9658972" y="1562659"/>
            <a:ext cx="2186822" cy="415498"/>
          </a:xfrm>
          <a:prstGeom prst="rect">
            <a:avLst/>
          </a:prstGeom>
          <a:noFill/>
        </p:spPr>
        <p:txBody>
          <a:bodyPr wrap="square">
            <a:spAutoFit/>
          </a:bodyPr>
          <a:lstStyle/>
          <a:p>
            <a:r>
              <a:rPr lang="sv-SE" sz="1050" dirty="0">
                <a:latin typeface="Arial" panose="020B0604020202020204" pitchFamily="34" charset="0"/>
              </a:rPr>
              <a:t>insatser över samtliga kommuner i länet där frågan besvarats</a:t>
            </a:r>
            <a:r>
              <a:rPr lang="sv-SE" sz="1050" dirty="0"/>
              <a:t> </a:t>
            </a:r>
          </a:p>
        </p:txBody>
      </p:sp>
      <p:sp>
        <p:nvSpPr>
          <p:cNvPr id="15" name="TextBox 13">
            <a:extLst>
              <a:ext uri="{FF2B5EF4-FFF2-40B4-BE49-F238E27FC236}">
                <a16:creationId xmlns:a16="http://schemas.microsoft.com/office/drawing/2014/main" id="{F7C236C3-D308-2364-A825-480F11FAC398}"/>
              </a:ext>
            </a:extLst>
          </p:cNvPr>
          <p:cNvSpPr txBox="1"/>
          <p:nvPr/>
        </p:nvSpPr>
        <p:spPr>
          <a:xfrm>
            <a:off x="9658972" y="1308743"/>
            <a:ext cx="751640" cy="253916"/>
          </a:xfrm>
          <a:prstGeom prst="rect">
            <a:avLst/>
          </a:prstGeom>
          <a:noFill/>
        </p:spPr>
        <p:txBody>
          <a:bodyPr wrap="square">
            <a:spAutoFit/>
          </a:bodyPr>
          <a:lstStyle/>
          <a:p>
            <a:r>
              <a:rPr lang="sv-SE" sz="1050" dirty="0">
                <a:latin typeface="Arial" panose="020B0604020202020204" pitchFamily="34" charset="0"/>
              </a:rPr>
              <a:t>100 % =</a:t>
            </a:r>
            <a:endParaRPr lang="sv-SE" sz="1050" dirty="0"/>
          </a:p>
        </p:txBody>
      </p:sp>
      <p:sp>
        <p:nvSpPr>
          <p:cNvPr id="16" name="TextBox 14">
            <a:extLst>
              <a:ext uri="{FF2B5EF4-FFF2-40B4-BE49-F238E27FC236}">
                <a16:creationId xmlns:a16="http://schemas.microsoft.com/office/drawing/2014/main" id="{829D2C63-84B9-B795-933A-128D87798FDB}"/>
              </a:ext>
            </a:extLst>
          </p:cNvPr>
          <p:cNvSpPr txBox="1"/>
          <p:nvPr>
            <p:custDataLst>
              <p:tags r:id="rId1"/>
            </p:custDataLst>
          </p:nvPr>
        </p:nvSpPr>
        <p:spPr>
          <a:xfrm>
            <a:off x="10317073" y="1308743"/>
            <a:ext cx="751640" cy="253916"/>
          </a:xfrm>
          <a:prstGeom prst="rect">
            <a:avLst/>
          </a:prstGeom>
          <a:noFill/>
        </p:spPr>
        <p:txBody>
          <a:bodyPr wrap="square">
            <a:spAutoFit/>
          </a:bodyPr>
          <a:lstStyle/>
          <a:p>
            <a:r>
              <a:rPr lang="sv-SE" sz="1050" dirty="0"/>
              <a:t>193</a:t>
            </a:r>
          </a:p>
        </p:txBody>
      </p:sp>
      <p:sp>
        <p:nvSpPr>
          <p:cNvPr id="17" name="TextBox 16">
            <a:extLst>
              <a:ext uri="{FF2B5EF4-FFF2-40B4-BE49-F238E27FC236}">
                <a16:creationId xmlns:a16="http://schemas.microsoft.com/office/drawing/2014/main" id="{8454232E-C636-BB36-5D66-280F08CF0EE9}"/>
              </a:ext>
            </a:extLst>
          </p:cNvPr>
          <p:cNvSpPr txBox="1"/>
          <p:nvPr/>
        </p:nvSpPr>
        <p:spPr>
          <a:xfrm>
            <a:off x="298412" y="4358721"/>
            <a:ext cx="1070816" cy="738664"/>
          </a:xfrm>
          <a:prstGeom prst="rect">
            <a:avLst/>
          </a:prstGeom>
          <a:noFill/>
        </p:spPr>
        <p:txBody>
          <a:bodyPr wrap="square" rtlCol="0">
            <a:spAutoFit/>
          </a:bodyPr>
          <a:lstStyle/>
          <a:p>
            <a:r>
              <a:rPr lang="sv-SE" sz="1050" b="1" dirty="0"/>
              <a:t>Vanligaste insatserna i respektive form</a:t>
            </a:r>
            <a:endParaRPr lang="sv-SE" sz="1050" dirty="0"/>
          </a:p>
        </p:txBody>
      </p:sp>
      <p:sp>
        <p:nvSpPr>
          <p:cNvPr id="18" name="Left Brace 17">
            <a:extLst>
              <a:ext uri="{FF2B5EF4-FFF2-40B4-BE49-F238E27FC236}">
                <a16:creationId xmlns:a16="http://schemas.microsoft.com/office/drawing/2014/main" id="{E542C876-7641-401D-0D54-23FC7AE6F1AC}"/>
              </a:ext>
            </a:extLst>
          </p:cNvPr>
          <p:cNvSpPr/>
          <p:nvPr/>
        </p:nvSpPr>
        <p:spPr>
          <a:xfrm>
            <a:off x="1177151" y="4083579"/>
            <a:ext cx="240772" cy="153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aphicFrame>
        <p:nvGraphicFramePr>
          <p:cNvPr id="19" name="Chart 18">
            <a:extLst>
              <a:ext uri="{FF2B5EF4-FFF2-40B4-BE49-F238E27FC236}">
                <a16:creationId xmlns:a16="http://schemas.microsoft.com/office/drawing/2014/main" id="{0414EC35-8175-40F8-AF0C-425FBFA647C9}"/>
              </a:ext>
            </a:extLst>
          </p:cNvPr>
          <p:cNvGraphicFramePr>
            <a:graphicFrameLocks/>
          </p:cNvGraphicFramePr>
          <p:nvPr>
            <p:extLst>
              <p:ext uri="{D42A27DB-BD31-4B8C-83A1-F6EECF244321}">
                <p14:modId xmlns:p14="http://schemas.microsoft.com/office/powerpoint/2010/main" val="1039318208"/>
              </p:ext>
            </p:extLst>
          </p:nvPr>
        </p:nvGraphicFramePr>
        <p:xfrm>
          <a:off x="757286" y="1562659"/>
          <a:ext cx="10332000" cy="22030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Table 20">
            <a:extLst>
              <a:ext uri="{FF2B5EF4-FFF2-40B4-BE49-F238E27FC236}">
                <a16:creationId xmlns:a16="http://schemas.microsoft.com/office/drawing/2014/main" id="{026172A3-7907-8107-DD26-F940AADEFB48}"/>
              </a:ext>
            </a:extLst>
          </p:cNvPr>
          <p:cNvGraphicFramePr>
            <a:graphicFrameLocks noGrp="1"/>
          </p:cNvGraphicFramePr>
          <p:nvPr>
            <p:custDataLst>
              <p:tags r:id="rId2"/>
            </p:custDataLst>
            <p:extLst>
              <p:ext uri="{D42A27DB-BD31-4B8C-83A1-F6EECF244321}">
                <p14:modId xmlns:p14="http://schemas.microsoft.com/office/powerpoint/2010/main" val="2824155922"/>
              </p:ext>
            </p:extLst>
          </p:nvPr>
        </p:nvGraphicFramePr>
        <p:xfrm>
          <a:off x="1530350" y="3566630"/>
          <a:ext cx="9131300" cy="2057400"/>
        </p:xfrm>
        <a:graphic>
          <a:graphicData uri="http://schemas.openxmlformats.org/drawingml/2006/table">
            <a:tbl>
              <a:tblPr/>
              <a:tblGrid>
                <a:gridCol w="1854200">
                  <a:extLst>
                    <a:ext uri="{9D8B030D-6E8A-4147-A177-3AD203B41FA5}">
                      <a16:colId xmlns:a16="http://schemas.microsoft.com/office/drawing/2014/main" val="3540694833"/>
                    </a:ext>
                  </a:extLst>
                </a:gridCol>
                <a:gridCol w="571500">
                  <a:extLst>
                    <a:ext uri="{9D8B030D-6E8A-4147-A177-3AD203B41FA5}">
                      <a16:colId xmlns:a16="http://schemas.microsoft.com/office/drawing/2014/main" val="349584651"/>
                    </a:ext>
                  </a:extLst>
                </a:gridCol>
                <a:gridCol w="1854200">
                  <a:extLst>
                    <a:ext uri="{9D8B030D-6E8A-4147-A177-3AD203B41FA5}">
                      <a16:colId xmlns:a16="http://schemas.microsoft.com/office/drawing/2014/main" val="2556459953"/>
                    </a:ext>
                  </a:extLst>
                </a:gridCol>
                <a:gridCol w="571500">
                  <a:extLst>
                    <a:ext uri="{9D8B030D-6E8A-4147-A177-3AD203B41FA5}">
                      <a16:colId xmlns:a16="http://schemas.microsoft.com/office/drawing/2014/main" val="4292304357"/>
                    </a:ext>
                  </a:extLst>
                </a:gridCol>
                <a:gridCol w="1854200">
                  <a:extLst>
                    <a:ext uri="{9D8B030D-6E8A-4147-A177-3AD203B41FA5}">
                      <a16:colId xmlns:a16="http://schemas.microsoft.com/office/drawing/2014/main" val="107507340"/>
                    </a:ext>
                  </a:extLst>
                </a:gridCol>
                <a:gridCol w="571500">
                  <a:extLst>
                    <a:ext uri="{9D8B030D-6E8A-4147-A177-3AD203B41FA5}">
                      <a16:colId xmlns:a16="http://schemas.microsoft.com/office/drawing/2014/main" val="4194746235"/>
                    </a:ext>
                  </a:extLst>
                </a:gridCol>
                <a:gridCol w="1854200">
                  <a:extLst>
                    <a:ext uri="{9D8B030D-6E8A-4147-A177-3AD203B41FA5}">
                      <a16:colId xmlns:a16="http://schemas.microsoft.com/office/drawing/2014/main" val="1316119883"/>
                    </a:ext>
                  </a:extLst>
                </a:gridCol>
              </a:tblGrid>
              <a:tr h="514350">
                <a:tc>
                  <a:txBody>
                    <a:bodyPr/>
                    <a:lstStyle/>
                    <a:p>
                      <a:pPr algn="ctr" fontAlgn="ctr"/>
                      <a:r>
                        <a:rPr lang="sv-SE" sz="900" b="1" i="0" u="none" strike="noStrike">
                          <a:solidFill>
                            <a:srgbClr val="000000"/>
                          </a:solidFill>
                          <a:effectLst/>
                          <a:latin typeface="Arial" panose="020B0604020202020204" pitchFamily="34" charset="0"/>
                        </a:rPr>
                        <a:t>Enbart med biståndsbeslut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Både med och utan</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biståndsbeslut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Enbart utan biståndsbeslut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Vet ej</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1CA"/>
                    </a:solidFill>
                  </a:tcPr>
                </a:tc>
                <a:extLst>
                  <a:ext uri="{0D108BD9-81ED-4DB2-BD59-A6C34878D82A}">
                    <a16:rowId xmlns:a16="http://schemas.microsoft.com/office/drawing/2014/main" val="3762321172"/>
                  </a:ext>
                </a:extLst>
              </a:tr>
              <a:tr h="514350">
                <a:tc>
                  <a:txBody>
                    <a:bodyPr/>
                    <a:lstStyle/>
                    <a:p>
                      <a:pPr algn="ctr" fontAlgn="ctr"/>
                      <a:r>
                        <a:rPr lang="sv-SE" sz="900" b="0" i="0" u="none" strike="noStrike">
                          <a:solidFill>
                            <a:srgbClr val="000000"/>
                          </a:solidFill>
                          <a:effectLst/>
                          <a:latin typeface="Arial" panose="020B0604020202020204" pitchFamily="34" charset="0"/>
                        </a:rPr>
                        <a:t>Stöd vid akut behov av ekonomiskt bistånd</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 och stöd från socialsekreteraren</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Stöd i andra myndighetskontakter</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3965434181"/>
                  </a:ext>
                </a:extLst>
              </a:tr>
              <a:tr h="514350">
                <a:tc>
                  <a:txBody>
                    <a:bodyPr/>
                    <a:lstStyle/>
                    <a:p>
                      <a:pPr algn="ctr" fontAlgn="ctr"/>
                      <a:r>
                        <a:rPr lang="sv-SE" sz="900" b="0" i="0" u="none" strike="noStrike">
                          <a:solidFill>
                            <a:srgbClr val="000000"/>
                          </a:solidFill>
                          <a:effectLst/>
                          <a:latin typeface="Arial" panose="020B0604020202020204" pitchFamily="34" charset="0"/>
                        </a:rPr>
                        <a:t>Skyddat boende för våldsutsatta kvinnor</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enskilda stödsamtal utan särskild manual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Stöd vid byte av bostadsort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804447498"/>
                  </a:ext>
                </a:extLst>
              </a:tr>
              <a:tr h="514350">
                <a:tc>
                  <a:txBody>
                    <a:bodyPr/>
                    <a:lstStyle/>
                    <a:p>
                      <a:pPr algn="ctr" fontAlgn="ctr"/>
                      <a:r>
                        <a:rPr lang="sv-SE" sz="900" b="0" i="0" u="none" strike="noStrike">
                          <a:solidFill>
                            <a:srgbClr val="000000"/>
                          </a:solidFill>
                          <a:effectLst/>
                          <a:latin typeface="Arial" panose="020B0604020202020204" pitchFamily="34" charset="0"/>
                        </a:rPr>
                        <a:t>Jourlägenhet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Stöd i andra myndighetskontakter</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Hushållsekonomisk rådgivning</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261778537"/>
                  </a:ext>
                </a:extLst>
              </a:tr>
            </a:tbl>
          </a:graphicData>
        </a:graphic>
      </p:graphicFrame>
    </p:spTree>
    <p:extLst>
      <p:ext uri="{BB962C8B-B14F-4D97-AF65-F5344CB8AC3E}">
        <p14:creationId xmlns:p14="http://schemas.microsoft.com/office/powerpoint/2010/main" val="177097383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lstStyle/>
          <a:p>
            <a:r>
              <a:rPr lang="sv-SE" dirty="0"/>
              <a:t>Insatser som oftast ges med respektive utan biståndsbeslut</a:t>
            </a:r>
            <a:endParaRPr lang="en-US" dirty="0"/>
          </a:p>
        </p:txBody>
      </p:sp>
      <p:sp>
        <p:nvSpPr>
          <p:cNvPr id="5" name="Platshållare för sidfot 4">
            <a:extLst>
              <a:ext uri="{FF2B5EF4-FFF2-40B4-BE49-F238E27FC236}">
                <a16:creationId xmlns:a16="http://schemas.microsoft.com/office/drawing/2014/main" id="{9C8F77D0-98C3-4748-8726-0D8F5D3F94A1}"/>
              </a:ext>
            </a:extLst>
          </p:cNvPr>
          <p:cNvSpPr>
            <a:spLocks noGrp="1"/>
          </p:cNvSpPr>
          <p:nvPr>
            <p:ph type="ftr" sz="quarter" idx="11"/>
          </p:nvPr>
        </p:nvSpPr>
        <p:spPr/>
        <p:txBody>
          <a:bodyPr/>
          <a:lstStyle/>
          <a:p>
            <a:r>
              <a:rPr lang="sv-SE"/>
              <a:t>Verksamhetsområde: Våld i nära relationer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173</a:t>
            </a:fld>
            <a:endParaRPr lang="sv-SE"/>
          </a:p>
        </p:txBody>
      </p:sp>
      <p:sp>
        <p:nvSpPr>
          <p:cNvPr id="8" name="Text Placeholder 7">
            <a:extLst>
              <a:ext uri="{FF2B5EF4-FFF2-40B4-BE49-F238E27FC236}">
                <a16:creationId xmlns:a16="http://schemas.microsoft.com/office/drawing/2014/main" id="{CF6C4B43-162C-BB87-DD29-F3F687220A83}"/>
              </a:ext>
            </a:extLst>
          </p:cNvPr>
          <p:cNvSpPr>
            <a:spLocks noGrp="1"/>
          </p:cNvSpPr>
          <p:nvPr>
            <p:ph type="body" sz="quarter" idx="13"/>
          </p:nvPr>
        </p:nvSpPr>
        <p:spPr/>
        <p:txBody>
          <a:bodyPr/>
          <a:lstStyle/>
          <a:p>
            <a:r>
              <a:rPr lang="sv-SE" sz="800" dirty="0"/>
              <a:t>	Not: 	Antal svarande kommuner anges i parentes. </a:t>
            </a:r>
            <a:r>
              <a:rPr lang="sv-SE" dirty="0"/>
              <a:t>Insatser markerade med ** avser insatser till våldsutövare. </a:t>
            </a:r>
            <a:endParaRPr lang="sv-SE" sz="800" dirty="0"/>
          </a:p>
          <a:p>
            <a:r>
              <a:rPr lang="sv-SE" sz="800" dirty="0"/>
              <a:t>	Källa:	Enkät: Kartläggning av socialtjänstens insatser i Sveriges kommuner (2021)  </a:t>
            </a:r>
          </a:p>
        </p:txBody>
      </p:sp>
      <p:sp>
        <p:nvSpPr>
          <p:cNvPr id="9" name="TextBox 8">
            <a:extLst>
              <a:ext uri="{FF2B5EF4-FFF2-40B4-BE49-F238E27FC236}">
                <a16:creationId xmlns:a16="http://schemas.microsoft.com/office/drawing/2014/main" id="{BDCDB46F-79EA-BBDD-86DE-CA4C8BFE2EB1}"/>
              </a:ext>
            </a:extLst>
          </p:cNvPr>
          <p:cNvSpPr txBox="1"/>
          <p:nvPr/>
        </p:nvSpPr>
        <p:spPr>
          <a:xfrm>
            <a:off x="1069385" y="1321230"/>
            <a:ext cx="3276000" cy="252000"/>
          </a:xfrm>
          <a:prstGeom prst="rect">
            <a:avLst/>
          </a:prstGeom>
          <a:noFill/>
        </p:spPr>
        <p:txBody>
          <a:bodyPr wrap="square">
            <a:spAutoFit/>
          </a:bodyPr>
          <a:lstStyle/>
          <a:p>
            <a:pPr algn="ctr"/>
            <a:r>
              <a:rPr lang="sv-SE" sz="1050" b="1" dirty="0"/>
              <a:t>Vanligast enbart med biståndsbeslut</a:t>
            </a:r>
          </a:p>
        </p:txBody>
      </p:sp>
      <p:sp>
        <p:nvSpPr>
          <p:cNvPr id="10" name="TextBox 9">
            <a:extLst>
              <a:ext uri="{FF2B5EF4-FFF2-40B4-BE49-F238E27FC236}">
                <a16:creationId xmlns:a16="http://schemas.microsoft.com/office/drawing/2014/main" id="{B354C244-A07F-1CB3-B6F0-FE843D458922}"/>
              </a:ext>
            </a:extLst>
          </p:cNvPr>
          <p:cNvSpPr txBox="1"/>
          <p:nvPr/>
        </p:nvSpPr>
        <p:spPr>
          <a:xfrm>
            <a:off x="7846615" y="1321230"/>
            <a:ext cx="3276000" cy="252000"/>
          </a:xfrm>
          <a:prstGeom prst="rect">
            <a:avLst/>
          </a:prstGeom>
          <a:noFill/>
        </p:spPr>
        <p:txBody>
          <a:bodyPr wrap="square">
            <a:spAutoFit/>
          </a:bodyPr>
          <a:lstStyle/>
          <a:p>
            <a:pPr algn="ctr"/>
            <a:r>
              <a:rPr lang="sv-SE" sz="1050" b="1" dirty="0"/>
              <a:t>Vanligast enbart utan biståndsbeslut</a:t>
            </a:r>
          </a:p>
        </p:txBody>
      </p:sp>
      <p:sp>
        <p:nvSpPr>
          <p:cNvPr id="11" name="TextBox 10">
            <a:extLst>
              <a:ext uri="{FF2B5EF4-FFF2-40B4-BE49-F238E27FC236}">
                <a16:creationId xmlns:a16="http://schemas.microsoft.com/office/drawing/2014/main" id="{6C61FE86-B69B-472E-ECDB-2849FD171BAE}"/>
              </a:ext>
            </a:extLst>
          </p:cNvPr>
          <p:cNvSpPr txBox="1"/>
          <p:nvPr/>
        </p:nvSpPr>
        <p:spPr>
          <a:xfrm>
            <a:off x="4458000" y="1321230"/>
            <a:ext cx="3276000" cy="252000"/>
          </a:xfrm>
          <a:prstGeom prst="rect">
            <a:avLst/>
          </a:prstGeom>
          <a:noFill/>
        </p:spPr>
        <p:txBody>
          <a:bodyPr wrap="square">
            <a:spAutoFit/>
          </a:bodyPr>
          <a:lstStyle/>
          <a:p>
            <a:pPr algn="ctr"/>
            <a:r>
              <a:rPr lang="sv-SE" sz="1050" b="1" dirty="0"/>
              <a:t>Vanligast </a:t>
            </a:r>
            <a:r>
              <a:rPr lang="sv-SE" sz="1050" b="1" dirty="0">
                <a:solidFill>
                  <a:schemeClr val="tx1"/>
                </a:solidFill>
              </a:rPr>
              <a:t>både med och utan biståndsbeslut</a:t>
            </a:r>
          </a:p>
        </p:txBody>
      </p:sp>
      <p:graphicFrame>
        <p:nvGraphicFramePr>
          <p:cNvPr id="13" name="Table 12">
            <a:extLst>
              <a:ext uri="{FF2B5EF4-FFF2-40B4-BE49-F238E27FC236}">
                <a16:creationId xmlns:a16="http://schemas.microsoft.com/office/drawing/2014/main" id="{35AD3DB7-56DC-AA7B-7C67-18823633ED7E}"/>
              </a:ext>
            </a:extLst>
          </p:cNvPr>
          <p:cNvGraphicFramePr>
            <a:graphicFrameLocks noGrp="1"/>
          </p:cNvGraphicFramePr>
          <p:nvPr>
            <p:custDataLst>
              <p:tags r:id="rId1"/>
            </p:custDataLst>
            <p:extLst>
              <p:ext uri="{D42A27DB-BD31-4B8C-83A1-F6EECF244321}">
                <p14:modId xmlns:p14="http://schemas.microsoft.com/office/powerpoint/2010/main" val="3347443216"/>
              </p:ext>
            </p:extLst>
          </p:nvPr>
        </p:nvGraphicFramePr>
        <p:xfrm>
          <a:off x="1290639" y="1746286"/>
          <a:ext cx="9610722" cy="3365428"/>
        </p:xfrm>
        <a:graphic>
          <a:graphicData uri="http://schemas.openxmlformats.org/drawingml/2006/table">
            <a:tbl>
              <a:tblPr/>
              <a:tblGrid>
                <a:gridCol w="1463774">
                  <a:extLst>
                    <a:ext uri="{9D8B030D-6E8A-4147-A177-3AD203B41FA5}">
                      <a16:colId xmlns:a16="http://schemas.microsoft.com/office/drawing/2014/main" val="734513302"/>
                    </a:ext>
                  </a:extLst>
                </a:gridCol>
                <a:gridCol w="691459">
                  <a:extLst>
                    <a:ext uri="{9D8B030D-6E8A-4147-A177-3AD203B41FA5}">
                      <a16:colId xmlns:a16="http://schemas.microsoft.com/office/drawing/2014/main" val="2977326722"/>
                    </a:ext>
                  </a:extLst>
                </a:gridCol>
                <a:gridCol w="691459">
                  <a:extLst>
                    <a:ext uri="{9D8B030D-6E8A-4147-A177-3AD203B41FA5}">
                      <a16:colId xmlns:a16="http://schemas.microsoft.com/office/drawing/2014/main" val="69791424"/>
                    </a:ext>
                  </a:extLst>
                </a:gridCol>
                <a:gridCol w="535323">
                  <a:extLst>
                    <a:ext uri="{9D8B030D-6E8A-4147-A177-3AD203B41FA5}">
                      <a16:colId xmlns:a16="http://schemas.microsoft.com/office/drawing/2014/main" val="1605766363"/>
                    </a:ext>
                  </a:extLst>
                </a:gridCol>
                <a:gridCol w="1463774">
                  <a:extLst>
                    <a:ext uri="{9D8B030D-6E8A-4147-A177-3AD203B41FA5}">
                      <a16:colId xmlns:a16="http://schemas.microsoft.com/office/drawing/2014/main" val="360213456"/>
                    </a:ext>
                  </a:extLst>
                </a:gridCol>
                <a:gridCol w="691459">
                  <a:extLst>
                    <a:ext uri="{9D8B030D-6E8A-4147-A177-3AD203B41FA5}">
                      <a16:colId xmlns:a16="http://schemas.microsoft.com/office/drawing/2014/main" val="4134493347"/>
                    </a:ext>
                  </a:extLst>
                </a:gridCol>
                <a:gridCol w="691459">
                  <a:extLst>
                    <a:ext uri="{9D8B030D-6E8A-4147-A177-3AD203B41FA5}">
                      <a16:colId xmlns:a16="http://schemas.microsoft.com/office/drawing/2014/main" val="3622614643"/>
                    </a:ext>
                  </a:extLst>
                </a:gridCol>
                <a:gridCol w="535323">
                  <a:extLst>
                    <a:ext uri="{9D8B030D-6E8A-4147-A177-3AD203B41FA5}">
                      <a16:colId xmlns:a16="http://schemas.microsoft.com/office/drawing/2014/main" val="2058727438"/>
                    </a:ext>
                  </a:extLst>
                </a:gridCol>
                <a:gridCol w="1463774">
                  <a:extLst>
                    <a:ext uri="{9D8B030D-6E8A-4147-A177-3AD203B41FA5}">
                      <a16:colId xmlns:a16="http://schemas.microsoft.com/office/drawing/2014/main" val="4029330828"/>
                    </a:ext>
                  </a:extLst>
                </a:gridCol>
                <a:gridCol w="691459">
                  <a:extLst>
                    <a:ext uri="{9D8B030D-6E8A-4147-A177-3AD203B41FA5}">
                      <a16:colId xmlns:a16="http://schemas.microsoft.com/office/drawing/2014/main" val="3670164044"/>
                    </a:ext>
                  </a:extLst>
                </a:gridCol>
                <a:gridCol w="691459">
                  <a:extLst>
                    <a:ext uri="{9D8B030D-6E8A-4147-A177-3AD203B41FA5}">
                      <a16:colId xmlns:a16="http://schemas.microsoft.com/office/drawing/2014/main" val="142844887"/>
                    </a:ext>
                  </a:extLst>
                </a:gridCol>
              </a:tblGrid>
              <a:tr h="736188">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med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Antal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med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Andel med och utan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Antal med och utan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Andel utan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Antal utan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extLst>
                  <a:ext uri="{0D108BD9-81ED-4DB2-BD59-A6C34878D82A}">
                    <a16:rowId xmlns:a16="http://schemas.microsoft.com/office/drawing/2014/main" val="1101493028"/>
                  </a:ext>
                </a:extLst>
              </a:tr>
              <a:tr h="525848">
                <a:tc>
                  <a:txBody>
                    <a:bodyPr/>
                    <a:lstStyle/>
                    <a:p>
                      <a:pPr algn="ctr" fontAlgn="ctr"/>
                      <a:r>
                        <a:rPr lang="sv-SE" sz="900" b="0" i="0" u="none" strike="noStrike">
                          <a:solidFill>
                            <a:srgbClr val="000000"/>
                          </a:solidFill>
                          <a:effectLst/>
                          <a:latin typeface="Arial" panose="020B0604020202020204" pitchFamily="34" charset="0"/>
                        </a:rPr>
                        <a:t>Stöd vid akut behov av ekonomiskt bistånd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 och stöd från socialsekreteraren (12)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83%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Stöd i andra myndighetskontakter (12)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33%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771328599"/>
                  </a:ext>
                </a:extLst>
              </a:tr>
              <a:tr h="525848">
                <a:tc>
                  <a:txBody>
                    <a:bodyPr/>
                    <a:lstStyle/>
                    <a:p>
                      <a:pPr algn="ctr" fontAlgn="ctr"/>
                      <a:r>
                        <a:rPr lang="sv-SE" sz="900" b="0" i="0" u="none" strike="noStrike">
                          <a:solidFill>
                            <a:srgbClr val="000000"/>
                          </a:solidFill>
                          <a:effectLst/>
                          <a:latin typeface="Arial" panose="020B0604020202020204" pitchFamily="34" charset="0"/>
                        </a:rPr>
                        <a:t>Skyddat boende för våldsutsatta kvinnor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enskilda stödsamtal utan särskild manual (11)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73%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Stöd vid byte av bostadsort (9)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33%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194442851"/>
                  </a:ext>
                </a:extLst>
              </a:tr>
              <a:tr h="525848">
                <a:tc>
                  <a:txBody>
                    <a:bodyPr/>
                    <a:lstStyle/>
                    <a:p>
                      <a:pPr algn="ctr" fontAlgn="ctr"/>
                      <a:r>
                        <a:rPr lang="sv-SE" sz="900" b="0" i="0" u="none" strike="noStrike">
                          <a:solidFill>
                            <a:srgbClr val="000000"/>
                          </a:solidFill>
                          <a:effectLst/>
                          <a:latin typeface="Arial" panose="020B0604020202020204" pitchFamily="34" charset="0"/>
                        </a:rPr>
                        <a:t>Jourlägenhet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Stöd i andra myndighetskontakter (12)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67%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Hushållsekonomisk rådgivning (7)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43%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1894304548"/>
                  </a:ext>
                </a:extLst>
              </a:tr>
              <a:tr h="525848">
                <a:tc>
                  <a:txBody>
                    <a:bodyPr/>
                    <a:lstStyle/>
                    <a:p>
                      <a:pPr algn="ctr" fontAlgn="ctr"/>
                      <a:r>
                        <a:rPr lang="sv-SE" sz="900" b="0" i="0" u="none" strike="noStrike">
                          <a:solidFill>
                            <a:srgbClr val="000000"/>
                          </a:solidFill>
                          <a:effectLst/>
                          <a:latin typeface="Arial" panose="020B0604020202020204" pitchFamily="34" charset="0"/>
                        </a:rPr>
                        <a:t>Kontaktperson (7)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stödsamtal utan särskild manual**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60%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enskilda stödsamtal utan särskild manual (11)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1582081795"/>
                  </a:ext>
                </a:extLst>
              </a:tr>
              <a:tr h="525848">
                <a:tc>
                  <a:txBody>
                    <a:bodyPr/>
                    <a:lstStyle/>
                    <a:p>
                      <a:pPr algn="ctr" fontAlgn="ctr"/>
                      <a:r>
                        <a:rPr lang="sv-SE" sz="900" b="0" i="0" u="none" strike="noStrike">
                          <a:solidFill>
                            <a:srgbClr val="000000"/>
                          </a:solidFill>
                          <a:effectLst/>
                          <a:latin typeface="Arial" panose="020B0604020202020204" pitchFamily="34" charset="0"/>
                        </a:rPr>
                        <a:t>Tillfälligt boende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88%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 och stöd från socialsekreteraren** (12)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42%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Stöd till boende inom kommunen, som inte är förtur (7)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29%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dirty="0">
                          <a:solidFill>
                            <a:srgbClr val="000000"/>
                          </a:solidFill>
                          <a:effectLst/>
                          <a:latin typeface="Arial" panose="020B0604020202020204" pitchFamily="34" charset="0"/>
                        </a:rPr>
                        <a:t>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1868173375"/>
                  </a:ext>
                </a:extLst>
              </a:tr>
            </a:tbl>
          </a:graphicData>
        </a:graphic>
      </p:graphicFrame>
    </p:spTree>
    <p:extLst>
      <p:ext uri="{BB962C8B-B14F-4D97-AF65-F5344CB8AC3E}">
        <p14:creationId xmlns:p14="http://schemas.microsoft.com/office/powerpoint/2010/main" val="357051116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antalet individer som tar del av insatser som ges med eller utan biståndsbeslut</a:t>
            </a:r>
            <a:endParaRPr lang="en-US" dirty="0"/>
          </a:p>
        </p:txBody>
      </p:sp>
      <p:sp>
        <p:nvSpPr>
          <p:cNvPr id="5" name="Platshållare för sidfot 4">
            <a:extLst>
              <a:ext uri="{FF2B5EF4-FFF2-40B4-BE49-F238E27FC236}">
                <a16:creationId xmlns:a16="http://schemas.microsoft.com/office/drawing/2014/main" id="{D1012762-B047-4C8E-A0F2-74949CC477FA}"/>
              </a:ext>
            </a:extLst>
          </p:cNvPr>
          <p:cNvSpPr>
            <a:spLocks noGrp="1"/>
          </p:cNvSpPr>
          <p:nvPr>
            <p:ph type="ftr" sz="quarter" idx="11"/>
          </p:nvPr>
        </p:nvSpPr>
        <p:spPr/>
        <p:txBody>
          <a:bodyPr/>
          <a:lstStyle/>
          <a:p>
            <a:r>
              <a:rPr lang="sv-SE"/>
              <a:t>Verksamhetsområde: Våld i nära relationer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174</a:t>
            </a:fld>
            <a:endParaRPr lang="sv-SE"/>
          </a:p>
        </p:txBody>
      </p:sp>
      <p:sp>
        <p:nvSpPr>
          <p:cNvPr id="8" name="Text Placeholder 7">
            <a:extLst>
              <a:ext uri="{FF2B5EF4-FFF2-40B4-BE49-F238E27FC236}">
                <a16:creationId xmlns:a16="http://schemas.microsoft.com/office/drawing/2014/main" id="{AB2D9CAF-55FD-D9E2-BAEB-AA65C7028DEE}"/>
              </a:ext>
            </a:extLst>
          </p:cNvPr>
          <p:cNvSpPr>
            <a:spLocks noGrp="1"/>
          </p:cNvSpPr>
          <p:nvPr>
            <p:ph type="body" sz="quarter" idx="13"/>
          </p:nvPr>
        </p:nvSpPr>
        <p:spPr/>
        <p:txBody>
          <a:bodyPr/>
          <a:lstStyle/>
          <a:p>
            <a:r>
              <a:rPr lang="sv-SE" sz="800" dirty="0"/>
              <a:t>	Källa:	Enkät: Kartläggning av socialtjänstens insatser i Sveriges kommuner (2021)  </a:t>
            </a:r>
          </a:p>
        </p:txBody>
      </p:sp>
      <p:sp>
        <p:nvSpPr>
          <p:cNvPr id="10" name="TextBox 9">
            <a:extLst>
              <a:ext uri="{FF2B5EF4-FFF2-40B4-BE49-F238E27FC236}">
                <a16:creationId xmlns:a16="http://schemas.microsoft.com/office/drawing/2014/main" id="{3A159873-DCEA-132A-4431-5571134FA2BE}"/>
              </a:ext>
            </a:extLst>
          </p:cNvPr>
          <p:cNvSpPr txBox="1"/>
          <p:nvPr/>
        </p:nvSpPr>
        <p:spPr>
          <a:xfrm>
            <a:off x="4861367" y="1615545"/>
            <a:ext cx="3152935" cy="430887"/>
          </a:xfrm>
          <a:prstGeom prst="rect">
            <a:avLst/>
          </a:prstGeom>
          <a:noFill/>
        </p:spPr>
        <p:txBody>
          <a:bodyPr wrap="square">
            <a:spAutoFit/>
          </a:bodyPr>
          <a:lstStyle/>
          <a:p>
            <a:r>
              <a:rPr lang="sv-SE" sz="1100" dirty="0">
                <a:latin typeface="Arial" panose="020B0604020202020204" pitchFamily="34" charset="0"/>
              </a:rPr>
              <a:t>insatser i kommunerna som uppges ges både med och utan biståndsbeslut</a:t>
            </a:r>
            <a:endParaRPr lang="sv-SE" sz="1100" dirty="0"/>
          </a:p>
        </p:txBody>
      </p:sp>
      <p:sp>
        <p:nvSpPr>
          <p:cNvPr id="11" name="TextBox 10">
            <a:extLst>
              <a:ext uri="{FF2B5EF4-FFF2-40B4-BE49-F238E27FC236}">
                <a16:creationId xmlns:a16="http://schemas.microsoft.com/office/drawing/2014/main" id="{6D2C1A65-3156-99EA-CA2C-9E9B1727279D}"/>
              </a:ext>
            </a:extLst>
          </p:cNvPr>
          <p:cNvSpPr txBox="1"/>
          <p:nvPr/>
        </p:nvSpPr>
        <p:spPr>
          <a:xfrm>
            <a:off x="1404393" y="1609489"/>
            <a:ext cx="2865801" cy="430887"/>
          </a:xfrm>
          <a:prstGeom prst="rect">
            <a:avLst/>
          </a:prstGeom>
          <a:noFill/>
        </p:spPr>
        <p:txBody>
          <a:bodyPr wrap="square">
            <a:spAutoFit/>
          </a:bodyPr>
          <a:lstStyle/>
          <a:p>
            <a:r>
              <a:rPr lang="sv-SE" sz="1100" dirty="0">
                <a:latin typeface="Arial" panose="020B0604020202020204" pitchFamily="34" charset="0"/>
              </a:rPr>
              <a:t>insatser i kommunerna som uppges endast ges med biståndsbeslut</a:t>
            </a:r>
            <a:endParaRPr lang="sv-SE" sz="1100" dirty="0"/>
          </a:p>
        </p:txBody>
      </p:sp>
      <p:sp>
        <p:nvSpPr>
          <p:cNvPr id="14" name="TextBox 13">
            <a:extLst>
              <a:ext uri="{FF2B5EF4-FFF2-40B4-BE49-F238E27FC236}">
                <a16:creationId xmlns:a16="http://schemas.microsoft.com/office/drawing/2014/main" id="{3D83A75A-22C6-5076-E3E2-191FE3FA0EB0}"/>
              </a:ext>
            </a:extLst>
          </p:cNvPr>
          <p:cNvSpPr txBox="1"/>
          <p:nvPr/>
        </p:nvSpPr>
        <p:spPr>
          <a:xfrm>
            <a:off x="8605474" y="1609489"/>
            <a:ext cx="2841887" cy="430887"/>
          </a:xfrm>
          <a:prstGeom prst="rect">
            <a:avLst/>
          </a:prstGeom>
          <a:noFill/>
          <a:ln>
            <a:noFill/>
          </a:ln>
        </p:spPr>
        <p:txBody>
          <a:bodyPr wrap="square">
            <a:spAutoFit/>
          </a:bodyPr>
          <a:lstStyle/>
          <a:p>
            <a:r>
              <a:rPr lang="sv-SE" sz="1100" dirty="0">
                <a:latin typeface="Arial" panose="020B0604020202020204" pitchFamily="34" charset="0"/>
              </a:rPr>
              <a:t>insatser i kommunerna som uppges endast ges utan biståndsbeslut</a:t>
            </a:r>
            <a:endParaRPr lang="sv-SE" sz="1100" dirty="0"/>
          </a:p>
        </p:txBody>
      </p:sp>
      <p:sp>
        <p:nvSpPr>
          <p:cNvPr id="15" name="TextBox 14">
            <a:extLst>
              <a:ext uri="{FF2B5EF4-FFF2-40B4-BE49-F238E27FC236}">
                <a16:creationId xmlns:a16="http://schemas.microsoft.com/office/drawing/2014/main" id="{EF7A8363-3505-A8A3-3636-DD1709E68695}"/>
              </a:ext>
            </a:extLst>
          </p:cNvPr>
          <p:cNvSpPr txBox="1"/>
          <p:nvPr/>
        </p:nvSpPr>
        <p:spPr>
          <a:xfrm>
            <a:off x="1404393"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6" name="TextBox 15">
            <a:extLst>
              <a:ext uri="{FF2B5EF4-FFF2-40B4-BE49-F238E27FC236}">
                <a16:creationId xmlns:a16="http://schemas.microsoft.com/office/drawing/2014/main" id="{C1FA3D57-2633-871E-A8E6-C9EFA36328C3}"/>
              </a:ext>
            </a:extLst>
          </p:cNvPr>
          <p:cNvSpPr txBox="1"/>
          <p:nvPr>
            <p:custDataLst>
              <p:tags r:id="rId1"/>
            </p:custDataLst>
          </p:nvPr>
        </p:nvSpPr>
        <p:spPr>
          <a:xfrm>
            <a:off x="1982891" y="1412384"/>
            <a:ext cx="704325" cy="261610"/>
          </a:xfrm>
          <a:prstGeom prst="rect">
            <a:avLst/>
          </a:prstGeom>
          <a:noFill/>
        </p:spPr>
        <p:txBody>
          <a:bodyPr wrap="square">
            <a:spAutoFit/>
          </a:bodyPr>
          <a:lstStyle/>
          <a:p>
            <a:r>
              <a:rPr lang="sv-SE" sz="1100" dirty="0"/>
              <a:t>84</a:t>
            </a:r>
          </a:p>
        </p:txBody>
      </p:sp>
      <p:sp>
        <p:nvSpPr>
          <p:cNvPr id="17" name="TextBox 16">
            <a:extLst>
              <a:ext uri="{FF2B5EF4-FFF2-40B4-BE49-F238E27FC236}">
                <a16:creationId xmlns:a16="http://schemas.microsoft.com/office/drawing/2014/main" id="{70E676BC-9CA3-9FCC-A665-71C8BE1131FB}"/>
              </a:ext>
            </a:extLst>
          </p:cNvPr>
          <p:cNvSpPr txBox="1"/>
          <p:nvPr/>
        </p:nvSpPr>
        <p:spPr>
          <a:xfrm>
            <a:off x="8592800"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8" name="TextBox 17">
            <a:extLst>
              <a:ext uri="{FF2B5EF4-FFF2-40B4-BE49-F238E27FC236}">
                <a16:creationId xmlns:a16="http://schemas.microsoft.com/office/drawing/2014/main" id="{85F8FAEC-3ECC-B8C5-A296-8697D54C1349}"/>
              </a:ext>
            </a:extLst>
          </p:cNvPr>
          <p:cNvSpPr txBox="1"/>
          <p:nvPr>
            <p:custDataLst>
              <p:tags r:id="rId2"/>
            </p:custDataLst>
          </p:nvPr>
        </p:nvSpPr>
        <p:spPr>
          <a:xfrm>
            <a:off x="9171298" y="1412384"/>
            <a:ext cx="704325" cy="261610"/>
          </a:xfrm>
          <a:prstGeom prst="rect">
            <a:avLst/>
          </a:prstGeom>
          <a:noFill/>
        </p:spPr>
        <p:txBody>
          <a:bodyPr wrap="square">
            <a:spAutoFit/>
          </a:bodyPr>
          <a:lstStyle/>
          <a:p>
            <a:r>
              <a:rPr lang="sv-SE" sz="1100" dirty="0"/>
              <a:t>32</a:t>
            </a:r>
          </a:p>
        </p:txBody>
      </p:sp>
      <p:sp>
        <p:nvSpPr>
          <p:cNvPr id="19" name="TextBox 18">
            <a:extLst>
              <a:ext uri="{FF2B5EF4-FFF2-40B4-BE49-F238E27FC236}">
                <a16:creationId xmlns:a16="http://schemas.microsoft.com/office/drawing/2014/main" id="{B276E307-2883-5CDD-5BFD-0E549904F6CB}"/>
              </a:ext>
            </a:extLst>
          </p:cNvPr>
          <p:cNvSpPr txBox="1"/>
          <p:nvPr/>
        </p:nvSpPr>
        <p:spPr>
          <a:xfrm>
            <a:off x="4861366"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20" name="TextBox 19">
            <a:extLst>
              <a:ext uri="{FF2B5EF4-FFF2-40B4-BE49-F238E27FC236}">
                <a16:creationId xmlns:a16="http://schemas.microsoft.com/office/drawing/2014/main" id="{5419AB9F-4226-22C6-347B-0791834962FF}"/>
              </a:ext>
            </a:extLst>
          </p:cNvPr>
          <p:cNvSpPr txBox="1"/>
          <p:nvPr>
            <p:custDataLst>
              <p:tags r:id="rId3"/>
            </p:custDataLst>
          </p:nvPr>
        </p:nvSpPr>
        <p:spPr>
          <a:xfrm>
            <a:off x="5439864" y="1412384"/>
            <a:ext cx="704325" cy="261610"/>
          </a:xfrm>
          <a:prstGeom prst="rect">
            <a:avLst/>
          </a:prstGeom>
          <a:noFill/>
        </p:spPr>
        <p:txBody>
          <a:bodyPr wrap="square">
            <a:spAutoFit/>
          </a:bodyPr>
          <a:lstStyle/>
          <a:p>
            <a:r>
              <a:rPr lang="sv-SE" sz="1100" dirty="0"/>
              <a:t>72</a:t>
            </a:r>
          </a:p>
        </p:txBody>
      </p:sp>
      <p:graphicFrame>
        <p:nvGraphicFramePr>
          <p:cNvPr id="21" name="Chart 20">
            <a:extLst>
              <a:ext uri="{FF2B5EF4-FFF2-40B4-BE49-F238E27FC236}">
                <a16:creationId xmlns:a16="http://schemas.microsoft.com/office/drawing/2014/main" id="{58A466BA-8016-4FBD-9C40-A119BC8904B3}"/>
              </a:ext>
            </a:extLst>
          </p:cNvPr>
          <p:cNvGraphicFramePr>
            <a:graphicFrameLocks/>
          </p:cNvGraphicFramePr>
          <p:nvPr>
            <p:extLst>
              <p:ext uri="{D42A27DB-BD31-4B8C-83A1-F6EECF244321}">
                <p14:modId xmlns:p14="http://schemas.microsoft.com/office/powerpoint/2010/main" val="889319568"/>
              </p:ext>
            </p:extLst>
          </p:nvPr>
        </p:nvGraphicFramePr>
        <p:xfrm>
          <a:off x="336000" y="2021025"/>
          <a:ext cx="11520000" cy="3639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6950012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insatser som ges med respektive utan biståndsbeslut uppdelat på kommun</a:t>
            </a:r>
            <a:endParaRPr lang="en-US" dirty="0"/>
          </a:p>
        </p:txBody>
      </p:sp>
      <p:sp>
        <p:nvSpPr>
          <p:cNvPr id="5" name="Platshållare för sidfot 4">
            <a:extLst>
              <a:ext uri="{FF2B5EF4-FFF2-40B4-BE49-F238E27FC236}">
                <a16:creationId xmlns:a16="http://schemas.microsoft.com/office/drawing/2014/main" id="{134563D9-60A2-4074-8426-492CD7694F7A}"/>
              </a:ext>
            </a:extLst>
          </p:cNvPr>
          <p:cNvSpPr>
            <a:spLocks noGrp="1"/>
          </p:cNvSpPr>
          <p:nvPr>
            <p:ph type="ftr" sz="quarter" idx="11"/>
          </p:nvPr>
        </p:nvSpPr>
        <p:spPr/>
        <p:txBody>
          <a:bodyPr/>
          <a:lstStyle/>
          <a:p>
            <a:r>
              <a:rPr lang="sv-SE"/>
              <a:t>Verksamhetsområde: Våld i nära relationer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175</a:t>
            </a:fld>
            <a:endParaRPr lang="sv-SE"/>
          </a:p>
        </p:txBody>
      </p:sp>
      <p:sp>
        <p:nvSpPr>
          <p:cNvPr id="9" name="Text Placeholder 8">
            <a:extLst>
              <a:ext uri="{FF2B5EF4-FFF2-40B4-BE49-F238E27FC236}">
                <a16:creationId xmlns:a16="http://schemas.microsoft.com/office/drawing/2014/main" id="{06CB7A72-53F6-1BD0-4018-8FAFA4680DA4}"/>
              </a:ext>
            </a:extLst>
          </p:cNvPr>
          <p:cNvSpPr>
            <a:spLocks noGrp="1"/>
          </p:cNvSpPr>
          <p:nvPr>
            <p:ph type="body" sz="quarter" idx="13"/>
          </p:nvPr>
        </p:nvSpPr>
        <p:spPr/>
        <p:txBody>
          <a:bodyPr/>
          <a:lstStyle/>
          <a:p>
            <a:r>
              <a:rPr lang="sv-SE" sz="800" dirty="0"/>
              <a:t>	Not: 	Antal svarande kommuner i riket är 240 kommuner. </a:t>
            </a:r>
            <a:r>
              <a:rPr lang="sv-SE" dirty="0"/>
              <a:t>Endast de kommuner som har lämnat ett svar visas i denna graf.</a:t>
            </a:r>
            <a:endParaRPr lang="sv-SE" sz="800" dirty="0"/>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37244C99-2A84-4CE8-B235-E1F8E47BB989}"/>
              </a:ext>
            </a:extLst>
          </p:cNvPr>
          <p:cNvGraphicFramePr>
            <a:graphicFrameLocks/>
          </p:cNvGraphicFramePr>
          <p:nvPr>
            <p:extLst>
              <p:ext uri="{D42A27DB-BD31-4B8C-83A1-F6EECF244321}">
                <p14:modId xmlns:p14="http://schemas.microsoft.com/office/powerpoint/2010/main" val="3884633231"/>
              </p:ext>
            </p:extLst>
          </p:nvPr>
        </p:nvGraphicFramePr>
        <p:xfrm>
          <a:off x="336000" y="1181267"/>
          <a:ext cx="11520000" cy="449546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957561B9-B098-B2BA-3BDB-26E23E615D30}"/>
              </a:ext>
            </a:extLst>
          </p:cNvPr>
          <p:cNvSpPr/>
          <p:nvPr/>
        </p:nvSpPr>
        <p:spPr>
          <a:xfrm>
            <a:off x="9465581" y="5237184"/>
            <a:ext cx="1628503" cy="33092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276445005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insatser som ges med och utan biståndsbeslut uppdelat på huvudgrupp</a:t>
            </a:r>
          </a:p>
        </p:txBody>
      </p:sp>
      <p:sp>
        <p:nvSpPr>
          <p:cNvPr id="5" name="Platshållare för sidfot 4">
            <a:extLst>
              <a:ext uri="{FF2B5EF4-FFF2-40B4-BE49-F238E27FC236}">
                <a16:creationId xmlns:a16="http://schemas.microsoft.com/office/drawing/2014/main" id="{543602E6-24F6-4A21-9E63-F9B0603A3B7E}"/>
              </a:ext>
            </a:extLst>
          </p:cNvPr>
          <p:cNvSpPr>
            <a:spLocks noGrp="1"/>
          </p:cNvSpPr>
          <p:nvPr>
            <p:ph type="ftr" sz="quarter" idx="11"/>
          </p:nvPr>
        </p:nvSpPr>
        <p:spPr/>
        <p:txBody>
          <a:bodyPr/>
          <a:lstStyle/>
          <a:p>
            <a:r>
              <a:rPr lang="sv-SE"/>
              <a:t>Verksamhetsområde: Våld i nära relationer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176</a:t>
            </a:fld>
            <a:endParaRPr lang="sv-SE"/>
          </a:p>
        </p:txBody>
      </p:sp>
      <p:sp>
        <p:nvSpPr>
          <p:cNvPr id="9" name="Text Placeholder 8">
            <a:extLst>
              <a:ext uri="{FF2B5EF4-FFF2-40B4-BE49-F238E27FC236}">
                <a16:creationId xmlns:a16="http://schemas.microsoft.com/office/drawing/2014/main" id="{2602801A-BCE7-CE97-443E-4E006D9D34AB}"/>
              </a:ext>
            </a:extLst>
          </p:cNvPr>
          <p:cNvSpPr>
            <a:spLocks noGrp="1"/>
          </p:cNvSpPr>
          <p:nvPr>
            <p:ph type="body" sz="quarter" idx="13"/>
          </p:nvPr>
        </p:nvSpPr>
        <p:spPr/>
        <p:txBody>
          <a:bodyPr/>
          <a:lstStyle/>
          <a:p>
            <a:r>
              <a:rPr lang="sv-SE" sz="800" dirty="0"/>
              <a:t>	Not: 	Antal svarande kommuner anges i parentes.</a:t>
            </a:r>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1CA560C1-D801-43E4-9C3D-32A62D6EB315}"/>
              </a:ext>
            </a:extLst>
          </p:cNvPr>
          <p:cNvGraphicFramePr>
            <a:graphicFrameLocks/>
          </p:cNvGraphicFramePr>
          <p:nvPr>
            <p:extLst>
              <p:ext uri="{D42A27DB-BD31-4B8C-83A1-F6EECF244321}">
                <p14:modId xmlns:p14="http://schemas.microsoft.com/office/powerpoint/2010/main" val="541337495"/>
              </p:ext>
            </p:extLst>
          </p:nvPr>
        </p:nvGraphicFramePr>
        <p:xfrm>
          <a:off x="336000" y="1181268"/>
          <a:ext cx="11520000" cy="4495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731927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Andel kommuner som vill ge insatser utan biståndsbeslut, givet att en lagändring möjliggjorde detta </a:t>
            </a:r>
            <a:endParaRPr lang="en-US" dirty="0"/>
          </a:p>
        </p:txBody>
      </p:sp>
      <p:sp>
        <p:nvSpPr>
          <p:cNvPr id="5" name="Platshållare för sidfot 4">
            <a:extLst>
              <a:ext uri="{FF2B5EF4-FFF2-40B4-BE49-F238E27FC236}">
                <a16:creationId xmlns:a16="http://schemas.microsoft.com/office/drawing/2014/main" id="{A31C6D2E-C34B-4A58-AF40-89215DEEFBC0}"/>
              </a:ext>
            </a:extLst>
          </p:cNvPr>
          <p:cNvSpPr>
            <a:spLocks noGrp="1"/>
          </p:cNvSpPr>
          <p:nvPr>
            <p:ph type="ftr" sz="quarter" idx="11"/>
          </p:nvPr>
        </p:nvSpPr>
        <p:spPr/>
        <p:txBody>
          <a:bodyPr/>
          <a:lstStyle/>
          <a:p>
            <a:r>
              <a:rPr lang="sv-SE"/>
              <a:t>Verksamhetsområde: Våld i nära relationer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177</a:t>
            </a:fld>
            <a:endParaRPr lang="sv-SE"/>
          </a:p>
        </p:txBody>
      </p:sp>
      <p:sp>
        <p:nvSpPr>
          <p:cNvPr id="14" name="Text Placeholder 13">
            <a:extLst>
              <a:ext uri="{FF2B5EF4-FFF2-40B4-BE49-F238E27FC236}">
                <a16:creationId xmlns:a16="http://schemas.microsoft.com/office/drawing/2014/main" id="{357D37B9-341A-EE9E-C561-413AFF991A8A}"/>
              </a:ext>
            </a:extLst>
          </p:cNvPr>
          <p:cNvSpPr>
            <a:spLocks noGrp="1"/>
          </p:cNvSpPr>
          <p:nvPr>
            <p:ph type="body" sz="quarter" idx="13"/>
          </p:nvPr>
        </p:nvSpPr>
        <p:spPr/>
        <p:txBody>
          <a:bodyPr/>
          <a:lstStyle/>
          <a:p>
            <a:r>
              <a:rPr lang="sv-SE" sz="800" dirty="0"/>
              <a:t>	Källa:	Enkät: Kartläggning av socialtjänstens insatser i Sveriges kommuner (2021)  </a:t>
            </a:r>
          </a:p>
        </p:txBody>
      </p:sp>
      <p:sp>
        <p:nvSpPr>
          <p:cNvPr id="12" name="TextBox 11">
            <a:extLst>
              <a:ext uri="{FF2B5EF4-FFF2-40B4-BE49-F238E27FC236}">
                <a16:creationId xmlns:a16="http://schemas.microsoft.com/office/drawing/2014/main" id="{CBB1CE66-0A94-400D-901C-6AAFA4BC4A3F}"/>
              </a:ext>
            </a:extLst>
          </p:cNvPr>
          <p:cNvSpPr txBox="1"/>
          <p:nvPr/>
        </p:nvSpPr>
        <p:spPr>
          <a:xfrm>
            <a:off x="361822" y="1547527"/>
            <a:ext cx="7107297" cy="523220"/>
          </a:xfrm>
          <a:prstGeom prst="rect">
            <a:avLst/>
          </a:prstGeom>
          <a:noFill/>
        </p:spPr>
        <p:txBody>
          <a:bodyPr wrap="square">
            <a:spAutoFit/>
          </a:bodyPr>
          <a:lstStyle/>
          <a:p>
            <a:pPr algn="l" rtl="0">
              <a:defRPr sz="1440" b="0" i="0" u="none" strike="noStrike" kern="1200" spc="0" baseline="0">
                <a:solidFill>
                  <a:sysClr val="windowText" lastClr="000000"/>
                </a:solidFill>
                <a:latin typeface="+mn-lt"/>
                <a:ea typeface="+mn-ea"/>
                <a:cs typeface="+mn-cs"/>
              </a:defRPr>
            </a:pPr>
            <a:r>
              <a:rPr lang="sv-SE" sz="1400" b="1" dirty="0"/>
              <a:t>Om det sker en lagändring som möjliggör att kommunen erbjuder insatser utan biståndsbeslut, skulle ni vilja ge någon eller några insatser utan biståndsbeslut?</a:t>
            </a:r>
          </a:p>
        </p:txBody>
      </p:sp>
      <p:sp>
        <p:nvSpPr>
          <p:cNvPr id="9" name="TextBox 8">
            <a:extLst>
              <a:ext uri="{FF2B5EF4-FFF2-40B4-BE49-F238E27FC236}">
                <a16:creationId xmlns:a16="http://schemas.microsoft.com/office/drawing/2014/main" id="{8C575D9B-6550-9A19-21D7-BF99ECDEDE9F}"/>
              </a:ext>
            </a:extLst>
          </p:cNvPr>
          <p:cNvSpPr txBox="1"/>
          <p:nvPr/>
        </p:nvSpPr>
        <p:spPr>
          <a:xfrm>
            <a:off x="9658972" y="1562659"/>
            <a:ext cx="2186822" cy="415498"/>
          </a:xfrm>
          <a:prstGeom prst="rect">
            <a:avLst/>
          </a:prstGeom>
          <a:noFill/>
        </p:spPr>
        <p:txBody>
          <a:bodyPr wrap="square">
            <a:spAutoFit/>
          </a:bodyPr>
          <a:lstStyle/>
          <a:p>
            <a:r>
              <a:rPr lang="sv-SE" sz="1050" dirty="0"/>
              <a:t>kommuner i länet som besvarat frågan</a:t>
            </a:r>
          </a:p>
        </p:txBody>
      </p:sp>
      <p:sp>
        <p:nvSpPr>
          <p:cNvPr id="10" name="TextBox 13">
            <a:extLst>
              <a:ext uri="{FF2B5EF4-FFF2-40B4-BE49-F238E27FC236}">
                <a16:creationId xmlns:a16="http://schemas.microsoft.com/office/drawing/2014/main" id="{4D531E03-3598-7554-C2BD-BD477215E8C6}"/>
              </a:ext>
            </a:extLst>
          </p:cNvPr>
          <p:cNvSpPr txBox="1"/>
          <p:nvPr/>
        </p:nvSpPr>
        <p:spPr>
          <a:xfrm>
            <a:off x="9658972" y="1308743"/>
            <a:ext cx="751640" cy="253916"/>
          </a:xfrm>
          <a:prstGeom prst="rect">
            <a:avLst/>
          </a:prstGeom>
          <a:noFill/>
        </p:spPr>
        <p:txBody>
          <a:bodyPr wrap="square">
            <a:spAutoFit/>
          </a:bodyPr>
          <a:lstStyle/>
          <a:p>
            <a:r>
              <a:rPr lang="sv-SE" sz="1050" dirty="0">
                <a:latin typeface="Arial" panose="020B0604020202020204" pitchFamily="34" charset="0"/>
              </a:rPr>
              <a:t>100 % =</a:t>
            </a:r>
            <a:endParaRPr lang="sv-SE" sz="1050" dirty="0"/>
          </a:p>
        </p:txBody>
      </p:sp>
      <p:sp>
        <p:nvSpPr>
          <p:cNvPr id="11" name="TextBox 14">
            <a:extLst>
              <a:ext uri="{FF2B5EF4-FFF2-40B4-BE49-F238E27FC236}">
                <a16:creationId xmlns:a16="http://schemas.microsoft.com/office/drawing/2014/main" id="{58AB1F56-CF59-EB41-8ED8-2239A9FB1D24}"/>
              </a:ext>
            </a:extLst>
          </p:cNvPr>
          <p:cNvSpPr txBox="1"/>
          <p:nvPr>
            <p:custDataLst>
              <p:tags r:id="rId1"/>
            </p:custDataLst>
          </p:nvPr>
        </p:nvSpPr>
        <p:spPr>
          <a:xfrm>
            <a:off x="10317073" y="1308743"/>
            <a:ext cx="751640" cy="253916"/>
          </a:xfrm>
          <a:prstGeom prst="rect">
            <a:avLst/>
          </a:prstGeom>
          <a:noFill/>
        </p:spPr>
        <p:txBody>
          <a:bodyPr wrap="square">
            <a:spAutoFit/>
          </a:bodyPr>
          <a:lstStyle/>
          <a:p>
            <a:r>
              <a:rPr lang="sv-SE" sz="1050" dirty="0"/>
              <a:t>12</a:t>
            </a:r>
          </a:p>
        </p:txBody>
      </p:sp>
      <p:graphicFrame>
        <p:nvGraphicFramePr>
          <p:cNvPr id="13" name="Chart 12">
            <a:extLst>
              <a:ext uri="{FF2B5EF4-FFF2-40B4-BE49-F238E27FC236}">
                <a16:creationId xmlns:a16="http://schemas.microsoft.com/office/drawing/2014/main" id="{1F38525A-FB37-4888-BE9D-0E8E28009244}"/>
              </a:ext>
            </a:extLst>
          </p:cNvPr>
          <p:cNvGraphicFramePr>
            <a:graphicFrameLocks/>
          </p:cNvGraphicFramePr>
          <p:nvPr>
            <p:extLst>
              <p:ext uri="{D42A27DB-BD31-4B8C-83A1-F6EECF244321}">
                <p14:modId xmlns:p14="http://schemas.microsoft.com/office/powerpoint/2010/main" val="2994427732"/>
              </p:ext>
            </p:extLst>
          </p:nvPr>
        </p:nvGraphicFramePr>
        <p:xfrm>
          <a:off x="336000" y="2072302"/>
          <a:ext cx="11520000" cy="35904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467169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Antal kommuner som skulle vilja ge insatser utan biståndsbeslut i respektive insatskategori </a:t>
            </a:r>
            <a:endParaRPr lang="en-US" dirty="0"/>
          </a:p>
        </p:txBody>
      </p:sp>
      <p:sp>
        <p:nvSpPr>
          <p:cNvPr id="5" name="Platshållare för sidfot 4">
            <a:extLst>
              <a:ext uri="{FF2B5EF4-FFF2-40B4-BE49-F238E27FC236}">
                <a16:creationId xmlns:a16="http://schemas.microsoft.com/office/drawing/2014/main" id="{F0C5EC78-0CE4-40C1-8CF9-7F23D142CF47}"/>
              </a:ext>
            </a:extLst>
          </p:cNvPr>
          <p:cNvSpPr>
            <a:spLocks noGrp="1"/>
          </p:cNvSpPr>
          <p:nvPr>
            <p:ph type="ftr" sz="quarter" idx="11"/>
          </p:nvPr>
        </p:nvSpPr>
        <p:spPr/>
        <p:txBody>
          <a:bodyPr/>
          <a:lstStyle/>
          <a:p>
            <a:r>
              <a:rPr lang="sv-SE"/>
              <a:t>Verksamhetsområde: Våld i nära relationer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178</a:t>
            </a:fld>
            <a:endParaRPr lang="sv-SE"/>
          </a:p>
        </p:txBody>
      </p:sp>
      <p:sp>
        <p:nvSpPr>
          <p:cNvPr id="9" name="Text Placeholder 8">
            <a:extLst>
              <a:ext uri="{FF2B5EF4-FFF2-40B4-BE49-F238E27FC236}">
                <a16:creationId xmlns:a16="http://schemas.microsoft.com/office/drawing/2014/main" id="{0D4168DB-2E97-3E80-0934-AD2785EDF831}"/>
              </a:ext>
            </a:extLst>
          </p:cNvPr>
          <p:cNvSpPr>
            <a:spLocks noGrp="1"/>
          </p:cNvSpPr>
          <p:nvPr>
            <p:ph type="body" sz="quarter" idx="13"/>
          </p:nvPr>
        </p:nvSpPr>
        <p:spPr/>
        <p:txBody>
          <a:bodyPr/>
          <a:lstStyle/>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45263DEF-2EE0-443C-A883-1E4A40F872E3}"/>
              </a:ext>
            </a:extLst>
          </p:cNvPr>
          <p:cNvGraphicFramePr>
            <a:graphicFrameLocks/>
          </p:cNvGraphicFramePr>
          <p:nvPr>
            <p:extLst>
              <p:ext uri="{D42A27DB-BD31-4B8C-83A1-F6EECF244321}">
                <p14:modId xmlns:p14="http://schemas.microsoft.com/office/powerpoint/2010/main" val="2652727239"/>
              </p:ext>
            </p:extLst>
          </p:nvPr>
        </p:nvGraphicFramePr>
        <p:xfrm>
          <a:off x="336000" y="1179000"/>
          <a:ext cx="11520000" cy="4499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652589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899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ktangel 45">
            <a:extLst>
              <a:ext uri="{FF2B5EF4-FFF2-40B4-BE49-F238E27FC236}">
                <a16:creationId xmlns:a16="http://schemas.microsoft.com/office/drawing/2014/main" id="{B8A7C8DA-1D48-4E85-A02D-5B95384BFDAC}"/>
              </a:ext>
            </a:extLst>
          </p:cNvPr>
          <p:cNvSpPr/>
          <p:nvPr/>
        </p:nvSpPr>
        <p:spPr>
          <a:xfrm>
            <a:off x="344442" y="1384926"/>
            <a:ext cx="4605726" cy="432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A6F68E4-65C6-4280-BE4A-1B013347AFE4}"/>
              </a:ext>
            </a:extLst>
          </p:cNvPr>
          <p:cNvSpPr>
            <a:spLocks noGrp="1"/>
          </p:cNvSpPr>
          <p:nvPr>
            <p:ph type="title"/>
          </p:nvPr>
        </p:nvSpPr>
        <p:spPr>
          <a:xfrm>
            <a:off x="193289" y="283476"/>
            <a:ext cx="11651146" cy="1231392"/>
          </a:xfrm>
        </p:spPr>
        <p:txBody>
          <a:bodyPr anchor="t"/>
          <a:lstStyle/>
          <a:p>
            <a:r>
              <a:rPr lang="sv-SE" sz="2800" dirty="0"/>
              <a:t>Svarsfrekvens för enkät: </a:t>
            </a:r>
            <a:r>
              <a:rPr lang="sv-SE" sz="2800"/>
              <a:t>verksamhetsområde</a:t>
            </a:r>
            <a:r>
              <a:rPr lang="sv-SE" sz="2800" dirty="0"/>
              <a:t> äldre</a:t>
            </a:r>
            <a:endParaRPr lang="sv-SE" sz="2800" dirty="0">
              <a:highlight>
                <a:srgbClr val="FFFF00"/>
              </a:highlight>
            </a:endParaRPr>
          </a:p>
        </p:txBody>
      </p:sp>
      <p:sp>
        <p:nvSpPr>
          <p:cNvPr id="5" name="Platshållare för bildnummer 4">
            <a:extLst>
              <a:ext uri="{FF2B5EF4-FFF2-40B4-BE49-F238E27FC236}">
                <a16:creationId xmlns:a16="http://schemas.microsoft.com/office/drawing/2014/main" id="{07D04BCC-F952-47C1-A0AD-1576A5BFA281}"/>
              </a:ext>
            </a:extLst>
          </p:cNvPr>
          <p:cNvSpPr>
            <a:spLocks noGrp="1"/>
          </p:cNvSpPr>
          <p:nvPr>
            <p:ph type="sldNum" sz="quarter" idx="12"/>
          </p:nvPr>
        </p:nvSpPr>
        <p:spPr/>
        <p:txBody>
          <a:bodyPr/>
          <a:lstStyle/>
          <a:p>
            <a:fld id="{2DBAD975-63FF-4468-AC34-025F73E043F9}" type="slidenum">
              <a:rPr lang="sv-SE" smtClean="0"/>
              <a:t>18</a:t>
            </a:fld>
            <a:endParaRPr lang="sv-SE"/>
          </a:p>
        </p:txBody>
      </p:sp>
      <p:sp>
        <p:nvSpPr>
          <p:cNvPr id="12" name="Rektangel 11">
            <a:extLst>
              <a:ext uri="{FF2B5EF4-FFF2-40B4-BE49-F238E27FC236}">
                <a16:creationId xmlns:a16="http://schemas.microsoft.com/office/drawing/2014/main" id="{06E39778-7A85-4EFD-B7E3-006FA87D94E8}"/>
              </a:ext>
            </a:extLst>
          </p:cNvPr>
          <p:cNvSpPr/>
          <p:nvPr/>
        </p:nvSpPr>
        <p:spPr>
          <a:xfrm>
            <a:off x="5110389" y="1384926"/>
            <a:ext cx="6734046" cy="432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sidfot 3">
            <a:extLst>
              <a:ext uri="{FF2B5EF4-FFF2-40B4-BE49-F238E27FC236}">
                <a16:creationId xmlns:a16="http://schemas.microsoft.com/office/drawing/2014/main" id="{899EE4EB-D907-495B-BB16-57E1D2EC40B0}"/>
              </a:ext>
            </a:extLst>
          </p:cNvPr>
          <p:cNvSpPr>
            <a:spLocks noGrp="1"/>
          </p:cNvSpPr>
          <p:nvPr>
            <p:ph type="ftr" sz="quarter" idx="11"/>
          </p:nvPr>
        </p:nvSpPr>
        <p:spPr/>
        <p:txBody>
          <a:bodyPr/>
          <a:lstStyle/>
          <a:p>
            <a:r>
              <a:rPr lang="sv-SE"/>
              <a:t>Verksamhetsområde: Äldre</a:t>
            </a:r>
          </a:p>
        </p:txBody>
      </p:sp>
      <p:sp>
        <p:nvSpPr>
          <p:cNvPr id="49" name="textruta 48">
            <a:extLst>
              <a:ext uri="{FF2B5EF4-FFF2-40B4-BE49-F238E27FC236}">
                <a16:creationId xmlns:a16="http://schemas.microsoft.com/office/drawing/2014/main" id="{ED8E9F2F-AE24-32BD-68BD-0D79E458B6C8}"/>
              </a:ext>
            </a:extLst>
          </p:cNvPr>
          <p:cNvSpPr txBox="1"/>
          <p:nvPr>
            <p:custDataLst>
              <p:tags r:id="rId1"/>
            </p:custDataLst>
          </p:nvPr>
        </p:nvSpPr>
        <p:spPr>
          <a:xfrm>
            <a:off x="578502" y="3248791"/>
            <a:ext cx="733437" cy="584775"/>
          </a:xfrm>
          <a:prstGeom prst="rect">
            <a:avLst/>
          </a:prstGeom>
          <a:noFill/>
        </p:spPr>
        <p:txBody>
          <a:bodyPr wrap="square" rtlCol="0">
            <a:spAutoFit/>
          </a:bodyPr>
          <a:lstStyle/>
          <a:p>
            <a:r>
              <a:rPr lang="sv-SE" sz="3200" b="1" dirty="0"/>
              <a:t>12</a:t>
            </a:r>
          </a:p>
        </p:txBody>
      </p:sp>
      <p:sp>
        <p:nvSpPr>
          <p:cNvPr id="50" name="textruta 49">
            <a:extLst>
              <a:ext uri="{FF2B5EF4-FFF2-40B4-BE49-F238E27FC236}">
                <a16:creationId xmlns:a16="http://schemas.microsoft.com/office/drawing/2014/main" id="{8F3807F7-0DE8-84EC-74BE-7F60ECCAF221}"/>
              </a:ext>
            </a:extLst>
          </p:cNvPr>
          <p:cNvSpPr txBox="1"/>
          <p:nvPr/>
        </p:nvSpPr>
        <p:spPr>
          <a:xfrm>
            <a:off x="1398815" y="3248791"/>
            <a:ext cx="2857276" cy="584775"/>
          </a:xfrm>
          <a:prstGeom prst="rect">
            <a:avLst/>
          </a:prstGeom>
          <a:noFill/>
        </p:spPr>
        <p:txBody>
          <a:bodyPr wrap="square" rtlCol="0">
            <a:spAutoFit/>
          </a:bodyPr>
          <a:lstStyle/>
          <a:p>
            <a:r>
              <a:rPr lang="sv-SE" sz="1600" b="1" dirty="0"/>
              <a:t>Kommuner besvarade enkäten</a:t>
            </a:r>
          </a:p>
        </p:txBody>
      </p:sp>
      <p:sp>
        <p:nvSpPr>
          <p:cNvPr id="51" name="textruta 50">
            <a:extLst>
              <a:ext uri="{FF2B5EF4-FFF2-40B4-BE49-F238E27FC236}">
                <a16:creationId xmlns:a16="http://schemas.microsoft.com/office/drawing/2014/main" id="{4207B7D2-7CA0-F5B6-93C0-21150A6C145C}"/>
              </a:ext>
            </a:extLst>
          </p:cNvPr>
          <p:cNvSpPr txBox="1"/>
          <p:nvPr>
            <p:custDataLst>
              <p:tags r:id="rId2"/>
            </p:custDataLst>
          </p:nvPr>
        </p:nvSpPr>
        <p:spPr>
          <a:xfrm>
            <a:off x="578502" y="3832627"/>
            <a:ext cx="733437" cy="584775"/>
          </a:xfrm>
          <a:prstGeom prst="rect">
            <a:avLst/>
          </a:prstGeom>
          <a:noFill/>
        </p:spPr>
        <p:txBody>
          <a:bodyPr wrap="square" rtlCol="0">
            <a:spAutoFit/>
          </a:bodyPr>
          <a:lstStyle/>
          <a:p>
            <a:r>
              <a:rPr lang="sv-SE" sz="3200" b="1" dirty="0"/>
              <a:t>10</a:t>
            </a:r>
          </a:p>
        </p:txBody>
      </p:sp>
      <p:sp>
        <p:nvSpPr>
          <p:cNvPr id="52" name="textruta 51">
            <a:extLst>
              <a:ext uri="{FF2B5EF4-FFF2-40B4-BE49-F238E27FC236}">
                <a16:creationId xmlns:a16="http://schemas.microsoft.com/office/drawing/2014/main" id="{5BFB057E-ECDD-E57D-3AFA-E2F3FA6B6F51}"/>
              </a:ext>
            </a:extLst>
          </p:cNvPr>
          <p:cNvSpPr txBox="1"/>
          <p:nvPr/>
        </p:nvSpPr>
        <p:spPr>
          <a:xfrm>
            <a:off x="1398815" y="3832627"/>
            <a:ext cx="2857276" cy="584775"/>
          </a:xfrm>
          <a:prstGeom prst="rect">
            <a:avLst/>
          </a:prstGeom>
          <a:noFill/>
        </p:spPr>
        <p:txBody>
          <a:bodyPr wrap="square" rtlCol="0">
            <a:spAutoFit/>
          </a:bodyPr>
          <a:lstStyle/>
          <a:p>
            <a:r>
              <a:rPr lang="sv-SE" sz="1600" b="1" dirty="0"/>
              <a:t>Kommuner fullföljde hela enkäten</a:t>
            </a:r>
          </a:p>
        </p:txBody>
      </p:sp>
      <p:sp>
        <p:nvSpPr>
          <p:cNvPr id="11" name="textruta 8">
            <a:extLst>
              <a:ext uri="{FF2B5EF4-FFF2-40B4-BE49-F238E27FC236}">
                <a16:creationId xmlns:a16="http://schemas.microsoft.com/office/drawing/2014/main" id="{5DFF8065-36C7-BE38-4179-CEEEEE41107F}"/>
              </a:ext>
            </a:extLst>
          </p:cNvPr>
          <p:cNvSpPr txBox="1"/>
          <p:nvPr/>
        </p:nvSpPr>
        <p:spPr>
          <a:xfrm>
            <a:off x="391886" y="6068810"/>
            <a:ext cx="10905765" cy="215444"/>
          </a:xfrm>
          <a:prstGeom prst="rect">
            <a:avLst/>
          </a:prstGeom>
          <a:noFill/>
        </p:spPr>
        <p:txBody>
          <a:bodyPr wrap="square" rtlCol="0" anchor="b">
            <a:spAutoFit/>
          </a:bodyPr>
          <a:lstStyle>
            <a:defPPr>
              <a:defRPr lang="sv-SE"/>
            </a:defPPr>
            <a:lvl1pPr defTabSz="447675">
              <a:defRPr sz="1050">
                <a:solidFill>
                  <a:schemeClr val="bg1">
                    <a:lumMod val="50000"/>
                  </a:schemeClr>
                </a:solidFill>
              </a:defRPr>
            </a:lvl1pPr>
          </a:lstStyle>
          <a:p>
            <a:r>
              <a:rPr lang="sv-SE" sz="800" dirty="0"/>
              <a:t>Källa:	Enkät: Kartläggning av socialtjänstens insatser i Sveriges kommuner (2021)  </a:t>
            </a:r>
          </a:p>
        </p:txBody>
      </p:sp>
      <p:pic>
        <p:nvPicPr>
          <p:cNvPr id="7" name="Graphic 6">
            <a:extLst>
              <a:ext uri="{FF2B5EF4-FFF2-40B4-BE49-F238E27FC236}">
                <a16:creationId xmlns:a16="http://schemas.microsoft.com/office/drawing/2014/main" id="{FDC2A493-0D6A-CA2C-56E9-A66057EFEF3B}"/>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002049" y="1634799"/>
            <a:ext cx="1290511" cy="1290511"/>
          </a:xfrm>
          <a:prstGeom prst="rect">
            <a:avLst/>
          </a:prstGeom>
        </p:spPr>
      </p:pic>
      <p:graphicFrame>
        <p:nvGraphicFramePr>
          <p:cNvPr id="17" name="Chart 16">
            <a:extLst>
              <a:ext uri="{FF2B5EF4-FFF2-40B4-BE49-F238E27FC236}">
                <a16:creationId xmlns:a16="http://schemas.microsoft.com/office/drawing/2014/main" id="{FBF918CF-2915-4634-96D6-EB7B6A1C534F}"/>
              </a:ext>
            </a:extLst>
          </p:cNvPr>
          <p:cNvGraphicFramePr>
            <a:graphicFrameLocks/>
          </p:cNvGraphicFramePr>
          <p:nvPr>
            <p:extLst>
              <p:ext uri="{D42A27DB-BD31-4B8C-83A1-F6EECF244321}">
                <p14:modId xmlns:p14="http://schemas.microsoft.com/office/powerpoint/2010/main" val="2127502501"/>
              </p:ext>
            </p:extLst>
          </p:nvPr>
        </p:nvGraphicFramePr>
        <p:xfrm>
          <a:off x="5237412" y="1384926"/>
          <a:ext cx="6480000" cy="432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46374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4085F78-6606-4352-B1C6-93AE38C632CD}"/>
              </a:ext>
            </a:extLst>
          </p:cNvPr>
          <p:cNvSpPr/>
          <p:nvPr/>
        </p:nvSpPr>
        <p:spPr>
          <a:xfrm>
            <a:off x="0" y="2645444"/>
            <a:ext cx="12191999" cy="20694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339C595-6B3E-4379-93EF-D51A347E3D63}"/>
              </a:ext>
            </a:extLst>
          </p:cNvPr>
          <p:cNvSpPr>
            <a:spLocks noGrp="1"/>
          </p:cNvSpPr>
          <p:nvPr>
            <p:ph type="title"/>
          </p:nvPr>
        </p:nvSpPr>
        <p:spPr>
          <a:xfrm>
            <a:off x="1" y="2747964"/>
            <a:ext cx="12308304" cy="1966912"/>
          </a:xfrm>
        </p:spPr>
        <p:txBody>
          <a:bodyPr anchor="ctr"/>
          <a:lstStyle/>
          <a:p>
            <a:r>
              <a:rPr lang="sv-SE" sz="4400" dirty="0"/>
              <a:t>Insatsutbud</a:t>
            </a:r>
          </a:p>
        </p:txBody>
      </p:sp>
      <p:sp>
        <p:nvSpPr>
          <p:cNvPr id="5" name="Platshållare för bildnummer 4">
            <a:extLst>
              <a:ext uri="{FF2B5EF4-FFF2-40B4-BE49-F238E27FC236}">
                <a16:creationId xmlns:a16="http://schemas.microsoft.com/office/drawing/2014/main" id="{A4E7017E-7EBF-45FB-A943-415BE1990F09}"/>
              </a:ext>
            </a:extLst>
          </p:cNvPr>
          <p:cNvSpPr>
            <a:spLocks noGrp="1"/>
          </p:cNvSpPr>
          <p:nvPr>
            <p:ph type="sldNum" sz="quarter" idx="12"/>
          </p:nvPr>
        </p:nvSpPr>
        <p:spPr/>
        <p:txBody>
          <a:bodyPr/>
          <a:lstStyle/>
          <a:p>
            <a:fld id="{34C9B0E5-37D7-412E-A162-6A236BADC197}" type="slidenum">
              <a:rPr lang="sv-SE" smtClean="0"/>
              <a:pPr/>
              <a:t>19</a:t>
            </a:fld>
            <a:endParaRPr lang="sv-SE"/>
          </a:p>
        </p:txBody>
      </p:sp>
      <p:sp>
        <p:nvSpPr>
          <p:cNvPr id="4" name="Platshållare för sidfot 3">
            <a:extLst>
              <a:ext uri="{FF2B5EF4-FFF2-40B4-BE49-F238E27FC236}">
                <a16:creationId xmlns:a16="http://schemas.microsoft.com/office/drawing/2014/main" id="{BF4A7111-C297-465D-9F55-097ED8F75D02}"/>
              </a:ext>
            </a:extLst>
          </p:cNvPr>
          <p:cNvSpPr>
            <a:spLocks noGrp="1"/>
          </p:cNvSpPr>
          <p:nvPr>
            <p:ph type="ftr" sz="quarter" idx="11"/>
          </p:nvPr>
        </p:nvSpPr>
        <p:spPr/>
        <p:txBody>
          <a:bodyPr/>
          <a:lstStyle/>
          <a:p>
            <a:r>
              <a:rPr lang="sv-SE"/>
              <a:t>Verksamhetsområde: Äldre</a:t>
            </a:r>
          </a:p>
        </p:txBody>
      </p:sp>
    </p:spTree>
    <p:extLst>
      <p:ext uri="{BB962C8B-B14F-4D97-AF65-F5344CB8AC3E}">
        <p14:creationId xmlns:p14="http://schemas.microsoft.com/office/powerpoint/2010/main" val="2590649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F8D147-2C3F-47DA-9343-9C6F4C46EC07}"/>
              </a:ext>
            </a:extLst>
          </p:cNvPr>
          <p:cNvSpPr>
            <a:spLocks noGrp="1"/>
          </p:cNvSpPr>
          <p:nvPr>
            <p:ph type="title"/>
          </p:nvPr>
        </p:nvSpPr>
        <p:spPr>
          <a:xfrm>
            <a:off x="455227" y="296005"/>
            <a:ext cx="9609825" cy="1231392"/>
          </a:xfrm>
        </p:spPr>
        <p:txBody>
          <a:bodyPr anchor="t"/>
          <a:lstStyle/>
          <a:p>
            <a:r>
              <a:rPr lang="sv-SE" dirty="0"/>
              <a:t>Innehåll</a:t>
            </a:r>
          </a:p>
        </p:txBody>
      </p:sp>
      <p:sp>
        <p:nvSpPr>
          <p:cNvPr id="5" name="Platshållare för bildnummer 4">
            <a:extLst>
              <a:ext uri="{FF2B5EF4-FFF2-40B4-BE49-F238E27FC236}">
                <a16:creationId xmlns:a16="http://schemas.microsoft.com/office/drawing/2014/main" id="{52FC8F7D-267B-4782-9682-AA5FDF8624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7" name="Rektangel 6">
            <a:extLst>
              <a:ext uri="{FF2B5EF4-FFF2-40B4-BE49-F238E27FC236}">
                <a16:creationId xmlns:a16="http://schemas.microsoft.com/office/drawing/2014/main" id="{5172B4E0-4A9E-49A0-B317-9619C2C25E6F}"/>
              </a:ext>
            </a:extLst>
          </p:cNvPr>
          <p:cNvSpPr/>
          <p:nvPr/>
        </p:nvSpPr>
        <p:spPr>
          <a:xfrm>
            <a:off x="788844" y="1345210"/>
            <a:ext cx="8075230" cy="37762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Arbetets bakgrund och syfte</a:t>
            </a:r>
          </a:p>
        </p:txBody>
      </p:sp>
      <p:sp>
        <p:nvSpPr>
          <p:cNvPr id="6" name="Hexagon 1">
            <a:extLst>
              <a:ext uri="{FF2B5EF4-FFF2-40B4-BE49-F238E27FC236}">
                <a16:creationId xmlns:a16="http://schemas.microsoft.com/office/drawing/2014/main" id="{220633F7-ABE8-4635-B007-66F0D6DF104C}"/>
              </a:ext>
            </a:extLst>
          </p:cNvPr>
          <p:cNvSpPr/>
          <p:nvPr/>
        </p:nvSpPr>
        <p:spPr>
          <a:xfrm rot="5400000">
            <a:off x="518312" y="1294920"/>
            <a:ext cx="541064" cy="478204"/>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rPr>
              <a:t>1</a:t>
            </a:r>
            <a:endParaRPr kumimoji="0" lang="sv-SE" sz="2000" b="1"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endParaRPr>
          </a:p>
        </p:txBody>
      </p:sp>
      <p:sp>
        <p:nvSpPr>
          <p:cNvPr id="18" name="Rektangel 17">
            <a:extLst>
              <a:ext uri="{FF2B5EF4-FFF2-40B4-BE49-F238E27FC236}">
                <a16:creationId xmlns:a16="http://schemas.microsoft.com/office/drawing/2014/main" id="{65D3A6D2-10E5-4A6F-8814-41B74A852C67}"/>
              </a:ext>
            </a:extLst>
          </p:cNvPr>
          <p:cNvSpPr/>
          <p:nvPr/>
        </p:nvSpPr>
        <p:spPr>
          <a:xfrm>
            <a:off x="788844" y="1925280"/>
            <a:ext cx="8075230" cy="37762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Övergripande insikter</a:t>
            </a:r>
          </a:p>
        </p:txBody>
      </p:sp>
      <p:sp>
        <p:nvSpPr>
          <p:cNvPr id="19" name="Hexagon 1">
            <a:extLst>
              <a:ext uri="{FF2B5EF4-FFF2-40B4-BE49-F238E27FC236}">
                <a16:creationId xmlns:a16="http://schemas.microsoft.com/office/drawing/2014/main" id="{1914BA35-5ECC-4154-9B08-08C0C456532A}"/>
              </a:ext>
            </a:extLst>
          </p:cNvPr>
          <p:cNvSpPr/>
          <p:nvPr/>
        </p:nvSpPr>
        <p:spPr>
          <a:xfrm rot="5400000">
            <a:off x="518312" y="1874990"/>
            <a:ext cx="541064" cy="478204"/>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rPr>
              <a:t>2</a:t>
            </a:r>
            <a:endParaRPr kumimoji="0" lang="sv-SE" sz="2000" b="1"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endParaRPr>
          </a:p>
        </p:txBody>
      </p:sp>
      <p:sp>
        <p:nvSpPr>
          <p:cNvPr id="20" name="Rektangel 19">
            <a:extLst>
              <a:ext uri="{FF2B5EF4-FFF2-40B4-BE49-F238E27FC236}">
                <a16:creationId xmlns:a16="http://schemas.microsoft.com/office/drawing/2014/main" id="{D6260271-9525-4C5B-86C0-05C3DCB24FE9}"/>
              </a:ext>
            </a:extLst>
          </p:cNvPr>
          <p:cNvSpPr/>
          <p:nvPr/>
        </p:nvSpPr>
        <p:spPr>
          <a:xfrm>
            <a:off x="788844" y="3085420"/>
            <a:ext cx="8075230" cy="37762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Resultat för verksamhetsområde barn och unga</a:t>
            </a:r>
          </a:p>
        </p:txBody>
      </p:sp>
      <p:sp>
        <p:nvSpPr>
          <p:cNvPr id="21" name="Hexagon 1">
            <a:extLst>
              <a:ext uri="{FF2B5EF4-FFF2-40B4-BE49-F238E27FC236}">
                <a16:creationId xmlns:a16="http://schemas.microsoft.com/office/drawing/2014/main" id="{5DAA4D4C-4078-4F70-8B7D-EF4A6C5DFDD1}"/>
              </a:ext>
            </a:extLst>
          </p:cNvPr>
          <p:cNvSpPr/>
          <p:nvPr/>
        </p:nvSpPr>
        <p:spPr>
          <a:xfrm rot="5400000">
            <a:off x="518312" y="3035130"/>
            <a:ext cx="541064" cy="478204"/>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rPr>
              <a:t>4</a:t>
            </a:r>
          </a:p>
        </p:txBody>
      </p:sp>
      <p:sp>
        <p:nvSpPr>
          <p:cNvPr id="22" name="Rektangel 21">
            <a:extLst>
              <a:ext uri="{FF2B5EF4-FFF2-40B4-BE49-F238E27FC236}">
                <a16:creationId xmlns:a16="http://schemas.microsoft.com/office/drawing/2014/main" id="{F328105D-447A-4AE5-87BB-BF2C2CEB205D}"/>
              </a:ext>
            </a:extLst>
          </p:cNvPr>
          <p:cNvSpPr/>
          <p:nvPr/>
        </p:nvSpPr>
        <p:spPr>
          <a:xfrm>
            <a:off x="788844" y="2505350"/>
            <a:ext cx="8075230" cy="37762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Resultat för verksamhetsområde äldre</a:t>
            </a:r>
          </a:p>
        </p:txBody>
      </p:sp>
      <p:sp>
        <p:nvSpPr>
          <p:cNvPr id="23" name="Hexagon 1">
            <a:extLst>
              <a:ext uri="{FF2B5EF4-FFF2-40B4-BE49-F238E27FC236}">
                <a16:creationId xmlns:a16="http://schemas.microsoft.com/office/drawing/2014/main" id="{9776BDC2-4A91-4424-8389-3163670DD226}"/>
              </a:ext>
            </a:extLst>
          </p:cNvPr>
          <p:cNvSpPr/>
          <p:nvPr/>
        </p:nvSpPr>
        <p:spPr>
          <a:xfrm rot="5400000">
            <a:off x="518312" y="2455060"/>
            <a:ext cx="541064" cy="478204"/>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rPr>
              <a:t>3</a:t>
            </a:r>
          </a:p>
        </p:txBody>
      </p:sp>
      <p:sp>
        <p:nvSpPr>
          <p:cNvPr id="24" name="Rektangel 23">
            <a:extLst>
              <a:ext uri="{FF2B5EF4-FFF2-40B4-BE49-F238E27FC236}">
                <a16:creationId xmlns:a16="http://schemas.microsoft.com/office/drawing/2014/main" id="{06FD7E5A-9155-466A-8ABE-8C9B95E4CE54}"/>
              </a:ext>
            </a:extLst>
          </p:cNvPr>
          <p:cNvSpPr/>
          <p:nvPr/>
        </p:nvSpPr>
        <p:spPr>
          <a:xfrm>
            <a:off x="788844" y="3665490"/>
            <a:ext cx="8075230" cy="37762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Resultat för verksamhetsområde funktionshinder</a:t>
            </a:r>
          </a:p>
        </p:txBody>
      </p:sp>
      <p:sp>
        <p:nvSpPr>
          <p:cNvPr id="25" name="Hexagon 1">
            <a:extLst>
              <a:ext uri="{FF2B5EF4-FFF2-40B4-BE49-F238E27FC236}">
                <a16:creationId xmlns:a16="http://schemas.microsoft.com/office/drawing/2014/main" id="{63744345-0BCB-4F6F-871B-4F444A5D2F86}"/>
              </a:ext>
            </a:extLst>
          </p:cNvPr>
          <p:cNvSpPr/>
          <p:nvPr/>
        </p:nvSpPr>
        <p:spPr>
          <a:xfrm rot="5400000">
            <a:off x="518312" y="3615200"/>
            <a:ext cx="541064" cy="478204"/>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rPr>
              <a:t>5</a:t>
            </a:r>
          </a:p>
        </p:txBody>
      </p:sp>
      <p:sp>
        <p:nvSpPr>
          <p:cNvPr id="26" name="Rektangel 25">
            <a:extLst>
              <a:ext uri="{FF2B5EF4-FFF2-40B4-BE49-F238E27FC236}">
                <a16:creationId xmlns:a16="http://schemas.microsoft.com/office/drawing/2014/main" id="{773EAD1E-5D71-4B9D-82FC-E780393BAE95}"/>
              </a:ext>
            </a:extLst>
          </p:cNvPr>
          <p:cNvSpPr/>
          <p:nvPr/>
        </p:nvSpPr>
        <p:spPr>
          <a:xfrm>
            <a:off x="788844" y="4245560"/>
            <a:ext cx="8075230" cy="37762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Resultat för verksamhetsområde missbruk och beroende</a:t>
            </a:r>
          </a:p>
        </p:txBody>
      </p:sp>
      <p:sp>
        <p:nvSpPr>
          <p:cNvPr id="27" name="Hexagon 1">
            <a:extLst>
              <a:ext uri="{FF2B5EF4-FFF2-40B4-BE49-F238E27FC236}">
                <a16:creationId xmlns:a16="http://schemas.microsoft.com/office/drawing/2014/main" id="{7029903F-6E8C-4F09-88D8-5C458D4BF166}"/>
              </a:ext>
            </a:extLst>
          </p:cNvPr>
          <p:cNvSpPr/>
          <p:nvPr/>
        </p:nvSpPr>
        <p:spPr>
          <a:xfrm rot="5400000">
            <a:off x="518312" y="4195270"/>
            <a:ext cx="541064" cy="478204"/>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rPr>
              <a:t>6</a:t>
            </a:r>
          </a:p>
        </p:txBody>
      </p:sp>
      <p:sp>
        <p:nvSpPr>
          <p:cNvPr id="28" name="Rektangel 27">
            <a:extLst>
              <a:ext uri="{FF2B5EF4-FFF2-40B4-BE49-F238E27FC236}">
                <a16:creationId xmlns:a16="http://schemas.microsoft.com/office/drawing/2014/main" id="{AAAC044A-262B-4CA1-8803-83C047466BDE}"/>
              </a:ext>
            </a:extLst>
          </p:cNvPr>
          <p:cNvSpPr/>
          <p:nvPr/>
        </p:nvSpPr>
        <p:spPr>
          <a:xfrm>
            <a:off x="788844" y="4825630"/>
            <a:ext cx="8075230" cy="37762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Resultat för verksamhetsområde socialpsykiatri</a:t>
            </a:r>
          </a:p>
        </p:txBody>
      </p:sp>
      <p:sp>
        <p:nvSpPr>
          <p:cNvPr id="29" name="Hexagon 1">
            <a:extLst>
              <a:ext uri="{FF2B5EF4-FFF2-40B4-BE49-F238E27FC236}">
                <a16:creationId xmlns:a16="http://schemas.microsoft.com/office/drawing/2014/main" id="{59C4157A-BDF9-407A-97D7-48DC07B3E186}"/>
              </a:ext>
            </a:extLst>
          </p:cNvPr>
          <p:cNvSpPr/>
          <p:nvPr/>
        </p:nvSpPr>
        <p:spPr>
          <a:xfrm rot="5400000">
            <a:off x="518312" y="4775340"/>
            <a:ext cx="541064" cy="478204"/>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rPr>
              <a:t>7</a:t>
            </a:r>
          </a:p>
        </p:txBody>
      </p:sp>
      <p:sp>
        <p:nvSpPr>
          <p:cNvPr id="30" name="Rektangel 29">
            <a:extLst>
              <a:ext uri="{FF2B5EF4-FFF2-40B4-BE49-F238E27FC236}">
                <a16:creationId xmlns:a16="http://schemas.microsoft.com/office/drawing/2014/main" id="{4F538630-792C-4603-BA38-8076370E0FF8}"/>
              </a:ext>
            </a:extLst>
          </p:cNvPr>
          <p:cNvSpPr/>
          <p:nvPr/>
        </p:nvSpPr>
        <p:spPr>
          <a:xfrm>
            <a:off x="788844" y="5405698"/>
            <a:ext cx="8075230" cy="37762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Resultat för verksamhetsområde våld i nära relationer</a:t>
            </a:r>
          </a:p>
        </p:txBody>
      </p:sp>
      <p:sp>
        <p:nvSpPr>
          <p:cNvPr id="31" name="Hexagon 1">
            <a:extLst>
              <a:ext uri="{FF2B5EF4-FFF2-40B4-BE49-F238E27FC236}">
                <a16:creationId xmlns:a16="http://schemas.microsoft.com/office/drawing/2014/main" id="{B2098610-4E34-4445-9976-9816BF6DFACF}"/>
              </a:ext>
            </a:extLst>
          </p:cNvPr>
          <p:cNvSpPr/>
          <p:nvPr/>
        </p:nvSpPr>
        <p:spPr>
          <a:xfrm rot="5400000">
            <a:off x="518312" y="5355408"/>
            <a:ext cx="541064" cy="478204"/>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rPr>
              <a:t>8</a:t>
            </a:r>
            <a:endParaRPr kumimoji="0" lang="sv-SE" sz="2000" b="1"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endParaRPr>
          </a:p>
        </p:txBody>
      </p:sp>
      <p:sp>
        <p:nvSpPr>
          <p:cNvPr id="32" name="Rektangel 6">
            <a:extLst>
              <a:ext uri="{FF2B5EF4-FFF2-40B4-BE49-F238E27FC236}">
                <a16:creationId xmlns:a16="http://schemas.microsoft.com/office/drawing/2014/main" id="{4FDC327B-C06D-4914-C080-CDECBDD22656}"/>
              </a:ext>
            </a:extLst>
          </p:cNvPr>
          <p:cNvSpPr/>
          <p:nvPr/>
        </p:nvSpPr>
        <p:spPr>
          <a:xfrm>
            <a:off x="9103177" y="1345210"/>
            <a:ext cx="2279198" cy="37762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a:ln>
                  <a:noFill/>
                </a:ln>
                <a:solidFill>
                  <a:prstClr val="black"/>
                </a:solidFill>
                <a:effectLst/>
                <a:uLnTx/>
                <a:uFillTx/>
                <a:latin typeface="Arial"/>
                <a:ea typeface="+mn-ea"/>
                <a:cs typeface="+mn-cs"/>
              </a:rPr>
              <a:t>Sida 3 – 14</a:t>
            </a:r>
          </a:p>
        </p:txBody>
      </p:sp>
      <p:sp>
        <p:nvSpPr>
          <p:cNvPr id="40" name="Rektangel 6">
            <a:extLst>
              <a:ext uri="{FF2B5EF4-FFF2-40B4-BE49-F238E27FC236}">
                <a16:creationId xmlns:a16="http://schemas.microsoft.com/office/drawing/2014/main" id="{68FDE4D1-4CFC-AC28-C531-8BC723D49DE2}"/>
              </a:ext>
            </a:extLst>
          </p:cNvPr>
          <p:cNvSpPr/>
          <p:nvPr/>
        </p:nvSpPr>
        <p:spPr>
          <a:xfrm>
            <a:off x="9103177" y="1925277"/>
            <a:ext cx="2279198" cy="37762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a:ln>
                  <a:noFill/>
                </a:ln>
                <a:solidFill>
                  <a:prstClr val="black"/>
                </a:solidFill>
                <a:effectLst/>
                <a:uLnTx/>
                <a:uFillTx/>
                <a:latin typeface="Arial"/>
                <a:ea typeface="+mn-ea"/>
                <a:cs typeface="+mn-cs"/>
              </a:rPr>
              <a:t>Sida 15 – 16</a:t>
            </a:r>
          </a:p>
        </p:txBody>
      </p:sp>
      <p:sp>
        <p:nvSpPr>
          <p:cNvPr id="41" name="Rektangel 6">
            <a:extLst>
              <a:ext uri="{FF2B5EF4-FFF2-40B4-BE49-F238E27FC236}">
                <a16:creationId xmlns:a16="http://schemas.microsoft.com/office/drawing/2014/main" id="{DF1AA3D8-AA15-00F0-4814-00297AE8AA01}"/>
              </a:ext>
            </a:extLst>
          </p:cNvPr>
          <p:cNvSpPr/>
          <p:nvPr/>
        </p:nvSpPr>
        <p:spPr>
          <a:xfrm>
            <a:off x="9103177" y="2505344"/>
            <a:ext cx="2279198" cy="37762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a:ln>
                  <a:noFill/>
                </a:ln>
                <a:solidFill>
                  <a:prstClr val="black"/>
                </a:solidFill>
                <a:effectLst/>
                <a:uLnTx/>
                <a:uFillTx/>
                <a:latin typeface="Arial"/>
                <a:ea typeface="+mn-ea"/>
                <a:cs typeface="+mn-cs"/>
              </a:rPr>
              <a:t>Sida 17 – 43 </a:t>
            </a:r>
          </a:p>
        </p:txBody>
      </p:sp>
      <p:sp>
        <p:nvSpPr>
          <p:cNvPr id="42" name="Rektangel 6">
            <a:extLst>
              <a:ext uri="{FF2B5EF4-FFF2-40B4-BE49-F238E27FC236}">
                <a16:creationId xmlns:a16="http://schemas.microsoft.com/office/drawing/2014/main" id="{F0018E1A-27F0-3D9C-D6D9-1A2F242A2854}"/>
              </a:ext>
            </a:extLst>
          </p:cNvPr>
          <p:cNvSpPr/>
          <p:nvPr/>
        </p:nvSpPr>
        <p:spPr>
          <a:xfrm>
            <a:off x="9103177" y="3085411"/>
            <a:ext cx="2279198" cy="37762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a:ln>
                  <a:noFill/>
                </a:ln>
                <a:solidFill>
                  <a:prstClr val="black"/>
                </a:solidFill>
                <a:effectLst/>
                <a:uLnTx/>
                <a:uFillTx/>
                <a:latin typeface="Arial"/>
                <a:ea typeface="+mn-ea"/>
                <a:cs typeface="+mn-cs"/>
              </a:rPr>
              <a:t>Sida 44 – 70 </a:t>
            </a:r>
          </a:p>
        </p:txBody>
      </p:sp>
      <p:sp>
        <p:nvSpPr>
          <p:cNvPr id="43" name="Rektangel 6">
            <a:extLst>
              <a:ext uri="{FF2B5EF4-FFF2-40B4-BE49-F238E27FC236}">
                <a16:creationId xmlns:a16="http://schemas.microsoft.com/office/drawing/2014/main" id="{827487E1-0F80-EBC3-A25E-D22CBD5EDE16}"/>
              </a:ext>
            </a:extLst>
          </p:cNvPr>
          <p:cNvSpPr/>
          <p:nvPr/>
        </p:nvSpPr>
        <p:spPr>
          <a:xfrm>
            <a:off x="9103177" y="3665478"/>
            <a:ext cx="2279198" cy="37762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a:ln>
                  <a:noFill/>
                </a:ln>
                <a:solidFill>
                  <a:prstClr val="black"/>
                </a:solidFill>
                <a:effectLst/>
                <a:uLnTx/>
                <a:uFillTx/>
                <a:latin typeface="Arial"/>
                <a:ea typeface="+mn-ea"/>
                <a:cs typeface="+mn-cs"/>
              </a:rPr>
              <a:t>Sida 71 – 97</a:t>
            </a:r>
          </a:p>
        </p:txBody>
      </p:sp>
      <p:sp>
        <p:nvSpPr>
          <p:cNvPr id="44" name="Rektangel 6">
            <a:extLst>
              <a:ext uri="{FF2B5EF4-FFF2-40B4-BE49-F238E27FC236}">
                <a16:creationId xmlns:a16="http://schemas.microsoft.com/office/drawing/2014/main" id="{6A524FB6-2F37-7102-3B84-CF09D2B9A917}"/>
              </a:ext>
            </a:extLst>
          </p:cNvPr>
          <p:cNvSpPr/>
          <p:nvPr/>
        </p:nvSpPr>
        <p:spPr>
          <a:xfrm>
            <a:off x="9103177" y="4245545"/>
            <a:ext cx="2279198" cy="37762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a:ln>
                  <a:noFill/>
                </a:ln>
                <a:solidFill>
                  <a:prstClr val="black"/>
                </a:solidFill>
                <a:effectLst/>
                <a:uLnTx/>
                <a:uFillTx/>
                <a:latin typeface="Arial"/>
                <a:ea typeface="+mn-ea"/>
                <a:cs typeface="+mn-cs"/>
              </a:rPr>
              <a:t>Sida 98 – 124 </a:t>
            </a:r>
          </a:p>
        </p:txBody>
      </p:sp>
      <p:sp>
        <p:nvSpPr>
          <p:cNvPr id="45" name="Rektangel 6">
            <a:extLst>
              <a:ext uri="{FF2B5EF4-FFF2-40B4-BE49-F238E27FC236}">
                <a16:creationId xmlns:a16="http://schemas.microsoft.com/office/drawing/2014/main" id="{7ABF9B97-9AEF-7A7B-791B-7C34F4BC9D45}"/>
              </a:ext>
            </a:extLst>
          </p:cNvPr>
          <p:cNvSpPr/>
          <p:nvPr/>
        </p:nvSpPr>
        <p:spPr>
          <a:xfrm>
            <a:off x="9103177" y="4825612"/>
            <a:ext cx="2279198" cy="37762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a:ln>
                  <a:noFill/>
                </a:ln>
                <a:solidFill>
                  <a:prstClr val="black"/>
                </a:solidFill>
                <a:effectLst/>
                <a:uLnTx/>
                <a:uFillTx/>
                <a:latin typeface="Arial"/>
                <a:ea typeface="+mn-ea"/>
                <a:cs typeface="+mn-cs"/>
              </a:rPr>
              <a:t>Sida 125 – 151</a:t>
            </a:r>
          </a:p>
        </p:txBody>
      </p:sp>
      <p:sp>
        <p:nvSpPr>
          <p:cNvPr id="46" name="Rektangel 6">
            <a:extLst>
              <a:ext uri="{FF2B5EF4-FFF2-40B4-BE49-F238E27FC236}">
                <a16:creationId xmlns:a16="http://schemas.microsoft.com/office/drawing/2014/main" id="{DD7FA6A2-68CC-8386-5956-E65D41E63F78}"/>
              </a:ext>
            </a:extLst>
          </p:cNvPr>
          <p:cNvSpPr/>
          <p:nvPr/>
        </p:nvSpPr>
        <p:spPr>
          <a:xfrm>
            <a:off x="9103177" y="5405682"/>
            <a:ext cx="2279198" cy="37762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a:ln>
                  <a:noFill/>
                </a:ln>
                <a:solidFill>
                  <a:prstClr val="black"/>
                </a:solidFill>
                <a:effectLst/>
                <a:uLnTx/>
                <a:uFillTx/>
                <a:latin typeface="Arial"/>
                <a:ea typeface="+mn-ea"/>
                <a:cs typeface="+mn-cs"/>
              </a:rPr>
              <a:t>Sida 152 – 178 </a:t>
            </a:r>
          </a:p>
        </p:txBody>
      </p:sp>
    </p:spTree>
    <p:extLst>
      <p:ext uri="{BB962C8B-B14F-4D97-AF65-F5344CB8AC3E}">
        <p14:creationId xmlns:p14="http://schemas.microsoft.com/office/powerpoint/2010/main" val="2401729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5BCC54F8-49AB-4FD8-8EB0-94F9950CB877}"/>
              </a:ext>
            </a:extLst>
          </p:cNvPr>
          <p:cNvSpPr/>
          <p:nvPr/>
        </p:nvSpPr>
        <p:spPr>
          <a:xfrm>
            <a:off x="360946" y="1463713"/>
            <a:ext cx="10936705" cy="176458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Title 1">
            <a:extLst>
              <a:ext uri="{FF2B5EF4-FFF2-40B4-BE49-F238E27FC236}">
                <a16:creationId xmlns:a16="http://schemas.microsoft.com/office/drawing/2014/main" id="{DC07B3EC-2B6E-4369-A4E5-0AE729CD53FD}"/>
              </a:ext>
            </a:extLst>
          </p:cNvPr>
          <p:cNvSpPr>
            <a:spLocks noGrp="1"/>
          </p:cNvSpPr>
          <p:nvPr>
            <p:ph type="title"/>
          </p:nvPr>
        </p:nvSpPr>
        <p:spPr/>
        <p:txBody>
          <a:bodyPr>
            <a:normAutofit/>
          </a:bodyPr>
          <a:lstStyle/>
          <a:p>
            <a:r>
              <a:rPr lang="sv-SE" dirty="0"/>
              <a:t>Insatsutbud</a:t>
            </a:r>
            <a:r>
              <a:rPr lang="sv-SE"/>
              <a:t>:</a:t>
            </a:r>
            <a:r>
              <a:rPr lang="sv-SE" dirty="0"/>
              <a:t> verksamhetsområde äldre</a:t>
            </a:r>
          </a:p>
        </p:txBody>
      </p:sp>
      <p:sp>
        <p:nvSpPr>
          <p:cNvPr id="3" name="Platshållare för sidfot 2">
            <a:extLst>
              <a:ext uri="{FF2B5EF4-FFF2-40B4-BE49-F238E27FC236}">
                <a16:creationId xmlns:a16="http://schemas.microsoft.com/office/drawing/2014/main" id="{53540F97-857D-4E2C-A9D0-B5441E88C78B}"/>
              </a:ext>
            </a:extLst>
          </p:cNvPr>
          <p:cNvSpPr>
            <a:spLocks noGrp="1"/>
          </p:cNvSpPr>
          <p:nvPr>
            <p:ph type="ftr" sz="quarter" idx="11"/>
          </p:nvPr>
        </p:nvSpPr>
        <p:spPr/>
        <p:txBody>
          <a:bodyPr/>
          <a:lstStyle/>
          <a:p>
            <a:pPr lvl="0"/>
            <a:r>
              <a:rPr lang="sv-SE" noProof="0" dirty="0"/>
              <a:t>Verksamhetsområde: Äldre</a:t>
            </a:r>
          </a:p>
        </p:txBody>
      </p:sp>
      <p:sp>
        <p:nvSpPr>
          <p:cNvPr id="5" name="Platshållare för bildnummer 4">
            <a:extLst>
              <a:ext uri="{FF2B5EF4-FFF2-40B4-BE49-F238E27FC236}">
                <a16:creationId xmlns:a16="http://schemas.microsoft.com/office/drawing/2014/main" id="{CC97DDA9-ED4E-4F2C-B716-221E8AA04A26}"/>
              </a:ext>
            </a:extLst>
          </p:cNvPr>
          <p:cNvSpPr>
            <a:spLocks noGrp="1"/>
          </p:cNvSpPr>
          <p:nvPr>
            <p:ph type="sldNum" sz="quarter" idx="12"/>
          </p:nvPr>
        </p:nvSpPr>
        <p:spPr/>
        <p:txBody>
          <a:bodyPr/>
          <a:lstStyle/>
          <a:p>
            <a:pPr lvl="0"/>
            <a:fld id="{2DBAD975-63FF-4468-AC34-025F73E043F9}" type="slidenum">
              <a:rPr lang="sv-SE" noProof="0" smtClean="0"/>
              <a:pPr lvl="0"/>
              <a:t>20</a:t>
            </a:fld>
            <a:endParaRPr lang="sv-SE" noProof="0"/>
          </a:p>
        </p:txBody>
      </p:sp>
      <p:sp>
        <p:nvSpPr>
          <p:cNvPr id="10" name="textruta 8">
            <a:extLst>
              <a:ext uri="{FF2B5EF4-FFF2-40B4-BE49-F238E27FC236}">
                <a16:creationId xmlns:a16="http://schemas.microsoft.com/office/drawing/2014/main" id="{918FBAB5-87F1-4F16-9754-07ABB6F51820}"/>
              </a:ext>
            </a:extLst>
          </p:cNvPr>
          <p:cNvSpPr txBox="1"/>
          <p:nvPr/>
        </p:nvSpPr>
        <p:spPr>
          <a:xfrm>
            <a:off x="391886" y="5945700"/>
            <a:ext cx="10905765" cy="338554"/>
          </a:xfrm>
          <a:prstGeom prst="rect">
            <a:avLst/>
          </a:prstGeom>
          <a:noFill/>
        </p:spPr>
        <p:txBody>
          <a:bodyPr wrap="square" rtlCol="0" anchor="b">
            <a:spAutoFit/>
          </a:bodyPr>
          <a:lstStyle>
            <a:defPPr>
              <a:defRPr lang="sv-SE"/>
            </a:defPPr>
            <a:lvl1pPr defTabSz="447675">
              <a:defRPr sz="1050">
                <a:solidFill>
                  <a:schemeClr val="bg1">
                    <a:lumMod val="50000"/>
                  </a:schemeClr>
                </a:solidFill>
              </a:defRPr>
            </a:lvl1pPr>
          </a:lstStyle>
          <a:p>
            <a:pPr marL="0" marR="0" lvl="0" indent="0" algn="l" defTabSz="447675"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white">
                    <a:lumMod val="50000"/>
                  </a:prstClr>
                </a:solidFill>
                <a:effectLst/>
                <a:uLnTx/>
                <a:uFillTx/>
                <a:latin typeface="Arial"/>
                <a:ea typeface="+mn-ea"/>
                <a:cs typeface="+mn-cs"/>
              </a:rPr>
              <a:t>Källa:	Enkät: Kartläggning av socialtjänstens insatser i Sveriges kommuner (2021)  </a:t>
            </a:r>
          </a:p>
          <a:p>
            <a:pPr marL="0" marR="0" lvl="0" indent="0" algn="l" defTabSz="447675"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white">
                    <a:lumMod val="50000"/>
                  </a:prstClr>
                </a:solidFill>
                <a:effectLst/>
                <a:uLnTx/>
                <a:uFillTx/>
                <a:latin typeface="Arial"/>
                <a:ea typeface="+mn-ea"/>
                <a:cs typeface="+mn-cs"/>
              </a:rPr>
              <a:t>*	Av de kommuner som angett att de slutfört enkäten</a:t>
            </a:r>
          </a:p>
        </p:txBody>
      </p:sp>
      <p:sp>
        <p:nvSpPr>
          <p:cNvPr id="6" name="Rektangel 5">
            <a:extLst>
              <a:ext uri="{FF2B5EF4-FFF2-40B4-BE49-F238E27FC236}">
                <a16:creationId xmlns:a16="http://schemas.microsoft.com/office/drawing/2014/main" id="{6151BF35-C2C3-4465-8212-079258E8C0CE}"/>
              </a:ext>
            </a:extLst>
          </p:cNvPr>
          <p:cNvSpPr/>
          <p:nvPr/>
        </p:nvSpPr>
        <p:spPr>
          <a:xfrm>
            <a:off x="360947" y="3523343"/>
            <a:ext cx="10936706" cy="21536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ktangel: rundade hörn 12">
            <a:extLst>
              <a:ext uri="{FF2B5EF4-FFF2-40B4-BE49-F238E27FC236}">
                <a16:creationId xmlns:a16="http://schemas.microsoft.com/office/drawing/2014/main" id="{C1BB5D21-F8A8-48E6-A93F-6D089FBE89FD}"/>
              </a:ext>
            </a:extLst>
          </p:cNvPr>
          <p:cNvSpPr/>
          <p:nvPr/>
        </p:nvSpPr>
        <p:spPr>
          <a:xfrm>
            <a:off x="432286" y="2304661"/>
            <a:ext cx="3406637" cy="905283"/>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av de 75 kartlagda insatserna har i genomsnitt erbjudits inom området äldre 2016-2020</a:t>
            </a:r>
          </a:p>
        </p:txBody>
      </p:sp>
      <p:sp>
        <p:nvSpPr>
          <p:cNvPr id="14" name="Rektangel: rundade hörn 13">
            <a:extLst>
              <a:ext uri="{FF2B5EF4-FFF2-40B4-BE49-F238E27FC236}">
                <a16:creationId xmlns:a16="http://schemas.microsoft.com/office/drawing/2014/main" id="{90CE7AF8-D777-4164-9BBF-8BC03374CCB3}"/>
              </a:ext>
            </a:extLst>
          </p:cNvPr>
          <p:cNvSpPr/>
          <p:nvPr/>
        </p:nvSpPr>
        <p:spPr>
          <a:xfrm>
            <a:off x="7550275" y="2304661"/>
            <a:ext cx="3406637" cy="905283"/>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solidFill>
                  <a:prstClr val="black"/>
                </a:solidFill>
                <a:latin typeface="Arial"/>
              </a:rPr>
              <a:t>a</a:t>
            </a:r>
            <a:r>
              <a:rPr kumimoji="0" lang="sv-SE" sz="1400" b="0" i="0" u="none" strike="noStrike" kern="1200" cap="none" spc="0" normalizeH="0" baseline="0" noProof="0" dirty="0">
                <a:ln>
                  <a:noFill/>
                </a:ln>
                <a:solidFill>
                  <a:prstClr val="black"/>
                </a:solidFill>
                <a:effectLst/>
                <a:uLnTx/>
                <a:uFillTx/>
                <a:latin typeface="Arial"/>
                <a:ea typeface="+mn-ea"/>
                <a:cs typeface="+mn-cs"/>
              </a:rPr>
              <a:t>v kommunerna uppger att de ger ytterligare insatser</a:t>
            </a:r>
          </a:p>
        </p:txBody>
      </p:sp>
      <p:cxnSp>
        <p:nvCxnSpPr>
          <p:cNvPr id="16" name="Rak pilkoppling 15">
            <a:extLst>
              <a:ext uri="{FF2B5EF4-FFF2-40B4-BE49-F238E27FC236}">
                <a16:creationId xmlns:a16="http://schemas.microsoft.com/office/drawing/2014/main" id="{E098D638-612A-447A-A2D9-27531E70A24E}"/>
              </a:ext>
            </a:extLst>
          </p:cNvPr>
          <p:cNvCxnSpPr>
            <a:cxnSpLocks/>
          </p:cNvCxnSpPr>
          <p:nvPr/>
        </p:nvCxnSpPr>
        <p:spPr>
          <a:xfrm>
            <a:off x="4030580" y="4614109"/>
            <a:ext cx="3621505" cy="0"/>
          </a:xfrm>
          <a:prstGeom prst="straightConnector1">
            <a:avLst/>
          </a:prstGeom>
          <a:ln w="57150">
            <a:solidFill>
              <a:schemeClr val="accent3">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ktangel: rundade hörn 17">
            <a:extLst>
              <a:ext uri="{FF2B5EF4-FFF2-40B4-BE49-F238E27FC236}">
                <a16:creationId xmlns:a16="http://schemas.microsoft.com/office/drawing/2014/main" id="{CB4215CE-00C2-494F-865E-88A84052310E}"/>
              </a:ext>
            </a:extLst>
          </p:cNvPr>
          <p:cNvSpPr/>
          <p:nvPr/>
        </p:nvSpPr>
        <p:spPr>
          <a:xfrm>
            <a:off x="385009" y="4548793"/>
            <a:ext cx="3501191" cy="112631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av de 75 kartlagda insatserna erbjuds i den kommun som erbjuder minst antal insatser inom området äldre 2016-2020*</a:t>
            </a:r>
          </a:p>
        </p:txBody>
      </p:sp>
      <p:sp>
        <p:nvSpPr>
          <p:cNvPr id="19" name="Rektangel: rundade hörn 18">
            <a:extLst>
              <a:ext uri="{FF2B5EF4-FFF2-40B4-BE49-F238E27FC236}">
                <a16:creationId xmlns:a16="http://schemas.microsoft.com/office/drawing/2014/main" id="{8AD0B80D-33E7-45E2-B36F-79DFF848171C}"/>
              </a:ext>
            </a:extLst>
          </p:cNvPr>
          <p:cNvSpPr/>
          <p:nvPr/>
        </p:nvSpPr>
        <p:spPr>
          <a:xfrm>
            <a:off x="7502998" y="4548793"/>
            <a:ext cx="3501191" cy="112631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av de 75 kartlagda insatserna erbjuds i den kommun som erbjuder störst antal insatser inom området äldre 2016-2020*</a:t>
            </a:r>
          </a:p>
        </p:txBody>
      </p:sp>
      <p:pic>
        <p:nvPicPr>
          <p:cNvPr id="30" name="Bild 29" descr="Märkesfäste1 med hel fyllning">
            <a:extLst>
              <a:ext uri="{FF2B5EF4-FFF2-40B4-BE49-F238E27FC236}">
                <a16:creationId xmlns:a16="http://schemas.microsoft.com/office/drawing/2014/main" id="{8178D44B-576F-43AC-B472-0DEEA926FF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141492" y="1664369"/>
            <a:ext cx="1375611" cy="1375611"/>
          </a:xfrm>
          <a:prstGeom prst="rect">
            <a:avLst/>
          </a:prstGeom>
        </p:spPr>
      </p:pic>
      <p:sp>
        <p:nvSpPr>
          <p:cNvPr id="21" name="Rektangel: rundade hörn 12">
            <a:extLst>
              <a:ext uri="{FF2B5EF4-FFF2-40B4-BE49-F238E27FC236}">
                <a16:creationId xmlns:a16="http://schemas.microsoft.com/office/drawing/2014/main" id="{8F205C1C-3E4B-F4C7-8E6B-637B94C52966}"/>
              </a:ext>
            </a:extLst>
          </p:cNvPr>
          <p:cNvSpPr/>
          <p:nvPr>
            <p:custDataLst>
              <p:tags r:id="rId1"/>
            </p:custDataLst>
          </p:nvPr>
        </p:nvSpPr>
        <p:spPr>
          <a:xfrm>
            <a:off x="432286" y="1528785"/>
            <a:ext cx="3406637" cy="905283"/>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0" i="0" u="none" strike="noStrike" kern="1200" cap="none" spc="0" normalizeH="0" baseline="0" noProof="0" dirty="0">
                <a:ln>
                  <a:noFill/>
                </a:ln>
                <a:solidFill>
                  <a:prstClr val="black"/>
                </a:solidFill>
                <a:effectLst/>
                <a:uLnTx/>
                <a:uFillTx/>
                <a:latin typeface="Arial"/>
                <a:ea typeface="+mn-ea"/>
                <a:cs typeface="+mn-cs"/>
              </a:rPr>
              <a:t>43</a:t>
            </a:r>
          </a:p>
        </p:txBody>
      </p:sp>
      <p:sp>
        <p:nvSpPr>
          <p:cNvPr id="22" name="Rektangel: rundade hörn 13">
            <a:extLst>
              <a:ext uri="{FF2B5EF4-FFF2-40B4-BE49-F238E27FC236}">
                <a16:creationId xmlns:a16="http://schemas.microsoft.com/office/drawing/2014/main" id="{2503B82A-0467-7021-73B1-0C177C84E14C}"/>
              </a:ext>
            </a:extLst>
          </p:cNvPr>
          <p:cNvSpPr/>
          <p:nvPr>
            <p:custDataLst>
              <p:tags r:id="rId2"/>
            </p:custDataLst>
          </p:nvPr>
        </p:nvSpPr>
        <p:spPr>
          <a:xfrm>
            <a:off x="7550275" y="1528785"/>
            <a:ext cx="3406637" cy="905283"/>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0" i="0" u="none" strike="noStrike" kern="1200" cap="none" spc="0" normalizeH="0" baseline="0" noProof="0" dirty="0">
                <a:ln>
                  <a:noFill/>
                </a:ln>
                <a:solidFill>
                  <a:prstClr val="black"/>
                </a:solidFill>
                <a:effectLst/>
                <a:uLnTx/>
                <a:uFillTx/>
                <a:latin typeface="Arial"/>
                <a:ea typeface="+mn-ea"/>
                <a:cs typeface="+mn-cs"/>
              </a:rPr>
              <a:t>45%</a:t>
            </a:r>
          </a:p>
        </p:txBody>
      </p:sp>
      <p:sp>
        <p:nvSpPr>
          <p:cNvPr id="23" name="Rektangel: rundade hörn 17">
            <a:extLst>
              <a:ext uri="{FF2B5EF4-FFF2-40B4-BE49-F238E27FC236}">
                <a16:creationId xmlns:a16="http://schemas.microsoft.com/office/drawing/2014/main" id="{354BE06D-2231-E30C-25F6-6731AD71A82F}"/>
              </a:ext>
            </a:extLst>
          </p:cNvPr>
          <p:cNvSpPr/>
          <p:nvPr>
            <p:custDataLst>
              <p:tags r:id="rId3"/>
            </p:custDataLst>
          </p:nvPr>
        </p:nvSpPr>
        <p:spPr>
          <a:xfrm>
            <a:off x="385009" y="3772917"/>
            <a:ext cx="3501191" cy="112631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0" i="0" u="none" strike="noStrike" kern="1200" cap="none" spc="0" normalizeH="0" baseline="0" noProof="0" dirty="0">
                <a:ln>
                  <a:noFill/>
                </a:ln>
                <a:solidFill>
                  <a:prstClr val="black"/>
                </a:solidFill>
                <a:effectLst/>
                <a:uLnTx/>
                <a:uFillTx/>
                <a:latin typeface="Arial"/>
                <a:ea typeface="+mn-ea"/>
                <a:cs typeface="+mn-cs"/>
              </a:rPr>
              <a:t>29</a:t>
            </a:r>
          </a:p>
        </p:txBody>
      </p:sp>
      <p:sp>
        <p:nvSpPr>
          <p:cNvPr id="24" name="Rektangel: rundade hörn 18">
            <a:extLst>
              <a:ext uri="{FF2B5EF4-FFF2-40B4-BE49-F238E27FC236}">
                <a16:creationId xmlns:a16="http://schemas.microsoft.com/office/drawing/2014/main" id="{FE4B8269-E1F4-4D88-A82E-300001FEE3F7}"/>
              </a:ext>
            </a:extLst>
          </p:cNvPr>
          <p:cNvSpPr/>
          <p:nvPr>
            <p:custDataLst>
              <p:tags r:id="rId4"/>
            </p:custDataLst>
          </p:nvPr>
        </p:nvSpPr>
        <p:spPr>
          <a:xfrm>
            <a:off x="7502998" y="3772917"/>
            <a:ext cx="3501191" cy="112631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0" i="0" u="none" strike="noStrike" kern="1200" cap="none" spc="0" normalizeH="0" baseline="0" noProof="0" dirty="0">
                <a:ln>
                  <a:noFill/>
                </a:ln>
                <a:solidFill>
                  <a:prstClr val="black"/>
                </a:solidFill>
                <a:effectLst/>
                <a:uLnTx/>
                <a:uFillTx/>
                <a:latin typeface="Arial"/>
                <a:ea typeface="+mn-ea"/>
                <a:cs typeface="+mn-cs"/>
              </a:rPr>
              <a:t>58</a:t>
            </a:r>
          </a:p>
        </p:txBody>
      </p:sp>
    </p:spTree>
    <p:extLst>
      <p:ext uri="{BB962C8B-B14F-4D97-AF65-F5344CB8AC3E}">
        <p14:creationId xmlns:p14="http://schemas.microsoft.com/office/powerpoint/2010/main" val="75846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97E27-69F0-97EA-093C-75FDF818C9D8}"/>
              </a:ext>
            </a:extLst>
          </p:cNvPr>
          <p:cNvSpPr>
            <a:spLocks noGrp="1"/>
          </p:cNvSpPr>
          <p:nvPr>
            <p:ph type="title"/>
          </p:nvPr>
        </p:nvSpPr>
        <p:spPr/>
        <p:txBody>
          <a:bodyPr>
            <a:normAutofit/>
          </a:bodyPr>
          <a:lstStyle/>
          <a:p>
            <a:r>
              <a:rPr lang="sv-SE" dirty="0"/>
              <a:t>Antal insatser inom området äldre som ges i respektive kommun</a:t>
            </a:r>
            <a:endParaRPr lang="en-SE" dirty="0"/>
          </a:p>
        </p:txBody>
      </p:sp>
      <p:sp>
        <p:nvSpPr>
          <p:cNvPr id="3" name="Slide Number Placeholder 2">
            <a:extLst>
              <a:ext uri="{FF2B5EF4-FFF2-40B4-BE49-F238E27FC236}">
                <a16:creationId xmlns:a16="http://schemas.microsoft.com/office/drawing/2014/main" id="{6C4FAA57-27DC-F737-BF15-909233B1A3EB}"/>
              </a:ext>
            </a:extLst>
          </p:cNvPr>
          <p:cNvSpPr>
            <a:spLocks noGrp="1"/>
          </p:cNvSpPr>
          <p:nvPr>
            <p:ph type="sldNum" sz="quarter" idx="12"/>
          </p:nvPr>
        </p:nvSpPr>
        <p:spPr/>
        <p:txBody>
          <a:bodyPr/>
          <a:lstStyle/>
          <a:p>
            <a:fld id="{2DBAD975-63FF-4468-AC34-025F73E043F9}" type="slidenum">
              <a:rPr lang="sv-SE" smtClean="0"/>
              <a:t>21</a:t>
            </a:fld>
            <a:endParaRPr lang="sv-SE"/>
          </a:p>
        </p:txBody>
      </p:sp>
      <p:sp>
        <p:nvSpPr>
          <p:cNvPr id="7" name="Text Placeholder 6">
            <a:extLst>
              <a:ext uri="{FF2B5EF4-FFF2-40B4-BE49-F238E27FC236}">
                <a16:creationId xmlns:a16="http://schemas.microsoft.com/office/drawing/2014/main" id="{88618145-FF9E-D601-2E05-11E16358FCFA}"/>
              </a:ext>
            </a:extLst>
          </p:cNvPr>
          <p:cNvSpPr>
            <a:spLocks noGrp="1"/>
          </p:cNvSpPr>
          <p:nvPr>
            <p:ph type="body" sz="quarter" idx="13"/>
          </p:nvPr>
        </p:nvSpPr>
        <p:spPr/>
        <p:txBody>
          <a:bodyPr/>
          <a:lstStyle/>
          <a:p>
            <a:r>
              <a:rPr lang="sv-SE" dirty="0"/>
              <a:t>	Not: 	Avser antal insatser som kommunerna uppgett att de erbjudit under åren 2016-2020 utifrån den lista av de 75 insatser som ingick i enkäten ”Kartläggning av socialtjänstens insatser i Sveriges kommuner (2021)” för området äldre. </a:t>
            </a:r>
            <a:r>
              <a:rPr lang="sv-SE" sz="800" dirty="0">
                <a:solidFill>
                  <a:schemeClr val="bg1">
                    <a:lumMod val="50000"/>
                  </a:schemeClr>
                </a:solidFill>
              </a:rPr>
              <a:t>Antal 		svarande kommuner i riket är 245 kommuner.</a:t>
            </a:r>
            <a:r>
              <a:rPr lang="sv-SE" dirty="0"/>
              <a:t> Endast de kommuner som har lämnat ett svar visas i denna graf.</a:t>
            </a:r>
          </a:p>
          <a:p>
            <a:r>
              <a:rPr lang="sv-SE" dirty="0"/>
              <a:t>	Källa:	Enkät: Kartläggning av socialtjänstens insatser i Sveriges kommuner (2021)  </a:t>
            </a:r>
          </a:p>
        </p:txBody>
      </p:sp>
      <p:sp>
        <p:nvSpPr>
          <p:cNvPr id="6" name="Platshållare för sidfot 4">
            <a:extLst>
              <a:ext uri="{FF2B5EF4-FFF2-40B4-BE49-F238E27FC236}">
                <a16:creationId xmlns:a16="http://schemas.microsoft.com/office/drawing/2014/main" id="{B675EC14-2D21-380D-6E56-B76228062EE9}"/>
              </a:ext>
            </a:extLst>
          </p:cNvPr>
          <p:cNvSpPr>
            <a:spLocks noGrp="1"/>
          </p:cNvSpPr>
          <p:nvPr>
            <p:ph type="ftr" sz="quarter" idx="11"/>
          </p:nvPr>
        </p:nvSpPr>
        <p:spPr>
          <a:xfrm>
            <a:off x="2457449" y="6356350"/>
            <a:ext cx="6029326" cy="365125"/>
          </a:xfrm>
        </p:spPr>
        <p:txBody>
          <a:bodyPr/>
          <a:lstStyle/>
          <a:p>
            <a:r>
              <a:rPr lang="sv-SE"/>
              <a:t>Verksamhetsområde: Äldre</a:t>
            </a:r>
          </a:p>
        </p:txBody>
      </p:sp>
      <p:graphicFrame>
        <p:nvGraphicFramePr>
          <p:cNvPr id="8" name="Chart 7">
            <a:extLst>
              <a:ext uri="{FF2B5EF4-FFF2-40B4-BE49-F238E27FC236}">
                <a16:creationId xmlns:a16="http://schemas.microsoft.com/office/drawing/2014/main" id="{C70A042C-7A59-4615-819E-F0948184AE84}"/>
              </a:ext>
            </a:extLst>
          </p:cNvPr>
          <p:cNvGraphicFramePr>
            <a:graphicFrameLocks/>
          </p:cNvGraphicFramePr>
          <p:nvPr>
            <p:extLst>
              <p:ext uri="{D42A27DB-BD31-4B8C-83A1-F6EECF244321}">
                <p14:modId xmlns:p14="http://schemas.microsoft.com/office/powerpoint/2010/main" val="2660593763"/>
              </p:ext>
            </p:extLst>
          </p:nvPr>
        </p:nvGraphicFramePr>
        <p:xfrm>
          <a:off x="235458" y="1179000"/>
          <a:ext cx="11721083" cy="45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1078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06EEDB-12D1-016F-AE3F-63A72D79A2DA}"/>
              </a:ext>
            </a:extLst>
          </p:cNvPr>
          <p:cNvSpPr>
            <a:spLocks noGrp="1"/>
          </p:cNvSpPr>
          <p:nvPr>
            <p:ph type="title"/>
          </p:nvPr>
        </p:nvSpPr>
        <p:spPr/>
        <p:txBody>
          <a:bodyPr>
            <a:normAutofit fontScale="90000"/>
          </a:bodyPr>
          <a:lstStyle/>
          <a:p>
            <a:r>
              <a:rPr lang="sv-SE" dirty="0"/>
              <a:t>Genomsnittligt antal insatser inom området äldre uppdelat på huvudgrupp </a:t>
            </a:r>
            <a:endParaRPr lang="en-SE" dirty="0"/>
          </a:p>
        </p:txBody>
      </p:sp>
      <p:sp>
        <p:nvSpPr>
          <p:cNvPr id="5" name="Platshållare för sidfot 4">
            <a:extLst>
              <a:ext uri="{FF2B5EF4-FFF2-40B4-BE49-F238E27FC236}">
                <a16:creationId xmlns:a16="http://schemas.microsoft.com/office/drawing/2014/main" id="{222F31B3-6476-4424-B79B-C9C4CAEFFEA9}"/>
              </a:ext>
            </a:extLst>
          </p:cNvPr>
          <p:cNvSpPr>
            <a:spLocks noGrp="1"/>
          </p:cNvSpPr>
          <p:nvPr>
            <p:ph type="ftr" sz="quarter" idx="11"/>
          </p:nvPr>
        </p:nvSpPr>
        <p:spPr/>
        <p:txBody>
          <a:bodyPr/>
          <a:lstStyle/>
          <a:p>
            <a:r>
              <a:rPr lang="sv-SE"/>
              <a:t>Verksamhetsområde: Äldre</a:t>
            </a:r>
          </a:p>
        </p:txBody>
      </p:sp>
      <p:sp>
        <p:nvSpPr>
          <p:cNvPr id="3" name="Slide Number Placeholder 2">
            <a:extLst>
              <a:ext uri="{FF2B5EF4-FFF2-40B4-BE49-F238E27FC236}">
                <a16:creationId xmlns:a16="http://schemas.microsoft.com/office/drawing/2014/main" id="{352D05CE-82B8-49CF-AE8E-F828073D0D19}"/>
              </a:ext>
            </a:extLst>
          </p:cNvPr>
          <p:cNvSpPr>
            <a:spLocks noGrp="1"/>
          </p:cNvSpPr>
          <p:nvPr>
            <p:ph type="sldNum" sz="quarter" idx="12"/>
          </p:nvPr>
        </p:nvSpPr>
        <p:spPr/>
        <p:txBody>
          <a:bodyPr/>
          <a:lstStyle/>
          <a:p>
            <a:fld id="{2DBAD975-63FF-4468-AC34-025F73E043F9}" type="slidenum">
              <a:rPr lang="sv-SE" smtClean="0"/>
              <a:pPr/>
              <a:t>22</a:t>
            </a:fld>
            <a:endParaRPr lang="sv-SE"/>
          </a:p>
        </p:txBody>
      </p:sp>
      <p:sp>
        <p:nvSpPr>
          <p:cNvPr id="8" name="Text Placeholder 7">
            <a:extLst>
              <a:ext uri="{FF2B5EF4-FFF2-40B4-BE49-F238E27FC236}">
                <a16:creationId xmlns:a16="http://schemas.microsoft.com/office/drawing/2014/main" id="{A776E17C-A6D7-3EC2-A47C-5664B704B2D0}"/>
              </a:ext>
            </a:extLst>
          </p:cNvPr>
          <p:cNvSpPr>
            <a:spLocks noGrp="1"/>
          </p:cNvSpPr>
          <p:nvPr>
            <p:ph type="body" sz="quarter" idx="13"/>
          </p:nvPr>
        </p:nvSpPr>
        <p:spPr/>
        <p:txBody>
          <a:bodyPr/>
          <a:lstStyle/>
          <a:p>
            <a:pPr defTabSz="447675"/>
            <a:r>
              <a:rPr lang="sv-SE" sz="800" dirty="0">
                <a:solidFill>
                  <a:schemeClr val="bg1">
                    <a:lumMod val="50000"/>
                  </a:schemeClr>
                </a:solidFill>
              </a:rPr>
              <a:t>	Not: 	Avser antal insatser som kommunerna uppgett att de erbjudit under åren 2016-2020 utifrån den lista av de 75 insatser som ingick i enkäten ”Kartläggning av socialtjänstens insatser i Sveriges kommuner (2021)” för området äldre. </a:t>
            </a:r>
          </a:p>
          <a:p>
            <a:pPr defTabSz="447675"/>
            <a:r>
              <a:rPr lang="sv-SE" sz="800" dirty="0">
                <a:solidFill>
                  <a:schemeClr val="bg1">
                    <a:lumMod val="50000"/>
                  </a:schemeClr>
                </a:solidFill>
              </a:rPr>
              <a:t>	Källa:	Enkät: Kartläggning av socialtjänstens insatser i Sveriges kommuner (2021)  </a:t>
            </a:r>
          </a:p>
        </p:txBody>
      </p:sp>
      <p:graphicFrame>
        <p:nvGraphicFramePr>
          <p:cNvPr id="7" name="Chart 6">
            <a:extLst>
              <a:ext uri="{FF2B5EF4-FFF2-40B4-BE49-F238E27FC236}">
                <a16:creationId xmlns:a16="http://schemas.microsoft.com/office/drawing/2014/main" id="{5B192620-69DA-4648-98CC-9DDF68C1BF35}"/>
              </a:ext>
            </a:extLst>
          </p:cNvPr>
          <p:cNvGraphicFramePr>
            <a:graphicFrameLocks/>
          </p:cNvGraphicFramePr>
          <p:nvPr>
            <p:extLst>
              <p:ext uri="{D42A27DB-BD31-4B8C-83A1-F6EECF244321}">
                <p14:modId xmlns:p14="http://schemas.microsoft.com/office/powerpoint/2010/main" val="4212088073"/>
              </p:ext>
            </p:extLst>
          </p:nvPr>
        </p:nvGraphicFramePr>
        <p:xfrm>
          <a:off x="235458" y="1179000"/>
          <a:ext cx="11721083" cy="45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1252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lstStyle/>
          <a:p>
            <a:r>
              <a:rPr lang="sv-SE" dirty="0"/>
              <a:t>De tio vanligaste av de kartlagda insatserna</a:t>
            </a:r>
            <a:endParaRPr lang="en-US" dirty="0"/>
          </a:p>
        </p:txBody>
      </p:sp>
      <p:sp>
        <p:nvSpPr>
          <p:cNvPr id="10" name="Platshållare för sidfot 9">
            <a:extLst>
              <a:ext uri="{FF2B5EF4-FFF2-40B4-BE49-F238E27FC236}">
                <a16:creationId xmlns:a16="http://schemas.microsoft.com/office/drawing/2014/main" id="{4D4C05FE-4E3E-4DBA-A46C-315D511B7283}"/>
              </a:ext>
            </a:extLst>
          </p:cNvPr>
          <p:cNvSpPr>
            <a:spLocks noGrp="1"/>
          </p:cNvSpPr>
          <p:nvPr>
            <p:ph type="ftr" sz="quarter" idx="11"/>
          </p:nvPr>
        </p:nvSpPr>
        <p:spPr/>
        <p:txBody>
          <a:bodyPr/>
          <a:lstStyle/>
          <a:p>
            <a:r>
              <a:rPr lang="sv-SE"/>
              <a:t>Verksamhetsområde: Äldre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23</a:t>
            </a:fld>
            <a:endParaRPr lang="sv-SE"/>
          </a:p>
        </p:txBody>
      </p:sp>
      <p:sp>
        <p:nvSpPr>
          <p:cNvPr id="7" name="Text Placeholder 6">
            <a:extLst>
              <a:ext uri="{FF2B5EF4-FFF2-40B4-BE49-F238E27FC236}">
                <a16:creationId xmlns:a16="http://schemas.microsoft.com/office/drawing/2014/main" id="{DA14FA81-1996-D513-C3A4-FEEFF9F0943D}"/>
              </a:ext>
            </a:extLst>
          </p:cNvPr>
          <p:cNvSpPr>
            <a:spLocks noGrp="1"/>
          </p:cNvSpPr>
          <p:nvPr>
            <p:ph type="body" sz="quarter" idx="13"/>
          </p:nvPr>
        </p:nvSpPr>
        <p:spPr/>
        <p:txBody>
          <a:bodyPr/>
          <a:lstStyle/>
          <a:p>
            <a:r>
              <a:rPr lang="sv-SE" sz="800" dirty="0"/>
              <a:t>	Not:	Insatserna är ordnade efter hur många kommuner som erbjuder insatsen. </a:t>
            </a:r>
            <a:r>
              <a:rPr lang="sv-SE" dirty="0"/>
              <a:t>Insatser markerade med * avser insatser till anhöriga.</a:t>
            </a:r>
            <a:endParaRPr lang="sv-SE" sz="800" dirty="0"/>
          </a:p>
          <a:p>
            <a:r>
              <a:rPr lang="sv-SE" sz="800" dirty="0"/>
              <a:t>	Källa:	Enkät: Kartläggning av socialtjänstens insatser i Sveriges kommuner (2021) 	</a:t>
            </a:r>
          </a:p>
        </p:txBody>
      </p:sp>
      <p:graphicFrame>
        <p:nvGraphicFramePr>
          <p:cNvPr id="9" name="Table 8">
            <a:extLst>
              <a:ext uri="{FF2B5EF4-FFF2-40B4-BE49-F238E27FC236}">
                <a16:creationId xmlns:a16="http://schemas.microsoft.com/office/drawing/2014/main" id="{E3BE10E4-F647-C66A-C758-243606F5CE98}"/>
              </a:ext>
            </a:extLst>
          </p:cNvPr>
          <p:cNvGraphicFramePr>
            <a:graphicFrameLocks noGrp="1"/>
          </p:cNvGraphicFramePr>
          <p:nvPr>
            <p:custDataLst>
              <p:tags r:id="rId1"/>
            </p:custDataLst>
            <p:extLst>
              <p:ext uri="{D42A27DB-BD31-4B8C-83A1-F6EECF244321}">
                <p14:modId xmlns:p14="http://schemas.microsoft.com/office/powerpoint/2010/main" val="330763020"/>
              </p:ext>
            </p:extLst>
          </p:nvPr>
        </p:nvGraphicFramePr>
        <p:xfrm>
          <a:off x="1302374" y="1559720"/>
          <a:ext cx="9587252" cy="3738561"/>
        </p:xfrm>
        <a:graphic>
          <a:graphicData uri="http://schemas.openxmlformats.org/drawingml/2006/table">
            <a:tbl>
              <a:tblPr/>
              <a:tblGrid>
                <a:gridCol w="5462939">
                  <a:extLst>
                    <a:ext uri="{9D8B030D-6E8A-4147-A177-3AD203B41FA5}">
                      <a16:colId xmlns:a16="http://schemas.microsoft.com/office/drawing/2014/main" val="2468560983"/>
                    </a:ext>
                  </a:extLst>
                </a:gridCol>
                <a:gridCol w="1374771">
                  <a:extLst>
                    <a:ext uri="{9D8B030D-6E8A-4147-A177-3AD203B41FA5}">
                      <a16:colId xmlns:a16="http://schemas.microsoft.com/office/drawing/2014/main" val="2496026"/>
                    </a:ext>
                  </a:extLst>
                </a:gridCol>
                <a:gridCol w="1374771">
                  <a:extLst>
                    <a:ext uri="{9D8B030D-6E8A-4147-A177-3AD203B41FA5}">
                      <a16:colId xmlns:a16="http://schemas.microsoft.com/office/drawing/2014/main" val="3784827610"/>
                    </a:ext>
                  </a:extLst>
                </a:gridCol>
                <a:gridCol w="1374771">
                  <a:extLst>
                    <a:ext uri="{9D8B030D-6E8A-4147-A177-3AD203B41FA5}">
                      <a16:colId xmlns:a16="http://schemas.microsoft.com/office/drawing/2014/main" val="3264589745"/>
                    </a:ext>
                  </a:extLst>
                </a:gridCol>
              </a:tblGrid>
              <a:tr h="523011">
                <a:tc>
                  <a:txBody>
                    <a:bodyPr/>
                    <a:lstStyle/>
                    <a:p>
                      <a:pPr algn="l" fontAlgn="ctr"/>
                      <a:r>
                        <a:rPr lang="sv-SE" sz="1100" b="1" i="0" u="none" strike="noStrike">
                          <a:solidFill>
                            <a:srgbClr val="000000"/>
                          </a:solidFill>
                          <a:effectLst/>
                          <a:latin typeface="Arial" panose="020B0604020202020204" pitchFamily="34" charset="0"/>
                        </a:rPr>
                        <a:t>Insatser</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100" b="1" i="0" u="none" strike="noStrike">
                          <a:solidFill>
                            <a:srgbClr val="000000"/>
                          </a:solidFill>
                          <a:effectLst/>
                          <a:latin typeface="Arial" panose="020B0604020202020204" pitchFamily="34" charset="0"/>
                        </a:rPr>
                        <a:t>Andel kommuner som </a:t>
                      </a:r>
                      <a:br>
                        <a:rPr lang="sv-SE" sz="1100" b="1" i="0" u="none" strike="noStrike">
                          <a:solidFill>
                            <a:srgbClr val="000000"/>
                          </a:solidFill>
                          <a:effectLst/>
                          <a:latin typeface="Arial" panose="020B0604020202020204" pitchFamily="34" charset="0"/>
                        </a:rPr>
                      </a:br>
                      <a:r>
                        <a:rPr lang="sv-SE" sz="1100" b="1" i="0" u="none" strike="noStrike">
                          <a:solidFill>
                            <a:srgbClr val="000000"/>
                          </a:solidFill>
                          <a:effectLst/>
                          <a:latin typeface="Arial" panose="020B0604020202020204" pitchFamily="34" charset="0"/>
                        </a:rPr>
                        <a:t>erbjuder insatsen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100" b="1" i="0" u="none" strike="noStrike">
                          <a:solidFill>
                            <a:srgbClr val="000000"/>
                          </a:solidFill>
                          <a:effectLst/>
                          <a:latin typeface="Arial" panose="020B0604020202020204" pitchFamily="34" charset="0"/>
                        </a:rPr>
                        <a:t>Antal kommuner som </a:t>
                      </a:r>
                      <a:br>
                        <a:rPr lang="sv-SE" sz="1100" b="1" i="0" u="none" strike="noStrike">
                          <a:solidFill>
                            <a:srgbClr val="000000"/>
                          </a:solidFill>
                          <a:effectLst/>
                          <a:latin typeface="Arial" panose="020B0604020202020204" pitchFamily="34" charset="0"/>
                        </a:rPr>
                      </a:br>
                      <a:r>
                        <a:rPr lang="sv-SE" sz="1100" b="1" i="0" u="none" strike="noStrike">
                          <a:solidFill>
                            <a:srgbClr val="000000"/>
                          </a:solidFill>
                          <a:effectLst/>
                          <a:latin typeface="Arial" panose="020B0604020202020204" pitchFamily="34" charset="0"/>
                        </a:rPr>
                        <a:t>erbjuder insatsen</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100" b="1" i="0" u="none" strike="noStrike">
                          <a:solidFill>
                            <a:srgbClr val="000000"/>
                          </a:solidFill>
                          <a:effectLst/>
                          <a:latin typeface="Arial" panose="020B0604020202020204" pitchFamily="34" charset="0"/>
                        </a:rPr>
                        <a:t>Antal kommuner </a:t>
                      </a:r>
                      <a:br>
                        <a:rPr lang="sv-SE" sz="1100" b="1" i="0" u="none" strike="noStrike">
                          <a:solidFill>
                            <a:srgbClr val="000000"/>
                          </a:solidFill>
                          <a:effectLst/>
                          <a:latin typeface="Arial" panose="020B0604020202020204" pitchFamily="34" charset="0"/>
                        </a:rPr>
                      </a:br>
                      <a:r>
                        <a:rPr lang="sv-SE" sz="1100" b="1" i="0" u="none" strike="noStrike">
                          <a:solidFill>
                            <a:srgbClr val="000000"/>
                          </a:solidFill>
                          <a:effectLst/>
                          <a:latin typeface="Arial" panose="020B0604020202020204" pitchFamily="34" charset="0"/>
                        </a:rPr>
                        <a:t>som svarat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9375334"/>
                  </a:ext>
                </a:extLst>
              </a:tr>
              <a:tr h="321555">
                <a:tc>
                  <a:txBody>
                    <a:bodyPr/>
                    <a:lstStyle/>
                    <a:p>
                      <a:pPr algn="l" fontAlgn="b"/>
                      <a:r>
                        <a:rPr lang="sv-SE" sz="1100" b="0" i="0" u="none" strike="noStrike">
                          <a:solidFill>
                            <a:srgbClr val="000000"/>
                          </a:solidFill>
                          <a:effectLst/>
                          <a:latin typeface="Arial" panose="020B0604020202020204" pitchFamily="34" charset="0"/>
                        </a:rPr>
                        <a:t>Tillsyn</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100" b="0" i="0" u="none" strike="noStrike">
                          <a:solidFill>
                            <a:srgbClr val="000000"/>
                          </a:solidFill>
                          <a:effectLst/>
                          <a:latin typeface="Arial" panose="020B0604020202020204" pitchFamily="34" charset="0"/>
                        </a:rPr>
                        <a:t>100%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100" b="0" i="0" u="none" strike="noStrike">
                          <a:solidFill>
                            <a:srgbClr val="000000"/>
                          </a:solidFill>
                          <a:effectLst/>
                          <a:latin typeface="Arial" panose="020B0604020202020204" pitchFamily="34" charset="0"/>
                        </a:rPr>
                        <a:t>11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100" b="0" i="0" u="none" strike="noStrike">
                          <a:solidFill>
                            <a:srgbClr val="000000"/>
                          </a:solidFill>
                          <a:effectLst/>
                          <a:latin typeface="Arial" panose="020B0604020202020204" pitchFamily="34" charset="0"/>
                        </a:rPr>
                        <a:t>11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46206549"/>
                  </a:ext>
                </a:extLst>
              </a:tr>
              <a:tr h="321555">
                <a:tc>
                  <a:txBody>
                    <a:bodyPr/>
                    <a:lstStyle/>
                    <a:p>
                      <a:pPr algn="l" fontAlgn="b"/>
                      <a:r>
                        <a:rPr lang="sv-SE" sz="1100" b="0" i="0" u="none" strike="noStrike">
                          <a:solidFill>
                            <a:srgbClr val="000000"/>
                          </a:solidFill>
                          <a:effectLst/>
                          <a:latin typeface="Arial" panose="020B0604020202020204" pitchFamily="34" charset="0"/>
                        </a:rPr>
                        <a:t>Särskilt boende, vård- och omsorgsboende </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100%</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11</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11</a:t>
                      </a:r>
                    </a:p>
                  </a:txBody>
                  <a:tcPr marL="0" marR="0" marT="0" marB="0" anchor="b">
                    <a:lnL>
                      <a:noFill/>
                    </a:lnL>
                    <a:lnR>
                      <a:noFill/>
                    </a:lnR>
                    <a:lnT>
                      <a:noFill/>
                    </a:lnT>
                    <a:lnB>
                      <a:noFill/>
                    </a:lnB>
                  </a:tcPr>
                </a:tc>
                <a:extLst>
                  <a:ext uri="{0D108BD9-81ED-4DB2-BD59-A6C34878D82A}">
                    <a16:rowId xmlns:a16="http://schemas.microsoft.com/office/drawing/2014/main" val="2925581434"/>
                  </a:ext>
                </a:extLst>
              </a:tr>
              <a:tr h="321555">
                <a:tc>
                  <a:txBody>
                    <a:bodyPr/>
                    <a:lstStyle/>
                    <a:p>
                      <a:pPr algn="l" fontAlgn="b"/>
                      <a:r>
                        <a:rPr lang="sv-SE" sz="1100" b="0" i="0" u="none" strike="noStrike">
                          <a:solidFill>
                            <a:srgbClr val="000000"/>
                          </a:solidFill>
                          <a:effectLst/>
                          <a:latin typeface="Arial" panose="020B0604020202020204" pitchFamily="34" charset="0"/>
                        </a:rPr>
                        <a:t>Dagverksamhet anpassad för personer med demenssjukdom</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100%</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11</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11</a:t>
                      </a:r>
                    </a:p>
                  </a:txBody>
                  <a:tcPr marL="0" marR="0" marT="0" marB="0" anchor="b">
                    <a:lnL>
                      <a:noFill/>
                    </a:lnL>
                    <a:lnR>
                      <a:noFill/>
                    </a:lnR>
                    <a:lnT>
                      <a:noFill/>
                    </a:lnT>
                    <a:lnB>
                      <a:noFill/>
                    </a:lnB>
                  </a:tcPr>
                </a:tc>
                <a:extLst>
                  <a:ext uri="{0D108BD9-81ED-4DB2-BD59-A6C34878D82A}">
                    <a16:rowId xmlns:a16="http://schemas.microsoft.com/office/drawing/2014/main" val="2183565848"/>
                  </a:ext>
                </a:extLst>
              </a:tr>
              <a:tr h="321555">
                <a:tc>
                  <a:txBody>
                    <a:bodyPr/>
                    <a:lstStyle/>
                    <a:p>
                      <a:pPr algn="l" fontAlgn="b"/>
                      <a:r>
                        <a:rPr lang="sv-SE" sz="1100" b="0" i="0" u="none" strike="noStrike">
                          <a:solidFill>
                            <a:srgbClr val="000000"/>
                          </a:solidFill>
                          <a:effectLst/>
                          <a:latin typeface="Arial" panose="020B0604020202020204" pitchFamily="34" charset="0"/>
                        </a:rPr>
                        <a:t>Hemtjänst</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100%</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11</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11</a:t>
                      </a:r>
                    </a:p>
                  </a:txBody>
                  <a:tcPr marL="0" marR="0" marT="0" marB="0" anchor="b">
                    <a:lnL>
                      <a:noFill/>
                    </a:lnL>
                    <a:lnR>
                      <a:noFill/>
                    </a:lnR>
                    <a:lnT>
                      <a:noFill/>
                    </a:lnT>
                    <a:lnB>
                      <a:noFill/>
                    </a:lnB>
                  </a:tcPr>
                </a:tc>
                <a:extLst>
                  <a:ext uri="{0D108BD9-81ED-4DB2-BD59-A6C34878D82A}">
                    <a16:rowId xmlns:a16="http://schemas.microsoft.com/office/drawing/2014/main" val="3438130906"/>
                  </a:ext>
                </a:extLst>
              </a:tr>
              <a:tr h="321555">
                <a:tc>
                  <a:txBody>
                    <a:bodyPr/>
                    <a:lstStyle/>
                    <a:p>
                      <a:pPr algn="l" fontAlgn="b"/>
                      <a:r>
                        <a:rPr lang="sv-SE" sz="1100" b="0" i="0" u="none" strike="noStrike">
                          <a:solidFill>
                            <a:srgbClr val="000000"/>
                          </a:solidFill>
                          <a:effectLst/>
                          <a:latin typeface="Arial" panose="020B0604020202020204" pitchFamily="34" charset="0"/>
                        </a:rPr>
                        <a:t>Särskilt boende, vård och omsorgsboende anpassat för personer med demenssjukdom</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100%</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11</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11</a:t>
                      </a:r>
                    </a:p>
                  </a:txBody>
                  <a:tcPr marL="0" marR="0" marT="0" marB="0" anchor="b">
                    <a:lnL>
                      <a:noFill/>
                    </a:lnL>
                    <a:lnR>
                      <a:noFill/>
                    </a:lnR>
                    <a:lnT>
                      <a:noFill/>
                    </a:lnT>
                    <a:lnB>
                      <a:noFill/>
                    </a:lnB>
                  </a:tcPr>
                </a:tc>
                <a:extLst>
                  <a:ext uri="{0D108BD9-81ED-4DB2-BD59-A6C34878D82A}">
                    <a16:rowId xmlns:a16="http://schemas.microsoft.com/office/drawing/2014/main" val="3716516622"/>
                  </a:ext>
                </a:extLst>
              </a:tr>
              <a:tr h="321555">
                <a:tc>
                  <a:txBody>
                    <a:bodyPr/>
                    <a:lstStyle/>
                    <a:p>
                      <a:pPr algn="l" fontAlgn="b"/>
                      <a:r>
                        <a:rPr lang="sv-SE" sz="1100" b="0" i="0" u="none" strike="noStrike">
                          <a:solidFill>
                            <a:srgbClr val="000000"/>
                          </a:solidFill>
                          <a:effectLst/>
                          <a:latin typeface="Arial" panose="020B0604020202020204" pitchFamily="34" charset="0"/>
                        </a:rPr>
                        <a:t>Hjälp vid måltid </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100%</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11</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11</a:t>
                      </a:r>
                    </a:p>
                  </a:txBody>
                  <a:tcPr marL="0" marR="0" marT="0" marB="0" anchor="b">
                    <a:lnL>
                      <a:noFill/>
                    </a:lnL>
                    <a:lnR>
                      <a:noFill/>
                    </a:lnR>
                    <a:lnT>
                      <a:noFill/>
                    </a:lnT>
                    <a:lnB>
                      <a:noFill/>
                    </a:lnB>
                  </a:tcPr>
                </a:tc>
                <a:extLst>
                  <a:ext uri="{0D108BD9-81ED-4DB2-BD59-A6C34878D82A}">
                    <a16:rowId xmlns:a16="http://schemas.microsoft.com/office/drawing/2014/main" val="1243887227"/>
                  </a:ext>
                </a:extLst>
              </a:tr>
              <a:tr h="321555">
                <a:tc>
                  <a:txBody>
                    <a:bodyPr/>
                    <a:lstStyle/>
                    <a:p>
                      <a:pPr algn="l" fontAlgn="b"/>
                      <a:r>
                        <a:rPr lang="sv-SE" sz="1100" b="0" i="0" u="none" strike="noStrike">
                          <a:solidFill>
                            <a:srgbClr val="000000"/>
                          </a:solidFill>
                          <a:effectLst/>
                          <a:latin typeface="Arial" panose="020B0604020202020204" pitchFamily="34" charset="0"/>
                        </a:rPr>
                        <a:t>Växelvård/ korttidsboende</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100%</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11</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11</a:t>
                      </a:r>
                    </a:p>
                  </a:txBody>
                  <a:tcPr marL="0" marR="0" marT="0" marB="0" anchor="b">
                    <a:lnL>
                      <a:noFill/>
                    </a:lnL>
                    <a:lnR>
                      <a:noFill/>
                    </a:lnR>
                    <a:lnT>
                      <a:noFill/>
                    </a:lnT>
                    <a:lnB>
                      <a:noFill/>
                    </a:lnB>
                  </a:tcPr>
                </a:tc>
                <a:extLst>
                  <a:ext uri="{0D108BD9-81ED-4DB2-BD59-A6C34878D82A}">
                    <a16:rowId xmlns:a16="http://schemas.microsoft.com/office/drawing/2014/main" val="2307619185"/>
                  </a:ext>
                </a:extLst>
              </a:tr>
              <a:tr h="321555">
                <a:tc>
                  <a:txBody>
                    <a:bodyPr/>
                    <a:lstStyle/>
                    <a:p>
                      <a:pPr algn="l" fontAlgn="b"/>
                      <a:r>
                        <a:rPr lang="sv-SE" sz="1100" b="0" i="0" u="none" strike="noStrike">
                          <a:solidFill>
                            <a:srgbClr val="000000"/>
                          </a:solidFill>
                          <a:effectLst/>
                          <a:latin typeface="Arial" panose="020B0604020202020204" pitchFamily="34" charset="0"/>
                        </a:rPr>
                        <a:t>Information om anhörigstöd / anhörigperspektiv</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100%</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11</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11</a:t>
                      </a:r>
                    </a:p>
                  </a:txBody>
                  <a:tcPr marL="0" marR="0" marT="0" marB="0" anchor="b">
                    <a:lnL>
                      <a:noFill/>
                    </a:lnL>
                    <a:lnR>
                      <a:noFill/>
                    </a:lnR>
                    <a:lnT>
                      <a:noFill/>
                    </a:lnT>
                    <a:lnB>
                      <a:noFill/>
                    </a:lnB>
                  </a:tcPr>
                </a:tc>
                <a:extLst>
                  <a:ext uri="{0D108BD9-81ED-4DB2-BD59-A6C34878D82A}">
                    <a16:rowId xmlns:a16="http://schemas.microsoft.com/office/drawing/2014/main" val="4278618595"/>
                  </a:ext>
                </a:extLst>
              </a:tr>
              <a:tr h="321555">
                <a:tc>
                  <a:txBody>
                    <a:bodyPr/>
                    <a:lstStyle/>
                    <a:p>
                      <a:pPr algn="l" fontAlgn="b"/>
                      <a:r>
                        <a:rPr lang="sv-SE" sz="1100" b="0" i="0" u="none" strike="noStrike">
                          <a:solidFill>
                            <a:srgbClr val="000000"/>
                          </a:solidFill>
                          <a:effectLst/>
                          <a:latin typeface="Arial" panose="020B0604020202020204" pitchFamily="34" charset="0"/>
                        </a:rPr>
                        <a:t>Personliga omvårdnadsinsatser</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100%</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11</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11</a:t>
                      </a:r>
                    </a:p>
                  </a:txBody>
                  <a:tcPr marL="0" marR="0" marT="0" marB="0" anchor="b">
                    <a:lnL>
                      <a:noFill/>
                    </a:lnL>
                    <a:lnR>
                      <a:noFill/>
                    </a:lnR>
                    <a:lnT>
                      <a:noFill/>
                    </a:lnT>
                    <a:lnB>
                      <a:noFill/>
                    </a:lnB>
                  </a:tcPr>
                </a:tc>
                <a:extLst>
                  <a:ext uri="{0D108BD9-81ED-4DB2-BD59-A6C34878D82A}">
                    <a16:rowId xmlns:a16="http://schemas.microsoft.com/office/drawing/2014/main" val="2535402207"/>
                  </a:ext>
                </a:extLst>
              </a:tr>
              <a:tr h="321555">
                <a:tc>
                  <a:txBody>
                    <a:bodyPr/>
                    <a:lstStyle/>
                    <a:p>
                      <a:pPr algn="l" fontAlgn="b"/>
                      <a:r>
                        <a:rPr lang="sv-SE" sz="1100" b="0" i="0" u="none" strike="noStrike">
                          <a:solidFill>
                            <a:srgbClr val="000000"/>
                          </a:solidFill>
                          <a:effectLst/>
                          <a:latin typeface="Arial" panose="020B0604020202020204" pitchFamily="34" charset="0"/>
                        </a:rPr>
                        <a:t>Avlösning genom korttidsboende, respite care, växelvård*</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100%</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10</a:t>
                      </a:r>
                    </a:p>
                  </a:txBody>
                  <a:tcPr marL="0" marR="0" marT="0" marB="0" anchor="b">
                    <a:lnL>
                      <a:noFill/>
                    </a:lnL>
                    <a:lnR>
                      <a:noFill/>
                    </a:lnR>
                    <a:lnT>
                      <a:noFill/>
                    </a:lnT>
                    <a:lnB>
                      <a:noFill/>
                    </a:lnB>
                  </a:tcPr>
                </a:tc>
                <a:tc>
                  <a:txBody>
                    <a:bodyPr/>
                    <a:lstStyle/>
                    <a:p>
                      <a:pPr algn="ctr" fontAlgn="b"/>
                      <a:r>
                        <a:rPr lang="en-SE" sz="1100" b="0" i="0" u="none" strike="noStrike" dirty="0">
                          <a:solidFill>
                            <a:srgbClr val="000000"/>
                          </a:solidFill>
                          <a:effectLst/>
                          <a:latin typeface="Arial" panose="020B0604020202020204" pitchFamily="34" charset="0"/>
                        </a:rPr>
                        <a:t>10</a:t>
                      </a:r>
                    </a:p>
                  </a:txBody>
                  <a:tcPr marL="0" marR="0" marT="0" marB="0" anchor="b">
                    <a:lnL>
                      <a:noFill/>
                    </a:lnL>
                    <a:lnR>
                      <a:noFill/>
                    </a:lnR>
                    <a:lnT>
                      <a:noFill/>
                    </a:lnT>
                    <a:lnB>
                      <a:noFill/>
                    </a:lnB>
                  </a:tcPr>
                </a:tc>
                <a:extLst>
                  <a:ext uri="{0D108BD9-81ED-4DB2-BD59-A6C34878D82A}">
                    <a16:rowId xmlns:a16="http://schemas.microsoft.com/office/drawing/2014/main" val="3321094944"/>
                  </a:ext>
                </a:extLst>
              </a:tr>
            </a:tbl>
          </a:graphicData>
        </a:graphic>
      </p:graphicFrame>
    </p:spTree>
    <p:extLst>
      <p:ext uri="{BB962C8B-B14F-4D97-AF65-F5344CB8AC3E}">
        <p14:creationId xmlns:p14="http://schemas.microsoft.com/office/powerpoint/2010/main" val="1547674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lstStyle/>
          <a:p>
            <a:r>
              <a:rPr lang="sv-SE" dirty="0"/>
              <a:t>De tio minst vanliga av de kartlagda insatserna</a:t>
            </a:r>
          </a:p>
        </p:txBody>
      </p:sp>
      <p:sp>
        <p:nvSpPr>
          <p:cNvPr id="12" name="Platshållare för sidfot 11">
            <a:extLst>
              <a:ext uri="{FF2B5EF4-FFF2-40B4-BE49-F238E27FC236}">
                <a16:creationId xmlns:a16="http://schemas.microsoft.com/office/drawing/2014/main" id="{5C522B57-AFE4-4B60-906F-118281007714}"/>
              </a:ext>
            </a:extLst>
          </p:cNvPr>
          <p:cNvSpPr>
            <a:spLocks noGrp="1"/>
          </p:cNvSpPr>
          <p:nvPr>
            <p:ph type="ftr" sz="quarter" idx="11"/>
          </p:nvPr>
        </p:nvSpPr>
        <p:spPr/>
        <p:txBody>
          <a:bodyPr/>
          <a:lstStyle/>
          <a:p>
            <a:r>
              <a:rPr lang="sv-SE"/>
              <a:t>Verksamhetsområde: Äldre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24</a:t>
            </a:fld>
            <a:endParaRPr lang="sv-SE"/>
          </a:p>
        </p:txBody>
      </p:sp>
      <p:sp>
        <p:nvSpPr>
          <p:cNvPr id="7" name="Text Placeholder 6">
            <a:extLst>
              <a:ext uri="{FF2B5EF4-FFF2-40B4-BE49-F238E27FC236}">
                <a16:creationId xmlns:a16="http://schemas.microsoft.com/office/drawing/2014/main" id="{4F2F3F24-2DAE-55BE-A421-6F422A3F3739}"/>
              </a:ext>
            </a:extLst>
          </p:cNvPr>
          <p:cNvSpPr>
            <a:spLocks noGrp="1"/>
          </p:cNvSpPr>
          <p:nvPr>
            <p:ph type="body" sz="quarter" idx="13"/>
          </p:nvPr>
        </p:nvSpPr>
        <p:spPr/>
        <p:txBody>
          <a:bodyPr/>
          <a:lstStyle/>
          <a:p>
            <a:r>
              <a:rPr lang="sv-SE" sz="800" dirty="0"/>
              <a:t>	Not:	Insatserna är ordnade efter hur många kommuner som erbjuder insatsen. Insatser som inte erbjuds av någon av kommunerna i länet som svarat på enkäten har exkluderats. </a:t>
            </a:r>
            <a:r>
              <a:rPr lang="sv-SE" dirty="0"/>
              <a:t>Insatser markerade med * avser insatser till anhöriga.</a:t>
            </a:r>
            <a:endParaRPr lang="sv-SE" sz="800" dirty="0"/>
          </a:p>
          <a:p>
            <a:r>
              <a:rPr lang="sv-SE" sz="800" dirty="0"/>
              <a:t>	Källa:	Enkät: Kartläggning av socialtjänstens insatser i Sveriges kommuner (2021) 	</a:t>
            </a:r>
          </a:p>
        </p:txBody>
      </p:sp>
      <p:graphicFrame>
        <p:nvGraphicFramePr>
          <p:cNvPr id="9" name="Table 8">
            <a:extLst>
              <a:ext uri="{FF2B5EF4-FFF2-40B4-BE49-F238E27FC236}">
                <a16:creationId xmlns:a16="http://schemas.microsoft.com/office/drawing/2014/main" id="{1D1A654D-F165-A66C-ACF9-2813B6930EE1}"/>
              </a:ext>
            </a:extLst>
          </p:cNvPr>
          <p:cNvGraphicFramePr>
            <a:graphicFrameLocks noGrp="1"/>
          </p:cNvGraphicFramePr>
          <p:nvPr>
            <p:custDataLst>
              <p:tags r:id="rId1"/>
            </p:custDataLst>
            <p:extLst>
              <p:ext uri="{D42A27DB-BD31-4B8C-83A1-F6EECF244321}">
                <p14:modId xmlns:p14="http://schemas.microsoft.com/office/powerpoint/2010/main" val="4091166794"/>
              </p:ext>
            </p:extLst>
          </p:nvPr>
        </p:nvGraphicFramePr>
        <p:xfrm>
          <a:off x="1312290" y="1559719"/>
          <a:ext cx="9567421" cy="3738562"/>
        </p:xfrm>
        <a:graphic>
          <a:graphicData uri="http://schemas.openxmlformats.org/drawingml/2006/table">
            <a:tbl>
              <a:tblPr/>
              <a:tblGrid>
                <a:gridCol w="5451640">
                  <a:extLst>
                    <a:ext uri="{9D8B030D-6E8A-4147-A177-3AD203B41FA5}">
                      <a16:colId xmlns:a16="http://schemas.microsoft.com/office/drawing/2014/main" val="3362109456"/>
                    </a:ext>
                  </a:extLst>
                </a:gridCol>
                <a:gridCol w="1371927">
                  <a:extLst>
                    <a:ext uri="{9D8B030D-6E8A-4147-A177-3AD203B41FA5}">
                      <a16:colId xmlns:a16="http://schemas.microsoft.com/office/drawing/2014/main" val="2171497151"/>
                    </a:ext>
                  </a:extLst>
                </a:gridCol>
                <a:gridCol w="1371927">
                  <a:extLst>
                    <a:ext uri="{9D8B030D-6E8A-4147-A177-3AD203B41FA5}">
                      <a16:colId xmlns:a16="http://schemas.microsoft.com/office/drawing/2014/main" val="1521079305"/>
                    </a:ext>
                  </a:extLst>
                </a:gridCol>
                <a:gridCol w="1371927">
                  <a:extLst>
                    <a:ext uri="{9D8B030D-6E8A-4147-A177-3AD203B41FA5}">
                      <a16:colId xmlns:a16="http://schemas.microsoft.com/office/drawing/2014/main" val="2653306631"/>
                    </a:ext>
                  </a:extLst>
                </a:gridCol>
              </a:tblGrid>
              <a:tr h="529662">
                <a:tc>
                  <a:txBody>
                    <a:bodyPr/>
                    <a:lstStyle/>
                    <a:p>
                      <a:pPr algn="l" fontAlgn="ctr"/>
                      <a:r>
                        <a:rPr lang="sv-SE" sz="1100" b="1" i="0" u="none" strike="noStrike">
                          <a:solidFill>
                            <a:srgbClr val="000000"/>
                          </a:solidFill>
                          <a:effectLst/>
                          <a:latin typeface="Arial" panose="020B0604020202020204" pitchFamily="34" charset="0"/>
                        </a:rPr>
                        <a:t>Insatser</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100" b="1" i="0" u="none" strike="noStrike">
                          <a:solidFill>
                            <a:srgbClr val="000000"/>
                          </a:solidFill>
                          <a:effectLst/>
                          <a:latin typeface="Arial" panose="020B0604020202020204" pitchFamily="34" charset="0"/>
                        </a:rPr>
                        <a:t>Andel kommuner som </a:t>
                      </a:r>
                      <a:br>
                        <a:rPr lang="sv-SE" sz="1100" b="1" i="0" u="none" strike="noStrike">
                          <a:solidFill>
                            <a:srgbClr val="000000"/>
                          </a:solidFill>
                          <a:effectLst/>
                          <a:latin typeface="Arial" panose="020B0604020202020204" pitchFamily="34" charset="0"/>
                        </a:rPr>
                      </a:br>
                      <a:r>
                        <a:rPr lang="sv-SE" sz="1100" b="1" i="0" u="none" strike="noStrike">
                          <a:solidFill>
                            <a:srgbClr val="000000"/>
                          </a:solidFill>
                          <a:effectLst/>
                          <a:latin typeface="Arial" panose="020B0604020202020204" pitchFamily="34" charset="0"/>
                        </a:rPr>
                        <a:t>erbjuder insatsen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100" b="1" i="0" u="none" strike="noStrike">
                          <a:solidFill>
                            <a:srgbClr val="000000"/>
                          </a:solidFill>
                          <a:effectLst/>
                          <a:latin typeface="Arial" panose="020B0604020202020204" pitchFamily="34" charset="0"/>
                        </a:rPr>
                        <a:t>Antal kommuner som </a:t>
                      </a:r>
                      <a:br>
                        <a:rPr lang="sv-SE" sz="1100" b="1" i="0" u="none" strike="noStrike">
                          <a:solidFill>
                            <a:srgbClr val="000000"/>
                          </a:solidFill>
                          <a:effectLst/>
                          <a:latin typeface="Arial" panose="020B0604020202020204" pitchFamily="34" charset="0"/>
                        </a:rPr>
                      </a:br>
                      <a:r>
                        <a:rPr lang="sv-SE" sz="1100" b="1" i="0" u="none" strike="noStrike">
                          <a:solidFill>
                            <a:srgbClr val="000000"/>
                          </a:solidFill>
                          <a:effectLst/>
                          <a:latin typeface="Arial" panose="020B0604020202020204" pitchFamily="34" charset="0"/>
                        </a:rPr>
                        <a:t>erbjuder insatsen</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100" b="1" i="0" u="none" strike="noStrike">
                          <a:solidFill>
                            <a:srgbClr val="000000"/>
                          </a:solidFill>
                          <a:effectLst/>
                          <a:latin typeface="Arial" panose="020B0604020202020204" pitchFamily="34" charset="0"/>
                        </a:rPr>
                        <a:t>Antal kommuner </a:t>
                      </a:r>
                      <a:br>
                        <a:rPr lang="sv-SE" sz="1100" b="1" i="0" u="none" strike="noStrike">
                          <a:solidFill>
                            <a:srgbClr val="000000"/>
                          </a:solidFill>
                          <a:effectLst/>
                          <a:latin typeface="Arial" panose="020B0604020202020204" pitchFamily="34" charset="0"/>
                        </a:rPr>
                      </a:br>
                      <a:r>
                        <a:rPr lang="sv-SE" sz="1100" b="1" i="0" u="none" strike="noStrike">
                          <a:solidFill>
                            <a:srgbClr val="000000"/>
                          </a:solidFill>
                          <a:effectLst/>
                          <a:latin typeface="Arial" panose="020B0604020202020204" pitchFamily="34" charset="0"/>
                        </a:rPr>
                        <a:t>som svarat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0367907"/>
                  </a:ext>
                </a:extLst>
              </a:tr>
              <a:tr h="320890">
                <a:tc>
                  <a:txBody>
                    <a:bodyPr/>
                    <a:lstStyle/>
                    <a:p>
                      <a:pPr algn="l" fontAlgn="b"/>
                      <a:r>
                        <a:rPr lang="sv-SE" sz="1100" b="0" i="0" u="none" strike="noStrike">
                          <a:solidFill>
                            <a:srgbClr val="000000"/>
                          </a:solidFill>
                          <a:effectLst/>
                          <a:latin typeface="Arial" panose="020B0604020202020204" pitchFamily="34" charset="0"/>
                        </a:rPr>
                        <a:t>Hörselinstruktör</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100" b="0" i="0" u="none" strike="noStrike">
                          <a:solidFill>
                            <a:srgbClr val="000000"/>
                          </a:solidFill>
                          <a:effectLst/>
                          <a:latin typeface="Arial" panose="020B0604020202020204" pitchFamily="34" charset="0"/>
                        </a:rPr>
                        <a:t>20%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100" b="0" i="0" u="none" strike="noStrike">
                          <a:solidFill>
                            <a:srgbClr val="000000"/>
                          </a:solidFill>
                          <a:effectLst/>
                          <a:latin typeface="Arial" panose="020B0604020202020204" pitchFamily="34" charset="0"/>
                        </a:rPr>
                        <a:t>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100" b="0" i="0" u="none" strike="noStrike">
                          <a:solidFill>
                            <a:srgbClr val="000000"/>
                          </a:solidFill>
                          <a:effectLst/>
                          <a:latin typeface="Arial" panose="020B0604020202020204" pitchFamily="34" charset="0"/>
                        </a:rPr>
                        <a:t>10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11899325"/>
                  </a:ext>
                </a:extLst>
              </a:tr>
              <a:tr h="320890">
                <a:tc>
                  <a:txBody>
                    <a:bodyPr/>
                    <a:lstStyle/>
                    <a:p>
                      <a:pPr algn="l" fontAlgn="b"/>
                      <a:r>
                        <a:rPr lang="sv-SE" sz="1100" b="0" i="0" u="none" strike="noStrike">
                          <a:solidFill>
                            <a:srgbClr val="000000"/>
                          </a:solidFill>
                          <a:effectLst/>
                          <a:latin typeface="Arial" panose="020B0604020202020204" pitchFamily="34" charset="0"/>
                        </a:rPr>
                        <a:t>Hjälpmedel för alternativ och kompletterande kommunikation (AKK)</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20%</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2</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10</a:t>
                      </a:r>
                    </a:p>
                  </a:txBody>
                  <a:tcPr marL="0" marR="0" marT="0" marB="0" anchor="b">
                    <a:lnL>
                      <a:noFill/>
                    </a:lnL>
                    <a:lnR>
                      <a:noFill/>
                    </a:lnR>
                    <a:lnT>
                      <a:noFill/>
                    </a:lnT>
                    <a:lnB>
                      <a:noFill/>
                    </a:lnB>
                  </a:tcPr>
                </a:tc>
                <a:extLst>
                  <a:ext uri="{0D108BD9-81ED-4DB2-BD59-A6C34878D82A}">
                    <a16:rowId xmlns:a16="http://schemas.microsoft.com/office/drawing/2014/main" val="3279931850"/>
                  </a:ext>
                </a:extLst>
              </a:tr>
              <a:tr h="320890">
                <a:tc>
                  <a:txBody>
                    <a:bodyPr/>
                    <a:lstStyle/>
                    <a:p>
                      <a:pPr algn="l" fontAlgn="b"/>
                      <a:r>
                        <a:rPr lang="sv-SE" sz="1100" b="0" i="0" u="none" strike="noStrike">
                          <a:solidFill>
                            <a:srgbClr val="000000"/>
                          </a:solidFill>
                          <a:effectLst/>
                          <a:latin typeface="Arial" panose="020B0604020202020204" pitchFamily="34" charset="0"/>
                        </a:rPr>
                        <a:t>Biståndsbedömt trygghetsboende och /eller servicehus</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18%</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2</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11</a:t>
                      </a:r>
                    </a:p>
                  </a:txBody>
                  <a:tcPr marL="0" marR="0" marT="0" marB="0" anchor="b">
                    <a:lnL>
                      <a:noFill/>
                    </a:lnL>
                    <a:lnR>
                      <a:noFill/>
                    </a:lnR>
                    <a:lnT>
                      <a:noFill/>
                    </a:lnT>
                    <a:lnB>
                      <a:noFill/>
                    </a:lnB>
                  </a:tcPr>
                </a:tc>
                <a:extLst>
                  <a:ext uri="{0D108BD9-81ED-4DB2-BD59-A6C34878D82A}">
                    <a16:rowId xmlns:a16="http://schemas.microsoft.com/office/drawing/2014/main" val="4272841431"/>
                  </a:ext>
                </a:extLst>
              </a:tr>
              <a:tr h="320890">
                <a:tc>
                  <a:txBody>
                    <a:bodyPr/>
                    <a:lstStyle/>
                    <a:p>
                      <a:pPr algn="l" fontAlgn="b"/>
                      <a:r>
                        <a:rPr lang="sv-SE" sz="1100" b="0" i="0" u="none" strike="noStrike">
                          <a:solidFill>
                            <a:srgbClr val="000000"/>
                          </a:solidFill>
                          <a:effectLst/>
                          <a:latin typeface="Arial" panose="020B0604020202020204" pitchFamily="34" charset="0"/>
                        </a:rPr>
                        <a:t>Dagverksamhet anpassad för yngre personer med demenssjukdom</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20%</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2</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10</a:t>
                      </a:r>
                    </a:p>
                  </a:txBody>
                  <a:tcPr marL="0" marR="0" marT="0" marB="0" anchor="b">
                    <a:lnL>
                      <a:noFill/>
                    </a:lnL>
                    <a:lnR>
                      <a:noFill/>
                    </a:lnR>
                    <a:lnT>
                      <a:noFill/>
                    </a:lnT>
                    <a:lnB>
                      <a:noFill/>
                    </a:lnB>
                  </a:tcPr>
                </a:tc>
                <a:extLst>
                  <a:ext uri="{0D108BD9-81ED-4DB2-BD59-A6C34878D82A}">
                    <a16:rowId xmlns:a16="http://schemas.microsoft.com/office/drawing/2014/main" val="276502027"/>
                  </a:ext>
                </a:extLst>
              </a:tr>
              <a:tr h="320890">
                <a:tc>
                  <a:txBody>
                    <a:bodyPr/>
                    <a:lstStyle/>
                    <a:p>
                      <a:pPr algn="l" fontAlgn="b"/>
                      <a:r>
                        <a:rPr lang="sv-SE" sz="1100" b="0" i="0" u="none" strike="noStrike">
                          <a:solidFill>
                            <a:srgbClr val="000000"/>
                          </a:solidFill>
                          <a:effectLst/>
                          <a:latin typeface="Arial" panose="020B0604020202020204" pitchFamily="34" charset="0"/>
                        </a:rPr>
                        <a:t>Syninstruktör</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20%</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2</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10</a:t>
                      </a:r>
                    </a:p>
                  </a:txBody>
                  <a:tcPr marL="0" marR="0" marT="0" marB="0" anchor="b">
                    <a:lnL>
                      <a:noFill/>
                    </a:lnL>
                    <a:lnR>
                      <a:noFill/>
                    </a:lnR>
                    <a:lnT>
                      <a:noFill/>
                    </a:lnT>
                    <a:lnB>
                      <a:noFill/>
                    </a:lnB>
                  </a:tcPr>
                </a:tc>
                <a:extLst>
                  <a:ext uri="{0D108BD9-81ED-4DB2-BD59-A6C34878D82A}">
                    <a16:rowId xmlns:a16="http://schemas.microsoft.com/office/drawing/2014/main" val="3597334216"/>
                  </a:ext>
                </a:extLst>
              </a:tr>
              <a:tr h="320890">
                <a:tc>
                  <a:txBody>
                    <a:bodyPr/>
                    <a:lstStyle/>
                    <a:p>
                      <a:pPr algn="l" fontAlgn="b"/>
                      <a:r>
                        <a:rPr lang="sv-SE" sz="1100" b="0" i="0" u="none" strike="noStrike">
                          <a:solidFill>
                            <a:srgbClr val="000000"/>
                          </a:solidFill>
                          <a:effectLst/>
                          <a:latin typeface="Arial" panose="020B0604020202020204" pitchFamily="34" charset="0"/>
                        </a:rPr>
                        <a:t>Självhjälpsgrupp*</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18%</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2</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11</a:t>
                      </a:r>
                    </a:p>
                  </a:txBody>
                  <a:tcPr marL="0" marR="0" marT="0" marB="0" anchor="b">
                    <a:lnL>
                      <a:noFill/>
                    </a:lnL>
                    <a:lnR>
                      <a:noFill/>
                    </a:lnR>
                    <a:lnT>
                      <a:noFill/>
                    </a:lnT>
                    <a:lnB>
                      <a:noFill/>
                    </a:lnB>
                  </a:tcPr>
                </a:tc>
                <a:extLst>
                  <a:ext uri="{0D108BD9-81ED-4DB2-BD59-A6C34878D82A}">
                    <a16:rowId xmlns:a16="http://schemas.microsoft.com/office/drawing/2014/main" val="4225499449"/>
                  </a:ext>
                </a:extLst>
              </a:tr>
              <a:tr h="320890">
                <a:tc>
                  <a:txBody>
                    <a:bodyPr/>
                    <a:lstStyle/>
                    <a:p>
                      <a:pPr algn="l" fontAlgn="b"/>
                      <a:r>
                        <a:rPr lang="sv-SE" sz="1100" b="0" i="0" u="none" strike="noStrike">
                          <a:solidFill>
                            <a:srgbClr val="000000"/>
                          </a:solidFill>
                          <a:effectLst/>
                          <a:latin typeface="Arial" panose="020B0604020202020204" pitchFamily="34" charset="0"/>
                        </a:rPr>
                        <a:t>Telefoneringshjälpmedel och hjälpmedel för andra former av telekommunikation</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20%</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2</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10</a:t>
                      </a:r>
                    </a:p>
                  </a:txBody>
                  <a:tcPr marL="0" marR="0" marT="0" marB="0" anchor="b">
                    <a:lnL>
                      <a:noFill/>
                    </a:lnL>
                    <a:lnR>
                      <a:noFill/>
                    </a:lnR>
                    <a:lnT>
                      <a:noFill/>
                    </a:lnT>
                    <a:lnB>
                      <a:noFill/>
                    </a:lnB>
                  </a:tcPr>
                </a:tc>
                <a:extLst>
                  <a:ext uri="{0D108BD9-81ED-4DB2-BD59-A6C34878D82A}">
                    <a16:rowId xmlns:a16="http://schemas.microsoft.com/office/drawing/2014/main" val="3901146688"/>
                  </a:ext>
                </a:extLst>
              </a:tr>
              <a:tr h="320890">
                <a:tc>
                  <a:txBody>
                    <a:bodyPr/>
                    <a:lstStyle/>
                    <a:p>
                      <a:pPr algn="l" fontAlgn="b"/>
                      <a:r>
                        <a:rPr lang="sv-SE" sz="1100" b="0" i="0" u="none" strike="noStrike">
                          <a:solidFill>
                            <a:srgbClr val="000000"/>
                          </a:solidFill>
                          <a:effectLst/>
                          <a:latin typeface="Arial" panose="020B0604020202020204" pitchFamily="34" charset="0"/>
                        </a:rPr>
                        <a:t>Digitalt stöd för matinköp</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18%</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2</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11</a:t>
                      </a:r>
                    </a:p>
                  </a:txBody>
                  <a:tcPr marL="0" marR="0" marT="0" marB="0" anchor="b">
                    <a:lnL>
                      <a:noFill/>
                    </a:lnL>
                    <a:lnR>
                      <a:noFill/>
                    </a:lnR>
                    <a:lnT>
                      <a:noFill/>
                    </a:lnT>
                    <a:lnB>
                      <a:noFill/>
                    </a:lnB>
                  </a:tcPr>
                </a:tc>
                <a:extLst>
                  <a:ext uri="{0D108BD9-81ED-4DB2-BD59-A6C34878D82A}">
                    <a16:rowId xmlns:a16="http://schemas.microsoft.com/office/drawing/2014/main" val="3222448365"/>
                  </a:ext>
                </a:extLst>
              </a:tr>
              <a:tr h="320890">
                <a:tc>
                  <a:txBody>
                    <a:bodyPr/>
                    <a:lstStyle/>
                    <a:p>
                      <a:pPr algn="l" fontAlgn="b"/>
                      <a:r>
                        <a:rPr lang="sv-SE" sz="1100" b="0" i="0" u="none" strike="noStrike">
                          <a:solidFill>
                            <a:srgbClr val="000000"/>
                          </a:solidFill>
                          <a:effectLst/>
                          <a:latin typeface="Arial" panose="020B0604020202020204" pitchFamily="34" charset="0"/>
                        </a:rPr>
                        <a:t>Stöd till hälsa, friskvård*</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18%</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2</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11</a:t>
                      </a:r>
                    </a:p>
                  </a:txBody>
                  <a:tcPr marL="0" marR="0" marT="0" marB="0" anchor="b">
                    <a:lnL>
                      <a:noFill/>
                    </a:lnL>
                    <a:lnR>
                      <a:noFill/>
                    </a:lnR>
                    <a:lnT>
                      <a:noFill/>
                    </a:lnT>
                    <a:lnB>
                      <a:noFill/>
                    </a:lnB>
                  </a:tcPr>
                </a:tc>
                <a:extLst>
                  <a:ext uri="{0D108BD9-81ED-4DB2-BD59-A6C34878D82A}">
                    <a16:rowId xmlns:a16="http://schemas.microsoft.com/office/drawing/2014/main" val="3672771930"/>
                  </a:ext>
                </a:extLst>
              </a:tr>
              <a:tr h="320890">
                <a:tc>
                  <a:txBody>
                    <a:bodyPr/>
                    <a:lstStyle/>
                    <a:p>
                      <a:pPr algn="l" fontAlgn="b"/>
                      <a:r>
                        <a:rPr lang="sv-SE" sz="1100" b="0" i="0" u="none" strike="noStrike">
                          <a:solidFill>
                            <a:srgbClr val="000000"/>
                          </a:solidFill>
                          <a:effectLst/>
                          <a:latin typeface="Arial" panose="020B0604020202020204" pitchFamily="34" charset="0"/>
                        </a:rPr>
                        <a:t>Psykosociala stödprogram i grupp för personer med demenssjukdom</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27%</a:t>
                      </a:r>
                    </a:p>
                  </a:txBody>
                  <a:tcPr marL="0" marR="0" marT="0" marB="0" anchor="b">
                    <a:lnL>
                      <a:noFill/>
                    </a:lnL>
                    <a:lnR>
                      <a:noFill/>
                    </a:lnR>
                    <a:lnT>
                      <a:noFill/>
                    </a:lnT>
                    <a:lnB>
                      <a:noFill/>
                    </a:lnB>
                  </a:tcPr>
                </a:tc>
                <a:tc>
                  <a:txBody>
                    <a:bodyPr/>
                    <a:lstStyle/>
                    <a:p>
                      <a:pPr algn="ctr" fontAlgn="b"/>
                      <a:r>
                        <a:rPr lang="en-SE" sz="1100" b="0" i="0" u="none" strike="noStrike">
                          <a:solidFill>
                            <a:srgbClr val="000000"/>
                          </a:solidFill>
                          <a:effectLst/>
                          <a:latin typeface="Arial" panose="020B0604020202020204" pitchFamily="34" charset="0"/>
                        </a:rPr>
                        <a:t>3</a:t>
                      </a:r>
                    </a:p>
                  </a:txBody>
                  <a:tcPr marL="0" marR="0" marT="0" marB="0" anchor="b">
                    <a:lnL>
                      <a:noFill/>
                    </a:lnL>
                    <a:lnR>
                      <a:noFill/>
                    </a:lnR>
                    <a:lnT>
                      <a:noFill/>
                    </a:lnT>
                    <a:lnB>
                      <a:noFill/>
                    </a:lnB>
                  </a:tcPr>
                </a:tc>
                <a:tc>
                  <a:txBody>
                    <a:bodyPr/>
                    <a:lstStyle/>
                    <a:p>
                      <a:pPr algn="ctr" fontAlgn="b"/>
                      <a:r>
                        <a:rPr lang="en-SE" sz="1100" b="0" i="0" u="none" strike="noStrike" dirty="0">
                          <a:solidFill>
                            <a:srgbClr val="000000"/>
                          </a:solidFill>
                          <a:effectLst/>
                          <a:latin typeface="Arial" panose="020B0604020202020204" pitchFamily="34" charset="0"/>
                        </a:rPr>
                        <a:t>11</a:t>
                      </a:r>
                    </a:p>
                  </a:txBody>
                  <a:tcPr marL="0" marR="0" marT="0" marB="0" anchor="b">
                    <a:lnL>
                      <a:noFill/>
                    </a:lnL>
                    <a:lnR>
                      <a:noFill/>
                    </a:lnR>
                    <a:lnT>
                      <a:noFill/>
                    </a:lnT>
                    <a:lnB>
                      <a:noFill/>
                    </a:lnB>
                  </a:tcPr>
                </a:tc>
                <a:extLst>
                  <a:ext uri="{0D108BD9-81ED-4DB2-BD59-A6C34878D82A}">
                    <a16:rowId xmlns:a16="http://schemas.microsoft.com/office/drawing/2014/main" val="4234999146"/>
                  </a:ext>
                </a:extLst>
              </a:tr>
            </a:tbl>
          </a:graphicData>
        </a:graphic>
      </p:graphicFrame>
    </p:spTree>
    <p:extLst>
      <p:ext uri="{BB962C8B-B14F-4D97-AF65-F5344CB8AC3E}">
        <p14:creationId xmlns:p14="http://schemas.microsoft.com/office/powerpoint/2010/main" val="3975116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4085F78-6606-4352-B1C6-93AE38C632CD}"/>
              </a:ext>
            </a:extLst>
          </p:cNvPr>
          <p:cNvSpPr/>
          <p:nvPr/>
        </p:nvSpPr>
        <p:spPr>
          <a:xfrm>
            <a:off x="1" y="2645444"/>
            <a:ext cx="12192000" cy="20694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339C595-6B3E-4379-93EF-D51A347E3D63}"/>
              </a:ext>
            </a:extLst>
          </p:cNvPr>
          <p:cNvSpPr>
            <a:spLocks noGrp="1"/>
          </p:cNvSpPr>
          <p:nvPr>
            <p:ph type="title"/>
          </p:nvPr>
        </p:nvSpPr>
        <p:spPr>
          <a:xfrm>
            <a:off x="1" y="2747964"/>
            <a:ext cx="12308304" cy="1966912"/>
          </a:xfrm>
        </p:spPr>
        <p:txBody>
          <a:bodyPr anchor="ctr"/>
          <a:lstStyle/>
          <a:p>
            <a:r>
              <a:rPr lang="sv-SE" sz="4400" dirty="0"/>
              <a:t>Fysiska och digitala insatser</a:t>
            </a:r>
          </a:p>
        </p:txBody>
      </p:sp>
      <p:sp>
        <p:nvSpPr>
          <p:cNvPr id="5" name="Platshållare för bildnummer 4">
            <a:extLst>
              <a:ext uri="{FF2B5EF4-FFF2-40B4-BE49-F238E27FC236}">
                <a16:creationId xmlns:a16="http://schemas.microsoft.com/office/drawing/2014/main" id="{A4E7017E-7EBF-45FB-A943-415BE1990F09}"/>
              </a:ext>
            </a:extLst>
          </p:cNvPr>
          <p:cNvSpPr>
            <a:spLocks noGrp="1"/>
          </p:cNvSpPr>
          <p:nvPr>
            <p:ph type="sldNum" sz="quarter" idx="12"/>
          </p:nvPr>
        </p:nvSpPr>
        <p:spPr/>
        <p:txBody>
          <a:bodyPr/>
          <a:lstStyle/>
          <a:p>
            <a:fld id="{34C9B0E5-37D7-412E-A162-6A236BADC197}" type="slidenum">
              <a:rPr lang="sv-SE" smtClean="0"/>
              <a:pPr/>
              <a:t>25</a:t>
            </a:fld>
            <a:endParaRPr lang="sv-SE"/>
          </a:p>
        </p:txBody>
      </p:sp>
      <p:sp>
        <p:nvSpPr>
          <p:cNvPr id="4" name="Platshållare för sidfot 3">
            <a:extLst>
              <a:ext uri="{FF2B5EF4-FFF2-40B4-BE49-F238E27FC236}">
                <a16:creationId xmlns:a16="http://schemas.microsoft.com/office/drawing/2014/main" id="{B083F0C2-A7CC-4AAE-BB1A-28BA9AD8EDC5}"/>
              </a:ext>
            </a:extLst>
          </p:cNvPr>
          <p:cNvSpPr>
            <a:spLocks noGrp="1"/>
          </p:cNvSpPr>
          <p:nvPr>
            <p:ph type="ftr" sz="quarter" idx="11"/>
          </p:nvPr>
        </p:nvSpPr>
        <p:spPr/>
        <p:txBody>
          <a:bodyPr/>
          <a:lstStyle/>
          <a:p>
            <a:r>
              <a:rPr lang="sv-SE"/>
              <a:t>Verksamhetsområde: Äldre</a:t>
            </a:r>
          </a:p>
        </p:txBody>
      </p:sp>
    </p:spTree>
    <p:extLst>
      <p:ext uri="{BB962C8B-B14F-4D97-AF65-F5344CB8AC3E}">
        <p14:creationId xmlns:p14="http://schemas.microsoft.com/office/powerpoint/2010/main" val="1294747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4E6FCE6-8DF2-4528-A18C-B66174399241}"/>
              </a:ext>
            </a:extLst>
          </p:cNvPr>
          <p:cNvSpPr txBox="1"/>
          <p:nvPr/>
        </p:nvSpPr>
        <p:spPr>
          <a:xfrm>
            <a:off x="9658972" y="1562659"/>
            <a:ext cx="2186822" cy="415498"/>
          </a:xfrm>
          <a:prstGeom prst="rect">
            <a:avLst/>
          </a:prstGeom>
          <a:noFill/>
        </p:spPr>
        <p:txBody>
          <a:bodyPr wrap="square">
            <a:spAutoFit/>
          </a:bodyPr>
          <a:lstStyle/>
          <a:p>
            <a:r>
              <a:rPr lang="sv-SE" sz="1050" dirty="0">
                <a:latin typeface="Arial" panose="020B0604020202020204" pitchFamily="34" charset="0"/>
              </a:rPr>
              <a:t>insatser över samtliga kommuner i länet där frågan besvarats</a:t>
            </a:r>
            <a:r>
              <a:rPr lang="sv-SE" sz="1050" dirty="0"/>
              <a:t> </a:t>
            </a:r>
          </a:p>
        </p:txBody>
      </p:sp>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fysiska och digitala insatser, samt de tre vanligaste insatserna i respektive kategori</a:t>
            </a:r>
          </a:p>
        </p:txBody>
      </p:sp>
      <p:sp>
        <p:nvSpPr>
          <p:cNvPr id="5" name="Platshållare för sidfot 4">
            <a:extLst>
              <a:ext uri="{FF2B5EF4-FFF2-40B4-BE49-F238E27FC236}">
                <a16:creationId xmlns:a16="http://schemas.microsoft.com/office/drawing/2014/main" id="{8BA7139C-432F-4031-AB19-AD770773ACE4}"/>
              </a:ext>
            </a:extLst>
          </p:cNvPr>
          <p:cNvSpPr>
            <a:spLocks noGrp="1"/>
          </p:cNvSpPr>
          <p:nvPr>
            <p:ph type="ftr" sz="quarter" idx="11"/>
          </p:nvPr>
        </p:nvSpPr>
        <p:spPr/>
        <p:txBody>
          <a:bodyPr/>
          <a:lstStyle/>
          <a:p>
            <a:r>
              <a:rPr lang="sv-SE"/>
              <a:t>Verksamhetsområde: Äldre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26</a:t>
            </a:fld>
            <a:endParaRPr lang="sv-SE"/>
          </a:p>
        </p:txBody>
      </p:sp>
      <p:sp>
        <p:nvSpPr>
          <p:cNvPr id="12" name="Text Placeholder 11">
            <a:extLst>
              <a:ext uri="{FF2B5EF4-FFF2-40B4-BE49-F238E27FC236}">
                <a16:creationId xmlns:a16="http://schemas.microsoft.com/office/drawing/2014/main" id="{B2C250F5-F85E-CC6E-3B40-F6D44533484C}"/>
              </a:ext>
            </a:extLst>
          </p:cNvPr>
          <p:cNvSpPr>
            <a:spLocks noGrp="1"/>
          </p:cNvSpPr>
          <p:nvPr>
            <p:ph type="body" sz="quarter" idx="13"/>
          </p:nvPr>
        </p:nvSpPr>
        <p:spPr/>
        <p:txBody>
          <a:bodyPr/>
          <a:lstStyle/>
          <a:p>
            <a:r>
              <a:rPr lang="sv-SE" sz="800" dirty="0"/>
              <a:t>	Not:	</a:t>
            </a:r>
            <a:r>
              <a:rPr lang="sv-SE" dirty="0"/>
              <a:t>Insatser markerade med * avser insatser till anhöriga.</a:t>
            </a:r>
            <a:endParaRPr lang="sv-SE" sz="800" dirty="0"/>
          </a:p>
          <a:p>
            <a:r>
              <a:rPr lang="sv-SE" sz="800" dirty="0"/>
              <a:t>	Källa:	Enkät: Kartläggning av socialtjänstens insatser i Sveriges kommuner (2021).  </a:t>
            </a:r>
          </a:p>
        </p:txBody>
      </p:sp>
      <p:sp>
        <p:nvSpPr>
          <p:cNvPr id="19" name="TextBox 18">
            <a:extLst>
              <a:ext uri="{FF2B5EF4-FFF2-40B4-BE49-F238E27FC236}">
                <a16:creationId xmlns:a16="http://schemas.microsoft.com/office/drawing/2014/main" id="{5C1FBB23-96FC-4BE2-AB5F-564601534DD3}"/>
              </a:ext>
            </a:extLst>
          </p:cNvPr>
          <p:cNvSpPr txBox="1"/>
          <p:nvPr/>
        </p:nvSpPr>
        <p:spPr>
          <a:xfrm>
            <a:off x="298412" y="4358721"/>
            <a:ext cx="1070816" cy="738664"/>
          </a:xfrm>
          <a:prstGeom prst="rect">
            <a:avLst/>
          </a:prstGeom>
          <a:noFill/>
        </p:spPr>
        <p:txBody>
          <a:bodyPr wrap="square" rtlCol="0">
            <a:spAutoFit/>
          </a:bodyPr>
          <a:lstStyle/>
          <a:p>
            <a:r>
              <a:rPr lang="sv-SE" sz="1050" b="1" dirty="0"/>
              <a:t>Vanligaste insatserna i respektive form </a:t>
            </a:r>
            <a:endParaRPr lang="sv-SE" sz="1050" dirty="0"/>
          </a:p>
        </p:txBody>
      </p:sp>
      <p:sp>
        <p:nvSpPr>
          <p:cNvPr id="21" name="Left Brace 20">
            <a:extLst>
              <a:ext uri="{FF2B5EF4-FFF2-40B4-BE49-F238E27FC236}">
                <a16:creationId xmlns:a16="http://schemas.microsoft.com/office/drawing/2014/main" id="{859638AC-92DF-4F5E-AD79-3C4D97B852CB}"/>
              </a:ext>
            </a:extLst>
          </p:cNvPr>
          <p:cNvSpPr/>
          <p:nvPr/>
        </p:nvSpPr>
        <p:spPr>
          <a:xfrm>
            <a:off x="1177151" y="4083579"/>
            <a:ext cx="240772" cy="153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6" name="TextBox 35">
            <a:extLst>
              <a:ext uri="{FF2B5EF4-FFF2-40B4-BE49-F238E27FC236}">
                <a16:creationId xmlns:a16="http://schemas.microsoft.com/office/drawing/2014/main" id="{F01E8C20-3230-4929-BFB9-1BCA20486B35}"/>
              </a:ext>
            </a:extLst>
          </p:cNvPr>
          <p:cNvSpPr txBox="1"/>
          <p:nvPr/>
        </p:nvSpPr>
        <p:spPr>
          <a:xfrm>
            <a:off x="346206" y="1430866"/>
            <a:ext cx="3177393" cy="253916"/>
          </a:xfrm>
          <a:prstGeom prst="rect">
            <a:avLst/>
          </a:prstGeom>
          <a:noFill/>
        </p:spPr>
        <p:txBody>
          <a:bodyPr wrap="square">
            <a:spAutoFit/>
          </a:bodyPr>
          <a:lstStyle/>
          <a:p>
            <a:r>
              <a:rPr lang="sv-SE" sz="1050" b="1" dirty="0">
                <a:latin typeface="Arial" panose="020B0604020202020204" pitchFamily="34" charset="0"/>
              </a:rPr>
              <a:t>Andel som ges i respektive form</a:t>
            </a:r>
            <a:endParaRPr lang="sv-SE" sz="1050" b="1" dirty="0"/>
          </a:p>
        </p:txBody>
      </p:sp>
      <p:sp>
        <p:nvSpPr>
          <p:cNvPr id="14" name="TextBox 13">
            <a:extLst>
              <a:ext uri="{FF2B5EF4-FFF2-40B4-BE49-F238E27FC236}">
                <a16:creationId xmlns:a16="http://schemas.microsoft.com/office/drawing/2014/main" id="{B7675AE2-E75D-B39F-C1FF-901E271BD2A8}"/>
              </a:ext>
            </a:extLst>
          </p:cNvPr>
          <p:cNvSpPr txBox="1"/>
          <p:nvPr/>
        </p:nvSpPr>
        <p:spPr>
          <a:xfrm>
            <a:off x="9658972" y="1308743"/>
            <a:ext cx="751640" cy="253916"/>
          </a:xfrm>
          <a:prstGeom prst="rect">
            <a:avLst/>
          </a:prstGeom>
          <a:noFill/>
        </p:spPr>
        <p:txBody>
          <a:bodyPr wrap="square">
            <a:spAutoFit/>
          </a:bodyPr>
          <a:lstStyle/>
          <a:p>
            <a:r>
              <a:rPr lang="sv-SE" sz="1050" dirty="0">
                <a:latin typeface="Arial" panose="020B0604020202020204" pitchFamily="34" charset="0"/>
              </a:rPr>
              <a:t>100 % =</a:t>
            </a:r>
            <a:endParaRPr lang="sv-SE" sz="1050" dirty="0"/>
          </a:p>
        </p:txBody>
      </p:sp>
      <p:graphicFrame>
        <p:nvGraphicFramePr>
          <p:cNvPr id="13" name="Chart 12">
            <a:extLst>
              <a:ext uri="{FF2B5EF4-FFF2-40B4-BE49-F238E27FC236}">
                <a16:creationId xmlns:a16="http://schemas.microsoft.com/office/drawing/2014/main" id="{C4B24DB4-E93A-41B0-BF67-A9B47B32FF16}"/>
              </a:ext>
            </a:extLst>
          </p:cNvPr>
          <p:cNvGraphicFramePr>
            <a:graphicFrameLocks/>
          </p:cNvGraphicFramePr>
          <p:nvPr>
            <p:extLst>
              <p:ext uri="{D42A27DB-BD31-4B8C-83A1-F6EECF244321}">
                <p14:modId xmlns:p14="http://schemas.microsoft.com/office/powerpoint/2010/main" val="835422677"/>
              </p:ext>
            </p:extLst>
          </p:nvPr>
        </p:nvGraphicFramePr>
        <p:xfrm>
          <a:off x="743942" y="1562659"/>
          <a:ext cx="10332000" cy="2201264"/>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32699B4F-497C-E7EC-A35F-6E9F20580EF1}"/>
              </a:ext>
            </a:extLst>
          </p:cNvPr>
          <p:cNvSpPr txBox="1"/>
          <p:nvPr>
            <p:custDataLst>
              <p:tags r:id="rId1"/>
            </p:custDataLst>
          </p:nvPr>
        </p:nvSpPr>
        <p:spPr>
          <a:xfrm>
            <a:off x="10186524" y="1308743"/>
            <a:ext cx="751640" cy="253916"/>
          </a:xfrm>
          <a:prstGeom prst="rect">
            <a:avLst/>
          </a:prstGeom>
          <a:noFill/>
        </p:spPr>
        <p:txBody>
          <a:bodyPr wrap="square">
            <a:spAutoFit/>
          </a:bodyPr>
          <a:lstStyle/>
          <a:p>
            <a:r>
              <a:rPr lang="sv-SE" sz="1050" dirty="0"/>
              <a:t>404</a:t>
            </a:r>
          </a:p>
        </p:txBody>
      </p:sp>
      <p:graphicFrame>
        <p:nvGraphicFramePr>
          <p:cNvPr id="16" name="Table 15">
            <a:extLst>
              <a:ext uri="{FF2B5EF4-FFF2-40B4-BE49-F238E27FC236}">
                <a16:creationId xmlns:a16="http://schemas.microsoft.com/office/drawing/2014/main" id="{EE713C1F-A90F-41F6-2784-AC57A9CFE905}"/>
              </a:ext>
            </a:extLst>
          </p:cNvPr>
          <p:cNvGraphicFramePr>
            <a:graphicFrameLocks noGrp="1"/>
          </p:cNvGraphicFramePr>
          <p:nvPr>
            <p:custDataLst>
              <p:tags r:id="rId2"/>
            </p:custDataLst>
            <p:extLst>
              <p:ext uri="{D42A27DB-BD31-4B8C-83A1-F6EECF244321}">
                <p14:modId xmlns:p14="http://schemas.microsoft.com/office/powerpoint/2010/main" val="4053164251"/>
              </p:ext>
            </p:extLst>
          </p:nvPr>
        </p:nvGraphicFramePr>
        <p:xfrm>
          <a:off x="1530350" y="3622610"/>
          <a:ext cx="9131300" cy="2057400"/>
        </p:xfrm>
        <a:graphic>
          <a:graphicData uri="http://schemas.openxmlformats.org/drawingml/2006/table">
            <a:tbl>
              <a:tblPr/>
              <a:tblGrid>
                <a:gridCol w="1854200">
                  <a:extLst>
                    <a:ext uri="{9D8B030D-6E8A-4147-A177-3AD203B41FA5}">
                      <a16:colId xmlns:a16="http://schemas.microsoft.com/office/drawing/2014/main" val="2863982185"/>
                    </a:ext>
                  </a:extLst>
                </a:gridCol>
                <a:gridCol w="571500">
                  <a:extLst>
                    <a:ext uri="{9D8B030D-6E8A-4147-A177-3AD203B41FA5}">
                      <a16:colId xmlns:a16="http://schemas.microsoft.com/office/drawing/2014/main" val="605446605"/>
                    </a:ext>
                  </a:extLst>
                </a:gridCol>
                <a:gridCol w="1854200">
                  <a:extLst>
                    <a:ext uri="{9D8B030D-6E8A-4147-A177-3AD203B41FA5}">
                      <a16:colId xmlns:a16="http://schemas.microsoft.com/office/drawing/2014/main" val="4182035012"/>
                    </a:ext>
                  </a:extLst>
                </a:gridCol>
                <a:gridCol w="571500">
                  <a:extLst>
                    <a:ext uri="{9D8B030D-6E8A-4147-A177-3AD203B41FA5}">
                      <a16:colId xmlns:a16="http://schemas.microsoft.com/office/drawing/2014/main" val="1146759583"/>
                    </a:ext>
                  </a:extLst>
                </a:gridCol>
                <a:gridCol w="1854200">
                  <a:extLst>
                    <a:ext uri="{9D8B030D-6E8A-4147-A177-3AD203B41FA5}">
                      <a16:colId xmlns:a16="http://schemas.microsoft.com/office/drawing/2014/main" val="3202109336"/>
                    </a:ext>
                  </a:extLst>
                </a:gridCol>
                <a:gridCol w="571500">
                  <a:extLst>
                    <a:ext uri="{9D8B030D-6E8A-4147-A177-3AD203B41FA5}">
                      <a16:colId xmlns:a16="http://schemas.microsoft.com/office/drawing/2014/main" val="2658056620"/>
                    </a:ext>
                  </a:extLst>
                </a:gridCol>
                <a:gridCol w="1854200">
                  <a:extLst>
                    <a:ext uri="{9D8B030D-6E8A-4147-A177-3AD203B41FA5}">
                      <a16:colId xmlns:a16="http://schemas.microsoft.com/office/drawing/2014/main" val="2916992586"/>
                    </a:ext>
                  </a:extLst>
                </a:gridCol>
              </a:tblGrid>
              <a:tr h="514350">
                <a:tc>
                  <a:txBody>
                    <a:bodyPr/>
                    <a:lstStyle/>
                    <a:p>
                      <a:pPr algn="ctr" fontAlgn="ctr"/>
                      <a:r>
                        <a:rPr lang="sv-SE" sz="900" b="1" i="0" u="none" strike="noStrike">
                          <a:solidFill>
                            <a:srgbClr val="000000"/>
                          </a:solidFill>
                          <a:effectLst/>
                          <a:latin typeface="Arial" panose="020B0604020202020204" pitchFamily="34" charset="0"/>
                        </a:rPr>
                        <a:t>Enbart fysiskt</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Fysiskt och digitalt</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Enbart digitalt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Vet ej</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1CA"/>
                    </a:solidFill>
                  </a:tcPr>
                </a:tc>
                <a:extLst>
                  <a:ext uri="{0D108BD9-81ED-4DB2-BD59-A6C34878D82A}">
                    <a16:rowId xmlns:a16="http://schemas.microsoft.com/office/drawing/2014/main" val="3368824591"/>
                  </a:ext>
                </a:extLst>
              </a:tr>
              <a:tr h="514350">
                <a:tc>
                  <a:txBody>
                    <a:bodyPr/>
                    <a:lstStyle/>
                    <a:p>
                      <a:pPr algn="ctr" fontAlgn="ctr"/>
                      <a:r>
                        <a:rPr lang="sv-SE" sz="900" b="0" i="0" u="none" strike="noStrike">
                          <a:solidFill>
                            <a:srgbClr val="000000"/>
                          </a:solidFill>
                          <a:effectLst/>
                          <a:latin typeface="Arial" panose="020B0604020202020204" pitchFamily="34" charset="0"/>
                        </a:rPr>
                        <a:t>Avlösning i hemmet*</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Information om anhörigstöd / anhörigperspektiv</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Trygghetskamera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3369582460"/>
                  </a:ext>
                </a:extLst>
              </a:tr>
              <a:tr h="514350">
                <a:tc>
                  <a:txBody>
                    <a:bodyPr/>
                    <a:lstStyle/>
                    <a:p>
                      <a:pPr algn="ctr" fontAlgn="ctr"/>
                      <a:r>
                        <a:rPr lang="sv-SE" sz="900" b="0" i="0" u="none" strike="noStrike">
                          <a:solidFill>
                            <a:srgbClr val="000000"/>
                          </a:solidFill>
                          <a:effectLst/>
                          <a:latin typeface="Arial" panose="020B0604020202020204" pitchFamily="34" charset="0"/>
                        </a:rPr>
                        <a:t>Växelvård/ korttidsboende</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Tillsyn</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Fallsensorer</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126648898"/>
                  </a:ext>
                </a:extLst>
              </a:tr>
              <a:tr h="514350">
                <a:tc>
                  <a:txBody>
                    <a:bodyPr/>
                    <a:lstStyle/>
                    <a:p>
                      <a:pPr algn="ctr" fontAlgn="ctr"/>
                      <a:r>
                        <a:rPr lang="sv-SE" sz="900" b="0" i="0" u="none" strike="noStrike">
                          <a:solidFill>
                            <a:srgbClr val="000000"/>
                          </a:solidFill>
                          <a:effectLst/>
                          <a:latin typeface="Arial" panose="020B0604020202020204" pitchFamily="34" charset="0"/>
                        </a:rPr>
                        <a:t>Särskilt boende, vård och omsorgsboende anpassat för personer med demenssjukdom</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stödsamtal utan särskild manual*</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Trygghetslarm</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495330031"/>
                  </a:ext>
                </a:extLst>
              </a:tr>
            </a:tbl>
          </a:graphicData>
        </a:graphic>
      </p:graphicFrame>
    </p:spTree>
    <p:extLst>
      <p:ext uri="{BB962C8B-B14F-4D97-AF65-F5344CB8AC3E}">
        <p14:creationId xmlns:p14="http://schemas.microsoft.com/office/powerpoint/2010/main" val="3334985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a:bodyPr>
          <a:lstStyle/>
          <a:p>
            <a:r>
              <a:rPr lang="sv-SE" dirty="0"/>
              <a:t>Insatser som oftast ges i fysisk respektive digital form</a:t>
            </a:r>
            <a:endParaRPr lang="en-US" dirty="0"/>
          </a:p>
        </p:txBody>
      </p:sp>
      <p:sp>
        <p:nvSpPr>
          <p:cNvPr id="5" name="Platshållare för sidfot 4">
            <a:extLst>
              <a:ext uri="{FF2B5EF4-FFF2-40B4-BE49-F238E27FC236}">
                <a16:creationId xmlns:a16="http://schemas.microsoft.com/office/drawing/2014/main" id="{CFEFDDA3-C752-4908-BC65-593FBA993EDC}"/>
              </a:ext>
            </a:extLst>
          </p:cNvPr>
          <p:cNvSpPr>
            <a:spLocks noGrp="1"/>
          </p:cNvSpPr>
          <p:nvPr>
            <p:ph type="ftr" sz="quarter" idx="11"/>
          </p:nvPr>
        </p:nvSpPr>
        <p:spPr/>
        <p:txBody>
          <a:bodyPr/>
          <a:lstStyle/>
          <a:p>
            <a:r>
              <a:rPr lang="sv-SE"/>
              <a:t>Verksamhetsområde: Äldre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27</a:t>
            </a:fld>
            <a:endParaRPr lang="sv-SE"/>
          </a:p>
        </p:txBody>
      </p:sp>
      <p:sp>
        <p:nvSpPr>
          <p:cNvPr id="8" name="Text Placeholder 7">
            <a:extLst>
              <a:ext uri="{FF2B5EF4-FFF2-40B4-BE49-F238E27FC236}">
                <a16:creationId xmlns:a16="http://schemas.microsoft.com/office/drawing/2014/main" id="{2C025A80-2033-119C-3BA6-A39FDCA364AB}"/>
              </a:ext>
            </a:extLst>
          </p:cNvPr>
          <p:cNvSpPr>
            <a:spLocks noGrp="1"/>
          </p:cNvSpPr>
          <p:nvPr>
            <p:ph type="body" sz="quarter" idx="13"/>
          </p:nvPr>
        </p:nvSpPr>
        <p:spPr/>
        <p:txBody>
          <a:bodyPr/>
          <a:lstStyle/>
          <a:p>
            <a:r>
              <a:rPr lang="sv-SE" sz="800" dirty="0"/>
              <a:t>	Not: 	Antal svarande kommuner anges i parentes. </a:t>
            </a:r>
            <a:r>
              <a:rPr lang="sv-SE" dirty="0"/>
              <a:t>Insatser markerade med * avser insatser till anhöriga.</a:t>
            </a:r>
            <a:endParaRPr lang="sv-SE" sz="800" dirty="0"/>
          </a:p>
          <a:p>
            <a:r>
              <a:rPr lang="sv-SE" sz="800" dirty="0"/>
              <a:t>	Källa:	Enkät: Kartläggning av socialtjänstens insatser i Sveriges kommuner (2021)  </a:t>
            </a:r>
          </a:p>
        </p:txBody>
      </p:sp>
      <p:sp>
        <p:nvSpPr>
          <p:cNvPr id="13" name="TextBox 12">
            <a:extLst>
              <a:ext uri="{FF2B5EF4-FFF2-40B4-BE49-F238E27FC236}">
                <a16:creationId xmlns:a16="http://schemas.microsoft.com/office/drawing/2014/main" id="{1716B2F3-7BE2-4520-8D3B-ED29FAEACEA2}"/>
              </a:ext>
            </a:extLst>
          </p:cNvPr>
          <p:cNvSpPr txBox="1"/>
          <p:nvPr/>
        </p:nvSpPr>
        <p:spPr>
          <a:xfrm>
            <a:off x="1069385" y="1321230"/>
            <a:ext cx="3276000" cy="252000"/>
          </a:xfrm>
          <a:prstGeom prst="rect">
            <a:avLst/>
          </a:prstGeom>
          <a:noFill/>
        </p:spPr>
        <p:txBody>
          <a:bodyPr wrap="square">
            <a:spAutoFit/>
          </a:bodyPr>
          <a:lstStyle/>
          <a:p>
            <a:pPr algn="ctr"/>
            <a:r>
              <a:rPr lang="sv-SE" sz="1050" b="1" dirty="0"/>
              <a:t>Vanligast </a:t>
            </a:r>
            <a:r>
              <a:rPr lang="sv-SE" sz="1050" b="1" dirty="0">
                <a:solidFill>
                  <a:schemeClr val="tx1"/>
                </a:solidFill>
              </a:rPr>
              <a:t>fysisk form </a:t>
            </a:r>
          </a:p>
        </p:txBody>
      </p:sp>
      <p:sp>
        <p:nvSpPr>
          <p:cNvPr id="15" name="TextBox 14">
            <a:extLst>
              <a:ext uri="{FF2B5EF4-FFF2-40B4-BE49-F238E27FC236}">
                <a16:creationId xmlns:a16="http://schemas.microsoft.com/office/drawing/2014/main" id="{12DD9150-0716-4762-B547-4DFC9710D751}"/>
              </a:ext>
            </a:extLst>
          </p:cNvPr>
          <p:cNvSpPr txBox="1"/>
          <p:nvPr/>
        </p:nvSpPr>
        <p:spPr>
          <a:xfrm>
            <a:off x="7846615" y="1321230"/>
            <a:ext cx="3276000" cy="252000"/>
          </a:xfrm>
          <a:prstGeom prst="rect">
            <a:avLst/>
          </a:prstGeom>
          <a:noFill/>
        </p:spPr>
        <p:txBody>
          <a:bodyPr wrap="square">
            <a:spAutoFit/>
          </a:bodyPr>
          <a:lstStyle/>
          <a:p>
            <a:pPr algn="ctr"/>
            <a:r>
              <a:rPr lang="sv-SE" sz="1050" b="1" dirty="0"/>
              <a:t>Vanligast </a:t>
            </a:r>
            <a:r>
              <a:rPr lang="sv-SE" sz="1050" b="1" dirty="0">
                <a:solidFill>
                  <a:schemeClr val="tx1"/>
                </a:solidFill>
              </a:rPr>
              <a:t>digital form</a:t>
            </a:r>
          </a:p>
        </p:txBody>
      </p:sp>
      <p:sp>
        <p:nvSpPr>
          <p:cNvPr id="18" name="TextBox 17">
            <a:extLst>
              <a:ext uri="{FF2B5EF4-FFF2-40B4-BE49-F238E27FC236}">
                <a16:creationId xmlns:a16="http://schemas.microsoft.com/office/drawing/2014/main" id="{5C717BAE-4BD1-41C1-8793-6D26AA201CD6}"/>
              </a:ext>
            </a:extLst>
          </p:cNvPr>
          <p:cNvSpPr txBox="1"/>
          <p:nvPr/>
        </p:nvSpPr>
        <p:spPr>
          <a:xfrm>
            <a:off x="4458000" y="1321230"/>
            <a:ext cx="3276000" cy="252000"/>
          </a:xfrm>
          <a:prstGeom prst="rect">
            <a:avLst/>
          </a:prstGeom>
          <a:noFill/>
        </p:spPr>
        <p:txBody>
          <a:bodyPr wrap="square">
            <a:spAutoFit/>
          </a:bodyPr>
          <a:lstStyle/>
          <a:p>
            <a:pPr algn="ctr"/>
            <a:r>
              <a:rPr lang="sv-SE" sz="1050" b="1" dirty="0"/>
              <a:t>Vanligast både </a:t>
            </a:r>
            <a:r>
              <a:rPr lang="sv-SE" sz="1050" b="1" dirty="0">
                <a:solidFill>
                  <a:schemeClr val="tx1"/>
                </a:solidFill>
              </a:rPr>
              <a:t>fysisk och digital form</a:t>
            </a:r>
          </a:p>
        </p:txBody>
      </p:sp>
      <p:graphicFrame>
        <p:nvGraphicFramePr>
          <p:cNvPr id="11" name="Table 10">
            <a:extLst>
              <a:ext uri="{FF2B5EF4-FFF2-40B4-BE49-F238E27FC236}">
                <a16:creationId xmlns:a16="http://schemas.microsoft.com/office/drawing/2014/main" id="{16E11648-56D2-F723-1417-EE490688AF62}"/>
              </a:ext>
            </a:extLst>
          </p:cNvPr>
          <p:cNvGraphicFramePr>
            <a:graphicFrameLocks noGrp="1"/>
          </p:cNvGraphicFramePr>
          <p:nvPr>
            <p:custDataLst>
              <p:tags r:id="rId1"/>
            </p:custDataLst>
            <p:extLst>
              <p:ext uri="{D42A27DB-BD31-4B8C-83A1-F6EECF244321}">
                <p14:modId xmlns:p14="http://schemas.microsoft.com/office/powerpoint/2010/main" val="363037277"/>
              </p:ext>
            </p:extLst>
          </p:nvPr>
        </p:nvGraphicFramePr>
        <p:xfrm>
          <a:off x="1290639" y="1678475"/>
          <a:ext cx="9610722" cy="3501048"/>
        </p:xfrm>
        <a:graphic>
          <a:graphicData uri="http://schemas.openxmlformats.org/drawingml/2006/table">
            <a:tbl>
              <a:tblPr/>
              <a:tblGrid>
                <a:gridCol w="1463774">
                  <a:extLst>
                    <a:ext uri="{9D8B030D-6E8A-4147-A177-3AD203B41FA5}">
                      <a16:colId xmlns:a16="http://schemas.microsoft.com/office/drawing/2014/main" val="2848605762"/>
                    </a:ext>
                  </a:extLst>
                </a:gridCol>
                <a:gridCol w="691459">
                  <a:extLst>
                    <a:ext uri="{9D8B030D-6E8A-4147-A177-3AD203B41FA5}">
                      <a16:colId xmlns:a16="http://schemas.microsoft.com/office/drawing/2014/main" val="3578365864"/>
                    </a:ext>
                  </a:extLst>
                </a:gridCol>
                <a:gridCol w="691459">
                  <a:extLst>
                    <a:ext uri="{9D8B030D-6E8A-4147-A177-3AD203B41FA5}">
                      <a16:colId xmlns:a16="http://schemas.microsoft.com/office/drawing/2014/main" val="1870719008"/>
                    </a:ext>
                  </a:extLst>
                </a:gridCol>
                <a:gridCol w="535323">
                  <a:extLst>
                    <a:ext uri="{9D8B030D-6E8A-4147-A177-3AD203B41FA5}">
                      <a16:colId xmlns:a16="http://schemas.microsoft.com/office/drawing/2014/main" val="924390680"/>
                    </a:ext>
                  </a:extLst>
                </a:gridCol>
                <a:gridCol w="1463774">
                  <a:extLst>
                    <a:ext uri="{9D8B030D-6E8A-4147-A177-3AD203B41FA5}">
                      <a16:colId xmlns:a16="http://schemas.microsoft.com/office/drawing/2014/main" val="3331086553"/>
                    </a:ext>
                  </a:extLst>
                </a:gridCol>
                <a:gridCol w="691459">
                  <a:extLst>
                    <a:ext uri="{9D8B030D-6E8A-4147-A177-3AD203B41FA5}">
                      <a16:colId xmlns:a16="http://schemas.microsoft.com/office/drawing/2014/main" val="817206197"/>
                    </a:ext>
                  </a:extLst>
                </a:gridCol>
                <a:gridCol w="691459">
                  <a:extLst>
                    <a:ext uri="{9D8B030D-6E8A-4147-A177-3AD203B41FA5}">
                      <a16:colId xmlns:a16="http://schemas.microsoft.com/office/drawing/2014/main" val="1690858229"/>
                    </a:ext>
                  </a:extLst>
                </a:gridCol>
                <a:gridCol w="535323">
                  <a:extLst>
                    <a:ext uri="{9D8B030D-6E8A-4147-A177-3AD203B41FA5}">
                      <a16:colId xmlns:a16="http://schemas.microsoft.com/office/drawing/2014/main" val="2032530601"/>
                    </a:ext>
                  </a:extLst>
                </a:gridCol>
                <a:gridCol w="1463774">
                  <a:extLst>
                    <a:ext uri="{9D8B030D-6E8A-4147-A177-3AD203B41FA5}">
                      <a16:colId xmlns:a16="http://schemas.microsoft.com/office/drawing/2014/main" val="67386520"/>
                    </a:ext>
                  </a:extLst>
                </a:gridCol>
                <a:gridCol w="691459">
                  <a:extLst>
                    <a:ext uri="{9D8B030D-6E8A-4147-A177-3AD203B41FA5}">
                      <a16:colId xmlns:a16="http://schemas.microsoft.com/office/drawing/2014/main" val="3328258267"/>
                    </a:ext>
                  </a:extLst>
                </a:gridCol>
                <a:gridCol w="691459">
                  <a:extLst>
                    <a:ext uri="{9D8B030D-6E8A-4147-A177-3AD203B41FA5}">
                      <a16:colId xmlns:a16="http://schemas.microsoft.com/office/drawing/2014/main" val="1869105737"/>
                    </a:ext>
                  </a:extLst>
                </a:gridCol>
              </a:tblGrid>
              <a:tr h="755260">
                <a:tc>
                  <a:txBody>
                    <a:bodyPr/>
                    <a:lstStyle/>
                    <a:p>
                      <a:pPr algn="ctr" fontAlgn="ctr"/>
                      <a:r>
                        <a:rPr lang="sv-SE" sz="900" b="1" i="0" u="none" strike="noStrike">
                          <a:solidFill>
                            <a:srgbClr val="000000"/>
                          </a:solidFill>
                          <a:effectLst/>
                          <a:latin typeface="Arial" panose="020B0604020202020204" pitchFamily="34" charset="0"/>
                        </a:rPr>
                        <a:t>Insats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fysisk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form</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Antal i</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fysisk</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form</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både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fysisk</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och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digital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Antal i</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både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fysisk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och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digital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digital</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form</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Antal i</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digital</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form</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extLst>
                  <a:ext uri="{0D108BD9-81ED-4DB2-BD59-A6C34878D82A}">
                    <a16:rowId xmlns:a16="http://schemas.microsoft.com/office/drawing/2014/main" val="775626232"/>
                  </a:ext>
                </a:extLst>
              </a:tr>
              <a:tr h="545465">
                <a:tc>
                  <a:txBody>
                    <a:bodyPr/>
                    <a:lstStyle/>
                    <a:p>
                      <a:pPr algn="ctr" fontAlgn="ctr"/>
                      <a:r>
                        <a:rPr lang="sv-SE" sz="900" b="0" i="0" u="none" strike="noStrike">
                          <a:solidFill>
                            <a:srgbClr val="000000"/>
                          </a:solidFill>
                          <a:effectLst/>
                          <a:latin typeface="Arial" panose="020B0604020202020204" pitchFamily="34" charset="0"/>
                        </a:rPr>
                        <a:t>Avlösning i hemmet* (10)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Information om anhörigstöd / anhörigperspektiv (10)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70%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Trygghetskamera (8)</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38%</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3</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1130619512"/>
                  </a:ext>
                </a:extLst>
              </a:tr>
              <a:tr h="545465">
                <a:tc>
                  <a:txBody>
                    <a:bodyPr/>
                    <a:lstStyle/>
                    <a:p>
                      <a:pPr algn="ctr" fontAlgn="ctr"/>
                      <a:r>
                        <a:rPr lang="sv-SE" sz="900" b="0" i="0" u="none" strike="noStrike">
                          <a:solidFill>
                            <a:srgbClr val="000000"/>
                          </a:solidFill>
                          <a:effectLst/>
                          <a:latin typeface="Arial" panose="020B0604020202020204" pitchFamily="34" charset="0"/>
                        </a:rPr>
                        <a:t>Växelvård/ korttidsboende (10)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Tillsyn (10)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70%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Fallsensorer (7)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1164194062"/>
                  </a:ext>
                </a:extLst>
              </a:tr>
              <a:tr h="563928">
                <a:tc>
                  <a:txBody>
                    <a:bodyPr/>
                    <a:lstStyle/>
                    <a:p>
                      <a:pPr algn="ctr" fontAlgn="ctr"/>
                      <a:r>
                        <a:rPr lang="sv-SE" sz="900" b="0" i="0" u="none" strike="noStrike">
                          <a:solidFill>
                            <a:srgbClr val="000000"/>
                          </a:solidFill>
                          <a:effectLst/>
                          <a:latin typeface="Arial" panose="020B0604020202020204" pitchFamily="34" charset="0"/>
                        </a:rPr>
                        <a:t>Särskilt boende, vård och omsorgsboende anpassat för personer med demenssjukdom (10)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stödsamtal utan särskild manual* (9)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Trygghetslarm (9)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11%</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3488593477"/>
                  </a:ext>
                </a:extLst>
              </a:tr>
              <a:tr h="545465">
                <a:tc>
                  <a:txBody>
                    <a:bodyPr/>
                    <a:lstStyle/>
                    <a:p>
                      <a:pPr algn="ctr" fontAlgn="ctr"/>
                      <a:r>
                        <a:rPr lang="sv-SE" sz="900" b="0" i="0" u="none" strike="noStrike">
                          <a:solidFill>
                            <a:srgbClr val="000000"/>
                          </a:solidFill>
                          <a:effectLst/>
                          <a:latin typeface="Arial" panose="020B0604020202020204" pitchFamily="34" charset="0"/>
                        </a:rPr>
                        <a:t>Hjälp vid måltid  (10)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Trygghetslarm (9)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GPS-larm / mobila trygghetslarm (8)</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13%</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2911397903"/>
                  </a:ext>
                </a:extLst>
              </a:tr>
              <a:tr h="545465">
                <a:tc>
                  <a:txBody>
                    <a:bodyPr/>
                    <a:lstStyle/>
                    <a:p>
                      <a:pPr algn="ctr" fontAlgn="ctr"/>
                      <a:r>
                        <a:rPr lang="sv-SE" sz="900" b="0" i="0" u="none" strike="noStrike">
                          <a:solidFill>
                            <a:srgbClr val="000000"/>
                          </a:solidFill>
                          <a:effectLst/>
                          <a:latin typeface="Arial" panose="020B0604020202020204" pitchFamily="34" charset="0"/>
                        </a:rPr>
                        <a:t>Avlösning genom korttidsboende, respite care, växelvård* (10)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Hemtjänst (10)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40%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3963338630"/>
                  </a:ext>
                </a:extLst>
              </a:tr>
            </a:tbl>
          </a:graphicData>
        </a:graphic>
      </p:graphicFrame>
    </p:spTree>
    <p:extLst>
      <p:ext uri="{BB962C8B-B14F-4D97-AF65-F5344CB8AC3E}">
        <p14:creationId xmlns:p14="http://schemas.microsoft.com/office/powerpoint/2010/main" val="2714563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insatser som ges fysiskt respektive digitalt uppdelat på kommun</a:t>
            </a:r>
          </a:p>
        </p:txBody>
      </p:sp>
      <p:sp>
        <p:nvSpPr>
          <p:cNvPr id="5" name="Platshållare för sidfot 4">
            <a:extLst>
              <a:ext uri="{FF2B5EF4-FFF2-40B4-BE49-F238E27FC236}">
                <a16:creationId xmlns:a16="http://schemas.microsoft.com/office/drawing/2014/main" id="{711553CD-2B31-45FC-B650-2BE01BCB6140}"/>
              </a:ext>
            </a:extLst>
          </p:cNvPr>
          <p:cNvSpPr>
            <a:spLocks noGrp="1"/>
          </p:cNvSpPr>
          <p:nvPr>
            <p:ph type="ftr" sz="quarter" idx="11"/>
          </p:nvPr>
        </p:nvSpPr>
        <p:spPr/>
        <p:txBody>
          <a:bodyPr/>
          <a:lstStyle/>
          <a:p>
            <a:r>
              <a:rPr lang="sv-SE"/>
              <a:t>Verksamhetsområde: Äldre</a:t>
            </a:r>
          </a:p>
        </p:txBody>
      </p:sp>
      <p:sp>
        <p:nvSpPr>
          <p:cNvPr id="3" name="Platshållare för bildnummer 2">
            <a:extLst>
              <a:ext uri="{FF2B5EF4-FFF2-40B4-BE49-F238E27FC236}">
                <a16:creationId xmlns:a16="http://schemas.microsoft.com/office/drawing/2014/main" id="{0C3B73DA-6A98-4F65-A103-AFE737DEEBD1}"/>
              </a:ext>
            </a:extLst>
          </p:cNvPr>
          <p:cNvSpPr>
            <a:spLocks noGrp="1"/>
          </p:cNvSpPr>
          <p:nvPr>
            <p:ph type="sldNum" sz="quarter" idx="12"/>
          </p:nvPr>
        </p:nvSpPr>
        <p:spPr/>
        <p:txBody>
          <a:bodyPr/>
          <a:lstStyle/>
          <a:p>
            <a:fld id="{2DBAD975-63FF-4468-AC34-025F73E043F9}" type="slidenum">
              <a:rPr lang="sv-SE" smtClean="0"/>
              <a:pPr/>
              <a:t>28</a:t>
            </a:fld>
            <a:endParaRPr lang="sv-SE"/>
          </a:p>
        </p:txBody>
      </p:sp>
      <p:sp>
        <p:nvSpPr>
          <p:cNvPr id="9" name="Text Placeholder 8">
            <a:extLst>
              <a:ext uri="{FF2B5EF4-FFF2-40B4-BE49-F238E27FC236}">
                <a16:creationId xmlns:a16="http://schemas.microsoft.com/office/drawing/2014/main" id="{5B26977B-29FF-6277-7D52-7AA739AB3C59}"/>
              </a:ext>
            </a:extLst>
          </p:cNvPr>
          <p:cNvSpPr>
            <a:spLocks noGrp="1"/>
          </p:cNvSpPr>
          <p:nvPr>
            <p:ph type="body" sz="quarter" idx="13"/>
          </p:nvPr>
        </p:nvSpPr>
        <p:spPr/>
        <p:txBody>
          <a:bodyPr/>
          <a:lstStyle/>
          <a:p>
            <a:r>
              <a:rPr lang="sv-SE" sz="800" dirty="0"/>
              <a:t>	Not: 	Antal svarande kommuner i riket är 245 kommuner. </a:t>
            </a:r>
            <a:r>
              <a:rPr lang="sv-SE" dirty="0"/>
              <a:t>Endast de kommuner som har lämnat ett svar visas i denna graf.</a:t>
            </a:r>
            <a:endParaRPr lang="sv-SE" sz="800" dirty="0"/>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84485434-5F58-494C-9B83-C71E2A5D5A1F}"/>
              </a:ext>
            </a:extLst>
          </p:cNvPr>
          <p:cNvGraphicFramePr>
            <a:graphicFrameLocks/>
          </p:cNvGraphicFramePr>
          <p:nvPr>
            <p:extLst>
              <p:ext uri="{D42A27DB-BD31-4B8C-83A1-F6EECF244321}">
                <p14:modId xmlns:p14="http://schemas.microsoft.com/office/powerpoint/2010/main" val="3656337019"/>
              </p:ext>
            </p:extLst>
          </p:nvPr>
        </p:nvGraphicFramePr>
        <p:xfrm>
          <a:off x="235458" y="1179000"/>
          <a:ext cx="11721083" cy="450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DE351C75-EAC5-FD8A-4662-158BA6A847C9}"/>
              </a:ext>
            </a:extLst>
          </p:cNvPr>
          <p:cNvSpPr/>
          <p:nvPr/>
        </p:nvSpPr>
        <p:spPr>
          <a:xfrm>
            <a:off x="8651330" y="5348074"/>
            <a:ext cx="1628503" cy="33092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3677127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antalet individer som tar del av insatser som ges i fysisk eller digital form</a:t>
            </a:r>
            <a:endParaRPr lang="en-US" dirty="0"/>
          </a:p>
        </p:txBody>
      </p:sp>
      <p:sp>
        <p:nvSpPr>
          <p:cNvPr id="5" name="Platshållare för sidfot 4">
            <a:extLst>
              <a:ext uri="{FF2B5EF4-FFF2-40B4-BE49-F238E27FC236}">
                <a16:creationId xmlns:a16="http://schemas.microsoft.com/office/drawing/2014/main" id="{B3F51C88-E1E9-4C5B-A307-C70BA436728F}"/>
              </a:ext>
            </a:extLst>
          </p:cNvPr>
          <p:cNvSpPr>
            <a:spLocks noGrp="1"/>
          </p:cNvSpPr>
          <p:nvPr>
            <p:ph type="ftr" sz="quarter" idx="11"/>
          </p:nvPr>
        </p:nvSpPr>
        <p:spPr/>
        <p:txBody>
          <a:bodyPr/>
          <a:lstStyle/>
          <a:p>
            <a:r>
              <a:rPr lang="sv-SE"/>
              <a:t>Verksamhetsområde: Äldre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29</a:t>
            </a:fld>
            <a:endParaRPr lang="sv-SE"/>
          </a:p>
        </p:txBody>
      </p:sp>
      <p:sp>
        <p:nvSpPr>
          <p:cNvPr id="9" name="Text Placeholder 8">
            <a:extLst>
              <a:ext uri="{FF2B5EF4-FFF2-40B4-BE49-F238E27FC236}">
                <a16:creationId xmlns:a16="http://schemas.microsoft.com/office/drawing/2014/main" id="{1759C0B1-9C16-D6B8-C245-55A7066820EA}"/>
              </a:ext>
            </a:extLst>
          </p:cNvPr>
          <p:cNvSpPr>
            <a:spLocks noGrp="1"/>
          </p:cNvSpPr>
          <p:nvPr>
            <p:ph type="body" sz="quarter" idx="13"/>
          </p:nvPr>
        </p:nvSpPr>
        <p:spPr/>
        <p:txBody>
          <a:bodyPr/>
          <a:lstStyle/>
          <a:p>
            <a:r>
              <a:rPr lang="sv-SE" sz="800" dirty="0"/>
              <a:t>	Källa:	Enkät: Kartläggning av socialtjänstens insatser i Sveriges kommuner (2021)  </a:t>
            </a:r>
          </a:p>
        </p:txBody>
      </p:sp>
      <p:sp>
        <p:nvSpPr>
          <p:cNvPr id="12" name="TextBox 11">
            <a:extLst>
              <a:ext uri="{FF2B5EF4-FFF2-40B4-BE49-F238E27FC236}">
                <a16:creationId xmlns:a16="http://schemas.microsoft.com/office/drawing/2014/main" id="{8A1F773B-8230-48D1-A357-C5F716AFE637}"/>
              </a:ext>
            </a:extLst>
          </p:cNvPr>
          <p:cNvSpPr txBox="1"/>
          <p:nvPr/>
        </p:nvSpPr>
        <p:spPr>
          <a:xfrm>
            <a:off x="4861367" y="1615545"/>
            <a:ext cx="3152935" cy="430887"/>
          </a:xfrm>
          <a:prstGeom prst="rect">
            <a:avLst/>
          </a:prstGeom>
          <a:noFill/>
        </p:spPr>
        <p:txBody>
          <a:bodyPr wrap="square">
            <a:spAutoFit/>
          </a:bodyPr>
          <a:lstStyle/>
          <a:p>
            <a:r>
              <a:rPr lang="sv-SE" sz="1100" dirty="0">
                <a:latin typeface="Arial" panose="020B0604020202020204" pitchFamily="34" charset="0"/>
              </a:rPr>
              <a:t>insatser i kommunerna som uppges ges både i fysisk och digital form</a:t>
            </a:r>
            <a:endParaRPr lang="sv-SE" sz="1100" dirty="0"/>
          </a:p>
        </p:txBody>
      </p:sp>
      <p:sp>
        <p:nvSpPr>
          <p:cNvPr id="13" name="TextBox 12">
            <a:extLst>
              <a:ext uri="{FF2B5EF4-FFF2-40B4-BE49-F238E27FC236}">
                <a16:creationId xmlns:a16="http://schemas.microsoft.com/office/drawing/2014/main" id="{957AF9EE-5F1C-4C59-A451-D081DA7B617C}"/>
              </a:ext>
            </a:extLst>
          </p:cNvPr>
          <p:cNvSpPr txBox="1"/>
          <p:nvPr/>
        </p:nvSpPr>
        <p:spPr>
          <a:xfrm>
            <a:off x="1404393" y="1609489"/>
            <a:ext cx="2865801" cy="430887"/>
          </a:xfrm>
          <a:prstGeom prst="rect">
            <a:avLst/>
          </a:prstGeom>
          <a:noFill/>
        </p:spPr>
        <p:txBody>
          <a:bodyPr wrap="square">
            <a:spAutoFit/>
          </a:bodyPr>
          <a:lstStyle/>
          <a:p>
            <a:r>
              <a:rPr lang="sv-SE" sz="1100" dirty="0">
                <a:latin typeface="Arial" panose="020B0604020202020204" pitchFamily="34" charset="0"/>
              </a:rPr>
              <a:t>insatser i kommunerna som uppges endast ges i fysisk form</a:t>
            </a:r>
            <a:endParaRPr lang="sv-SE" sz="1100" dirty="0"/>
          </a:p>
        </p:txBody>
      </p:sp>
      <p:sp>
        <p:nvSpPr>
          <p:cNvPr id="24" name="TextBox 23">
            <a:extLst>
              <a:ext uri="{FF2B5EF4-FFF2-40B4-BE49-F238E27FC236}">
                <a16:creationId xmlns:a16="http://schemas.microsoft.com/office/drawing/2014/main" id="{340103D5-525A-4536-A387-F04CA3A93B9A}"/>
              </a:ext>
            </a:extLst>
          </p:cNvPr>
          <p:cNvSpPr txBox="1"/>
          <p:nvPr/>
        </p:nvSpPr>
        <p:spPr>
          <a:xfrm>
            <a:off x="8605474" y="1609489"/>
            <a:ext cx="2841887" cy="430887"/>
          </a:xfrm>
          <a:prstGeom prst="rect">
            <a:avLst/>
          </a:prstGeom>
          <a:noFill/>
          <a:ln>
            <a:noFill/>
          </a:ln>
        </p:spPr>
        <p:txBody>
          <a:bodyPr wrap="square">
            <a:spAutoFit/>
          </a:bodyPr>
          <a:lstStyle/>
          <a:p>
            <a:r>
              <a:rPr lang="sv-SE" sz="1100" dirty="0">
                <a:latin typeface="Arial" panose="020B0604020202020204" pitchFamily="34" charset="0"/>
              </a:rPr>
              <a:t>insatser i kommunerna som uppges endast ges i digital form</a:t>
            </a:r>
            <a:endParaRPr lang="sv-SE" sz="1100" dirty="0"/>
          </a:p>
        </p:txBody>
      </p:sp>
      <p:graphicFrame>
        <p:nvGraphicFramePr>
          <p:cNvPr id="10" name="Chart 9">
            <a:extLst>
              <a:ext uri="{FF2B5EF4-FFF2-40B4-BE49-F238E27FC236}">
                <a16:creationId xmlns:a16="http://schemas.microsoft.com/office/drawing/2014/main" id="{C125837D-A4A3-4C88-A1A6-B6E23ACD4C8A}"/>
              </a:ext>
            </a:extLst>
          </p:cNvPr>
          <p:cNvGraphicFramePr>
            <a:graphicFrameLocks/>
          </p:cNvGraphicFramePr>
          <p:nvPr>
            <p:extLst>
              <p:ext uri="{D42A27DB-BD31-4B8C-83A1-F6EECF244321}">
                <p14:modId xmlns:p14="http://schemas.microsoft.com/office/powerpoint/2010/main" val="1408928876"/>
              </p:ext>
            </p:extLst>
          </p:nvPr>
        </p:nvGraphicFramePr>
        <p:xfrm>
          <a:off x="235458" y="2040376"/>
          <a:ext cx="11721083" cy="3638624"/>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1E9C177B-1B99-3150-E110-2A856511FB3A}"/>
              </a:ext>
            </a:extLst>
          </p:cNvPr>
          <p:cNvSpPr txBox="1"/>
          <p:nvPr/>
        </p:nvSpPr>
        <p:spPr>
          <a:xfrm>
            <a:off x="1404393"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4" name="TextBox 13">
            <a:extLst>
              <a:ext uri="{FF2B5EF4-FFF2-40B4-BE49-F238E27FC236}">
                <a16:creationId xmlns:a16="http://schemas.microsoft.com/office/drawing/2014/main" id="{8F90B7E8-28FE-6546-EF7F-5016F88055FA}"/>
              </a:ext>
            </a:extLst>
          </p:cNvPr>
          <p:cNvSpPr txBox="1"/>
          <p:nvPr>
            <p:custDataLst>
              <p:tags r:id="rId1"/>
            </p:custDataLst>
          </p:nvPr>
        </p:nvSpPr>
        <p:spPr>
          <a:xfrm>
            <a:off x="1982891" y="1412384"/>
            <a:ext cx="704325" cy="261610"/>
          </a:xfrm>
          <a:prstGeom prst="rect">
            <a:avLst/>
          </a:prstGeom>
          <a:noFill/>
        </p:spPr>
        <p:txBody>
          <a:bodyPr wrap="square">
            <a:spAutoFit/>
          </a:bodyPr>
          <a:lstStyle/>
          <a:p>
            <a:r>
              <a:rPr lang="sv-SE" sz="1100" dirty="0"/>
              <a:t>295</a:t>
            </a:r>
          </a:p>
        </p:txBody>
      </p:sp>
      <p:sp>
        <p:nvSpPr>
          <p:cNvPr id="15" name="TextBox 14">
            <a:extLst>
              <a:ext uri="{FF2B5EF4-FFF2-40B4-BE49-F238E27FC236}">
                <a16:creationId xmlns:a16="http://schemas.microsoft.com/office/drawing/2014/main" id="{9199C8FD-4DDA-DCF9-A104-CCB08862A281}"/>
              </a:ext>
            </a:extLst>
          </p:cNvPr>
          <p:cNvSpPr txBox="1"/>
          <p:nvPr/>
        </p:nvSpPr>
        <p:spPr>
          <a:xfrm>
            <a:off x="8592800"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6" name="TextBox 15">
            <a:extLst>
              <a:ext uri="{FF2B5EF4-FFF2-40B4-BE49-F238E27FC236}">
                <a16:creationId xmlns:a16="http://schemas.microsoft.com/office/drawing/2014/main" id="{D9AB80F0-A18B-E991-7129-80E7B0BE3F92}"/>
              </a:ext>
            </a:extLst>
          </p:cNvPr>
          <p:cNvSpPr txBox="1"/>
          <p:nvPr>
            <p:custDataLst>
              <p:tags r:id="rId2"/>
            </p:custDataLst>
          </p:nvPr>
        </p:nvSpPr>
        <p:spPr>
          <a:xfrm>
            <a:off x="9171298" y="1412384"/>
            <a:ext cx="704325" cy="261610"/>
          </a:xfrm>
          <a:prstGeom prst="rect">
            <a:avLst/>
          </a:prstGeom>
          <a:noFill/>
        </p:spPr>
        <p:txBody>
          <a:bodyPr wrap="square">
            <a:spAutoFit/>
          </a:bodyPr>
          <a:lstStyle/>
          <a:p>
            <a:r>
              <a:rPr lang="sv-SE" sz="1100" dirty="0"/>
              <a:t>6</a:t>
            </a:r>
          </a:p>
        </p:txBody>
      </p:sp>
      <p:sp>
        <p:nvSpPr>
          <p:cNvPr id="19" name="TextBox 18">
            <a:extLst>
              <a:ext uri="{FF2B5EF4-FFF2-40B4-BE49-F238E27FC236}">
                <a16:creationId xmlns:a16="http://schemas.microsoft.com/office/drawing/2014/main" id="{8717F7F7-0FE7-EFBB-142D-FCB2B4444EC2}"/>
              </a:ext>
            </a:extLst>
          </p:cNvPr>
          <p:cNvSpPr txBox="1"/>
          <p:nvPr/>
        </p:nvSpPr>
        <p:spPr>
          <a:xfrm>
            <a:off x="4861366"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20" name="TextBox 19">
            <a:extLst>
              <a:ext uri="{FF2B5EF4-FFF2-40B4-BE49-F238E27FC236}">
                <a16:creationId xmlns:a16="http://schemas.microsoft.com/office/drawing/2014/main" id="{133C641D-E2CF-C3E8-14F7-6431E4A9B113}"/>
              </a:ext>
            </a:extLst>
          </p:cNvPr>
          <p:cNvSpPr txBox="1"/>
          <p:nvPr>
            <p:custDataLst>
              <p:tags r:id="rId3"/>
            </p:custDataLst>
          </p:nvPr>
        </p:nvSpPr>
        <p:spPr>
          <a:xfrm>
            <a:off x="5439864" y="1412384"/>
            <a:ext cx="704325" cy="261610"/>
          </a:xfrm>
          <a:prstGeom prst="rect">
            <a:avLst/>
          </a:prstGeom>
          <a:noFill/>
        </p:spPr>
        <p:txBody>
          <a:bodyPr wrap="square">
            <a:spAutoFit/>
          </a:bodyPr>
          <a:lstStyle/>
          <a:p>
            <a:r>
              <a:rPr lang="sv-SE" sz="1100" dirty="0"/>
              <a:t>100</a:t>
            </a:r>
          </a:p>
        </p:txBody>
      </p:sp>
    </p:spTree>
    <p:extLst>
      <p:ext uri="{BB962C8B-B14F-4D97-AF65-F5344CB8AC3E}">
        <p14:creationId xmlns:p14="http://schemas.microsoft.com/office/powerpoint/2010/main" val="3670585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kt 31" hidden="1">
            <a:extLst>
              <a:ext uri="{FF2B5EF4-FFF2-40B4-BE49-F238E27FC236}">
                <a16:creationId xmlns:a16="http://schemas.microsoft.com/office/drawing/2014/main" id="{6E707A1C-BE77-444C-9D54-3A1519ED5CB5}"/>
              </a:ext>
            </a:extLst>
          </p:cNvPr>
          <p:cNvGraphicFramePr>
            <a:graphicFrameLocks noChangeAspect="1"/>
          </p:cNvGraphicFramePr>
          <p:nvPr>
            <p:custDataLst>
              <p:tags r:id="rId2"/>
            </p:custDataLst>
          </p:nvPr>
        </p:nvGraphicFramePr>
        <p:xfrm>
          <a:off x="1679" y="1639"/>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4" imgW="395" imgH="394" progId="TCLayout.ActiveDocument.1">
                  <p:embed/>
                </p:oleObj>
              </mc:Choice>
              <mc:Fallback>
                <p:oleObj name="think-cell Slide" r:id="rId4" imgW="395" imgH="394" progId="TCLayout.ActiveDocument.1">
                  <p:embed/>
                  <p:pic>
                    <p:nvPicPr>
                      <p:cNvPr id="32" name="Objekt 31" hidden="1">
                        <a:extLst>
                          <a:ext uri="{FF2B5EF4-FFF2-40B4-BE49-F238E27FC236}">
                            <a16:creationId xmlns:a16="http://schemas.microsoft.com/office/drawing/2014/main" id="{6E707A1C-BE77-444C-9D54-3A1519ED5CB5}"/>
                          </a:ext>
                        </a:extLst>
                      </p:cNvPr>
                      <p:cNvPicPr/>
                      <p:nvPr/>
                    </p:nvPicPr>
                    <p:blipFill>
                      <a:blip r:embed="rId5"/>
                      <a:stretch>
                        <a:fillRect/>
                      </a:stretch>
                    </p:blipFill>
                    <p:spPr>
                      <a:xfrm>
                        <a:off x="1679" y="1639"/>
                        <a:ext cx="1587" cy="1587"/>
                      </a:xfrm>
                      <a:prstGeom prst="rect">
                        <a:avLst/>
                      </a:prstGeom>
                    </p:spPr>
                  </p:pic>
                </p:oleObj>
              </mc:Fallback>
            </mc:AlternateContent>
          </a:graphicData>
        </a:graphic>
      </p:graphicFrame>
      <p:sp>
        <p:nvSpPr>
          <p:cNvPr id="25" name="Rektangel 4">
            <a:extLst>
              <a:ext uri="{FF2B5EF4-FFF2-40B4-BE49-F238E27FC236}">
                <a16:creationId xmlns:a16="http://schemas.microsoft.com/office/drawing/2014/main" id="{7575D7FE-AE79-4F94-8D19-1EFF3DE7E324}"/>
              </a:ext>
            </a:extLst>
          </p:cNvPr>
          <p:cNvSpPr/>
          <p:nvPr/>
        </p:nvSpPr>
        <p:spPr>
          <a:xfrm>
            <a:off x="90" y="1250185"/>
            <a:ext cx="7267861" cy="455290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3"/>
            <a:endParaRPr lang="sv-SE" sz="1600">
              <a:solidFill>
                <a:srgbClr val="FFFFFF"/>
              </a:solidFill>
              <a:latin typeface="Calibri"/>
            </a:endParaRPr>
          </a:p>
        </p:txBody>
      </p:sp>
      <p:sp>
        <p:nvSpPr>
          <p:cNvPr id="27" name="Hexagon 1">
            <a:extLst>
              <a:ext uri="{FF2B5EF4-FFF2-40B4-BE49-F238E27FC236}">
                <a16:creationId xmlns:a16="http://schemas.microsoft.com/office/drawing/2014/main" id="{4C9ED3B4-0EAD-4A2F-82DC-5F51599CF0DF}"/>
              </a:ext>
            </a:extLst>
          </p:cNvPr>
          <p:cNvSpPr/>
          <p:nvPr/>
        </p:nvSpPr>
        <p:spPr>
          <a:xfrm rot="5400000">
            <a:off x="-130126" y="875568"/>
            <a:ext cx="2241629" cy="198119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346" b="1" dirty="0">
                <a:latin typeface="Franklin Gothic Demi" panose="020B0703020102020204" pitchFamily="34" charset="0"/>
              </a:rPr>
              <a:t>1</a:t>
            </a:r>
            <a:endParaRPr lang="sv-SE" sz="7346" b="1" dirty="0">
              <a:latin typeface="Franklin Gothic Demi" panose="020B0703020102020204" pitchFamily="34" charset="0"/>
            </a:endParaRPr>
          </a:p>
        </p:txBody>
      </p:sp>
      <p:sp>
        <p:nvSpPr>
          <p:cNvPr id="28" name="Rektangel 9">
            <a:extLst>
              <a:ext uri="{FF2B5EF4-FFF2-40B4-BE49-F238E27FC236}">
                <a16:creationId xmlns:a16="http://schemas.microsoft.com/office/drawing/2014/main" id="{81D290B4-36D6-425D-A8BC-F29293F512F0}"/>
              </a:ext>
            </a:extLst>
          </p:cNvPr>
          <p:cNvSpPr/>
          <p:nvPr/>
        </p:nvSpPr>
        <p:spPr>
          <a:xfrm>
            <a:off x="2913529" y="4002981"/>
            <a:ext cx="8119670" cy="2241586"/>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sv-SE" sz="6122">
              <a:solidFill>
                <a:schemeClr val="tx1"/>
              </a:solidFill>
              <a:latin typeface="Arial" panose="020B0604020202020204" pitchFamily="34" charset="0"/>
              <a:cs typeface="Arial" panose="020B0604020202020204" pitchFamily="34" charset="0"/>
            </a:endParaRPr>
          </a:p>
          <a:p>
            <a:endParaRPr lang="sv-SE" sz="1224">
              <a:solidFill>
                <a:schemeClr val="tx1"/>
              </a:solidFill>
              <a:latin typeface="Arial" panose="020B0604020202020204" pitchFamily="34" charset="0"/>
              <a:cs typeface="Arial" panose="020B0604020202020204" pitchFamily="34" charset="0"/>
            </a:endParaRPr>
          </a:p>
          <a:p>
            <a:pPr lvl="0"/>
            <a:endParaRPr lang="sv-SE" sz="1224">
              <a:solidFill>
                <a:schemeClr val="tx1"/>
              </a:solidFill>
              <a:latin typeface="Arial" panose="020B0604020202020204" pitchFamily="34" charset="0"/>
              <a:cs typeface="Arial" panose="020B0604020202020204" pitchFamily="34" charset="0"/>
            </a:endParaRPr>
          </a:p>
          <a:p>
            <a:pPr lvl="0" algn="just"/>
            <a:endParaRPr lang="sv-SE" sz="1224">
              <a:solidFill>
                <a:schemeClr val="tx1"/>
              </a:solidFill>
              <a:latin typeface="Arial" panose="020B0604020202020204" pitchFamily="34" charset="0"/>
              <a:cs typeface="Arial" panose="020B0604020202020204" pitchFamily="34" charset="0"/>
            </a:endParaRPr>
          </a:p>
          <a:p>
            <a:pPr lvl="0" algn="just"/>
            <a:endParaRPr lang="sv-SE" sz="1224">
              <a:solidFill>
                <a:srgbClr val="000000"/>
              </a:solidFill>
              <a:latin typeface="Arial" panose="020B0604020202020204" pitchFamily="34" charset="0"/>
              <a:cs typeface="Arial" panose="020B0604020202020204" pitchFamily="34" charset="0"/>
            </a:endParaRPr>
          </a:p>
        </p:txBody>
      </p:sp>
      <p:sp>
        <p:nvSpPr>
          <p:cNvPr id="29" name="Rektangel 8">
            <a:extLst>
              <a:ext uri="{FF2B5EF4-FFF2-40B4-BE49-F238E27FC236}">
                <a16:creationId xmlns:a16="http://schemas.microsoft.com/office/drawing/2014/main" id="{A3B943FA-47E5-4E80-AAB4-D6374B9BAD24}"/>
              </a:ext>
            </a:extLst>
          </p:cNvPr>
          <p:cNvSpPr/>
          <p:nvPr/>
        </p:nvSpPr>
        <p:spPr>
          <a:xfrm>
            <a:off x="374723" y="3058938"/>
            <a:ext cx="6518592" cy="740125"/>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sv-SE" sz="4000" dirty="0">
                <a:solidFill>
                  <a:schemeClr val="tx1"/>
                </a:solidFill>
                <a:latin typeface="Franklin Gothic Demi" panose="020B0703020102020204" pitchFamily="34" charset="0"/>
                <a:cs typeface="Arial" panose="020B0604020202020204" pitchFamily="34" charset="0"/>
              </a:rPr>
              <a:t>Arbetets bakgrund och syfte</a:t>
            </a:r>
          </a:p>
        </p:txBody>
      </p:sp>
      <p:sp>
        <p:nvSpPr>
          <p:cNvPr id="2" name="Platshållare för bildnummer 1">
            <a:extLst>
              <a:ext uri="{FF2B5EF4-FFF2-40B4-BE49-F238E27FC236}">
                <a16:creationId xmlns:a16="http://schemas.microsoft.com/office/drawing/2014/main" id="{6D086A38-C447-46A7-92DA-217393BBB29F}"/>
              </a:ext>
            </a:extLst>
          </p:cNvPr>
          <p:cNvSpPr>
            <a:spLocks noGrp="1"/>
          </p:cNvSpPr>
          <p:nvPr>
            <p:ph type="sldNum" sz="quarter" idx="12"/>
          </p:nvPr>
        </p:nvSpPr>
        <p:spPr/>
        <p:txBody>
          <a:bodyPr/>
          <a:lstStyle/>
          <a:p>
            <a:fld id="{2DBAD975-63FF-4468-AC34-025F73E043F9}" type="slidenum">
              <a:rPr lang="sv-SE" smtClean="0"/>
              <a:t>3</a:t>
            </a:fld>
            <a:endParaRPr lang="sv-SE"/>
          </a:p>
        </p:txBody>
      </p:sp>
      <p:pic>
        <p:nvPicPr>
          <p:cNvPr id="1028" name="Picture 4" descr="red white and black round wheel">
            <a:extLst>
              <a:ext uri="{FF2B5EF4-FFF2-40B4-BE49-F238E27FC236}">
                <a16:creationId xmlns:a16="http://schemas.microsoft.com/office/drawing/2014/main" id="{D597ADAC-9730-4094-A66D-4C70CF49846E}"/>
              </a:ext>
            </a:extLst>
          </p:cNvPr>
          <p:cNvPicPr>
            <a:picLocks noChangeAspect="1" noChangeArrowheads="1"/>
          </p:cNvPicPr>
          <p:nvPr/>
        </p:nvPicPr>
        <p:blipFill rotWithShape="1">
          <a:blip r:embed="rId6">
            <a:grayscl/>
            <a:extLst>
              <a:ext uri="{28A0092B-C50C-407E-A947-70E740481C1C}">
                <a14:useLocalDpi xmlns:a14="http://schemas.microsoft.com/office/drawing/2010/main" val="0"/>
              </a:ext>
            </a:extLst>
          </a:blip>
          <a:srcRect l="24230" r="20625"/>
          <a:stretch/>
        </p:blipFill>
        <p:spPr bwMode="auto">
          <a:xfrm>
            <a:off x="7714417" y="1231719"/>
            <a:ext cx="4477583" cy="457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445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4085F78-6606-4352-B1C6-93AE38C632CD}"/>
              </a:ext>
            </a:extLst>
          </p:cNvPr>
          <p:cNvSpPr/>
          <p:nvPr/>
        </p:nvSpPr>
        <p:spPr>
          <a:xfrm>
            <a:off x="1" y="2645444"/>
            <a:ext cx="12192000" cy="20694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339C595-6B3E-4379-93EF-D51A347E3D63}"/>
              </a:ext>
            </a:extLst>
          </p:cNvPr>
          <p:cNvSpPr>
            <a:spLocks noGrp="1"/>
          </p:cNvSpPr>
          <p:nvPr>
            <p:ph type="title"/>
          </p:nvPr>
        </p:nvSpPr>
        <p:spPr>
          <a:xfrm>
            <a:off x="1" y="2747964"/>
            <a:ext cx="12308304" cy="1966912"/>
          </a:xfrm>
        </p:spPr>
        <p:txBody>
          <a:bodyPr anchor="ctr"/>
          <a:lstStyle/>
          <a:p>
            <a:r>
              <a:rPr lang="sv-SE" sz="4400" dirty="0"/>
              <a:t>Insatser inom kommunal och enskild regi</a:t>
            </a:r>
          </a:p>
        </p:txBody>
      </p:sp>
      <p:sp>
        <p:nvSpPr>
          <p:cNvPr id="5" name="Platshållare för bildnummer 4">
            <a:extLst>
              <a:ext uri="{FF2B5EF4-FFF2-40B4-BE49-F238E27FC236}">
                <a16:creationId xmlns:a16="http://schemas.microsoft.com/office/drawing/2014/main" id="{A4E7017E-7EBF-45FB-A943-415BE1990F09}"/>
              </a:ext>
            </a:extLst>
          </p:cNvPr>
          <p:cNvSpPr>
            <a:spLocks noGrp="1"/>
          </p:cNvSpPr>
          <p:nvPr>
            <p:ph type="sldNum" sz="quarter" idx="12"/>
          </p:nvPr>
        </p:nvSpPr>
        <p:spPr/>
        <p:txBody>
          <a:bodyPr/>
          <a:lstStyle/>
          <a:p>
            <a:fld id="{34C9B0E5-37D7-412E-A162-6A236BADC197}" type="slidenum">
              <a:rPr lang="sv-SE" smtClean="0"/>
              <a:pPr/>
              <a:t>30</a:t>
            </a:fld>
            <a:endParaRPr lang="sv-SE"/>
          </a:p>
        </p:txBody>
      </p:sp>
      <p:sp>
        <p:nvSpPr>
          <p:cNvPr id="4" name="Platshållare för sidfot 3">
            <a:extLst>
              <a:ext uri="{FF2B5EF4-FFF2-40B4-BE49-F238E27FC236}">
                <a16:creationId xmlns:a16="http://schemas.microsoft.com/office/drawing/2014/main" id="{163AAE93-2412-418B-8226-B4BC1FFC402D}"/>
              </a:ext>
            </a:extLst>
          </p:cNvPr>
          <p:cNvSpPr>
            <a:spLocks noGrp="1"/>
          </p:cNvSpPr>
          <p:nvPr>
            <p:ph type="ftr" sz="quarter" idx="11"/>
          </p:nvPr>
        </p:nvSpPr>
        <p:spPr/>
        <p:txBody>
          <a:bodyPr/>
          <a:lstStyle/>
          <a:p>
            <a:r>
              <a:rPr lang="sv-SE"/>
              <a:t>Verksamhetsområde: Äldre</a:t>
            </a:r>
          </a:p>
        </p:txBody>
      </p:sp>
    </p:spTree>
    <p:extLst>
      <p:ext uri="{BB962C8B-B14F-4D97-AF65-F5344CB8AC3E}">
        <p14:creationId xmlns:p14="http://schemas.microsoft.com/office/powerpoint/2010/main" val="2901313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insatser som ges i kommunal eller enskild regi, samt de tre vanligaste insatserna i respektive kategori</a:t>
            </a:r>
          </a:p>
        </p:txBody>
      </p:sp>
      <p:sp>
        <p:nvSpPr>
          <p:cNvPr id="5" name="Platshållare för sidfot 4">
            <a:extLst>
              <a:ext uri="{FF2B5EF4-FFF2-40B4-BE49-F238E27FC236}">
                <a16:creationId xmlns:a16="http://schemas.microsoft.com/office/drawing/2014/main" id="{C77630D8-4DDB-4567-9570-C5B984B5E08A}"/>
              </a:ext>
            </a:extLst>
          </p:cNvPr>
          <p:cNvSpPr>
            <a:spLocks noGrp="1"/>
          </p:cNvSpPr>
          <p:nvPr>
            <p:ph type="ftr" sz="quarter" idx="11"/>
          </p:nvPr>
        </p:nvSpPr>
        <p:spPr/>
        <p:txBody>
          <a:bodyPr/>
          <a:lstStyle/>
          <a:p>
            <a:r>
              <a:rPr lang="sv-SE"/>
              <a:t>Verksamhetsområde: Äldre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31</a:t>
            </a:fld>
            <a:endParaRPr lang="sv-SE"/>
          </a:p>
        </p:txBody>
      </p:sp>
      <p:sp>
        <p:nvSpPr>
          <p:cNvPr id="9" name="Text Placeholder 8">
            <a:extLst>
              <a:ext uri="{FF2B5EF4-FFF2-40B4-BE49-F238E27FC236}">
                <a16:creationId xmlns:a16="http://schemas.microsoft.com/office/drawing/2014/main" id="{5AED4E28-AB74-60F6-F73F-109FE5769A7D}"/>
              </a:ext>
            </a:extLst>
          </p:cNvPr>
          <p:cNvSpPr>
            <a:spLocks noGrp="1"/>
          </p:cNvSpPr>
          <p:nvPr>
            <p:ph type="body" sz="quarter" idx="13"/>
          </p:nvPr>
        </p:nvSpPr>
        <p:spPr/>
        <p:txBody>
          <a:bodyPr/>
          <a:lstStyle/>
          <a:p>
            <a:r>
              <a:rPr lang="sv-SE" sz="800" dirty="0"/>
              <a:t>	Not:	</a:t>
            </a:r>
            <a:r>
              <a:rPr lang="sv-SE" dirty="0"/>
              <a:t>Insatser markerade med * avser insatser till anhöriga.</a:t>
            </a:r>
            <a:endParaRPr lang="sv-SE" sz="800" dirty="0"/>
          </a:p>
          <a:p>
            <a:r>
              <a:rPr lang="sv-SE" sz="800" dirty="0"/>
              <a:t>	Källa:	Enkät: Kartläggning av socialtjänstens insatser i Sveriges kommuner (2021)  </a:t>
            </a:r>
          </a:p>
        </p:txBody>
      </p:sp>
      <p:sp>
        <p:nvSpPr>
          <p:cNvPr id="28" name="TextBox 27">
            <a:extLst>
              <a:ext uri="{FF2B5EF4-FFF2-40B4-BE49-F238E27FC236}">
                <a16:creationId xmlns:a16="http://schemas.microsoft.com/office/drawing/2014/main" id="{7C826775-77BC-4659-9875-C4F8408EE733}"/>
              </a:ext>
            </a:extLst>
          </p:cNvPr>
          <p:cNvSpPr txBox="1"/>
          <p:nvPr/>
        </p:nvSpPr>
        <p:spPr>
          <a:xfrm>
            <a:off x="267736" y="1271468"/>
            <a:ext cx="3177393" cy="253916"/>
          </a:xfrm>
          <a:prstGeom prst="rect">
            <a:avLst/>
          </a:prstGeom>
          <a:noFill/>
        </p:spPr>
        <p:txBody>
          <a:bodyPr wrap="square">
            <a:spAutoFit/>
          </a:bodyPr>
          <a:lstStyle/>
          <a:p>
            <a:r>
              <a:rPr lang="sv-SE" sz="1050" b="1" dirty="0">
                <a:latin typeface="Arial" panose="020B0604020202020204" pitchFamily="34" charset="0"/>
              </a:rPr>
              <a:t>Andel som ges i respektive regi</a:t>
            </a:r>
            <a:endParaRPr lang="sv-SE" sz="1050" b="1" dirty="0"/>
          </a:p>
        </p:txBody>
      </p:sp>
      <p:sp>
        <p:nvSpPr>
          <p:cNvPr id="14" name="TextBox 8">
            <a:extLst>
              <a:ext uri="{FF2B5EF4-FFF2-40B4-BE49-F238E27FC236}">
                <a16:creationId xmlns:a16="http://schemas.microsoft.com/office/drawing/2014/main" id="{C072AC61-D7C1-4C45-095A-85867E90ED99}"/>
              </a:ext>
            </a:extLst>
          </p:cNvPr>
          <p:cNvSpPr txBox="1"/>
          <p:nvPr/>
        </p:nvSpPr>
        <p:spPr>
          <a:xfrm>
            <a:off x="9658972" y="1562659"/>
            <a:ext cx="2186822" cy="415498"/>
          </a:xfrm>
          <a:prstGeom prst="rect">
            <a:avLst/>
          </a:prstGeom>
          <a:noFill/>
        </p:spPr>
        <p:txBody>
          <a:bodyPr wrap="square">
            <a:spAutoFit/>
          </a:bodyPr>
          <a:lstStyle/>
          <a:p>
            <a:r>
              <a:rPr lang="sv-SE" sz="1050" dirty="0">
                <a:latin typeface="Arial" panose="020B0604020202020204" pitchFamily="34" charset="0"/>
              </a:rPr>
              <a:t>insatser över samtliga kommuner i länet där frågan besvarats</a:t>
            </a:r>
            <a:r>
              <a:rPr lang="sv-SE" sz="1050" dirty="0"/>
              <a:t> </a:t>
            </a:r>
          </a:p>
        </p:txBody>
      </p:sp>
      <p:sp>
        <p:nvSpPr>
          <p:cNvPr id="15" name="TextBox 13">
            <a:extLst>
              <a:ext uri="{FF2B5EF4-FFF2-40B4-BE49-F238E27FC236}">
                <a16:creationId xmlns:a16="http://schemas.microsoft.com/office/drawing/2014/main" id="{EC6DC970-9B4B-B615-3665-3C1466D9D8CD}"/>
              </a:ext>
            </a:extLst>
          </p:cNvPr>
          <p:cNvSpPr txBox="1"/>
          <p:nvPr/>
        </p:nvSpPr>
        <p:spPr>
          <a:xfrm>
            <a:off x="9658972" y="1308743"/>
            <a:ext cx="751640" cy="253916"/>
          </a:xfrm>
          <a:prstGeom prst="rect">
            <a:avLst/>
          </a:prstGeom>
          <a:noFill/>
        </p:spPr>
        <p:txBody>
          <a:bodyPr wrap="square">
            <a:spAutoFit/>
          </a:bodyPr>
          <a:lstStyle/>
          <a:p>
            <a:r>
              <a:rPr lang="sv-SE" sz="1050" dirty="0">
                <a:latin typeface="Arial" panose="020B0604020202020204" pitchFamily="34" charset="0"/>
              </a:rPr>
              <a:t>100 % =</a:t>
            </a:r>
            <a:endParaRPr lang="sv-SE" sz="1050" dirty="0"/>
          </a:p>
        </p:txBody>
      </p:sp>
      <p:sp>
        <p:nvSpPr>
          <p:cNvPr id="18" name="TextBox 14">
            <a:extLst>
              <a:ext uri="{FF2B5EF4-FFF2-40B4-BE49-F238E27FC236}">
                <a16:creationId xmlns:a16="http://schemas.microsoft.com/office/drawing/2014/main" id="{A8BAE3BC-4B9A-5DFE-B8C0-BF0CEDF4B99E}"/>
              </a:ext>
            </a:extLst>
          </p:cNvPr>
          <p:cNvSpPr txBox="1"/>
          <p:nvPr>
            <p:custDataLst>
              <p:tags r:id="rId1"/>
            </p:custDataLst>
          </p:nvPr>
        </p:nvSpPr>
        <p:spPr>
          <a:xfrm>
            <a:off x="10317073" y="1308743"/>
            <a:ext cx="751640" cy="253916"/>
          </a:xfrm>
          <a:prstGeom prst="rect">
            <a:avLst/>
          </a:prstGeom>
          <a:noFill/>
        </p:spPr>
        <p:txBody>
          <a:bodyPr wrap="square">
            <a:spAutoFit/>
          </a:bodyPr>
          <a:lstStyle/>
          <a:p>
            <a:r>
              <a:rPr lang="sv-SE" sz="1050" dirty="0"/>
              <a:t>417</a:t>
            </a:r>
          </a:p>
        </p:txBody>
      </p:sp>
      <p:graphicFrame>
        <p:nvGraphicFramePr>
          <p:cNvPr id="12" name="Chart 11">
            <a:extLst>
              <a:ext uri="{FF2B5EF4-FFF2-40B4-BE49-F238E27FC236}">
                <a16:creationId xmlns:a16="http://schemas.microsoft.com/office/drawing/2014/main" id="{8184E2A5-33CF-4E00-9DBF-4CA76E719857}"/>
              </a:ext>
            </a:extLst>
          </p:cNvPr>
          <p:cNvGraphicFramePr>
            <a:graphicFrameLocks/>
          </p:cNvGraphicFramePr>
          <p:nvPr>
            <p:extLst>
              <p:ext uri="{D42A27DB-BD31-4B8C-83A1-F6EECF244321}">
                <p14:modId xmlns:p14="http://schemas.microsoft.com/office/powerpoint/2010/main" val="1449095432"/>
              </p:ext>
            </p:extLst>
          </p:nvPr>
        </p:nvGraphicFramePr>
        <p:xfrm>
          <a:off x="743941" y="1562659"/>
          <a:ext cx="10332000" cy="21949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Table 19">
            <a:extLst>
              <a:ext uri="{FF2B5EF4-FFF2-40B4-BE49-F238E27FC236}">
                <a16:creationId xmlns:a16="http://schemas.microsoft.com/office/drawing/2014/main" id="{3B4BE92A-5357-8043-4663-0C35EBD88CA1}"/>
              </a:ext>
            </a:extLst>
          </p:cNvPr>
          <p:cNvGraphicFramePr>
            <a:graphicFrameLocks noGrp="1"/>
          </p:cNvGraphicFramePr>
          <p:nvPr>
            <p:custDataLst>
              <p:tags r:id="rId2"/>
            </p:custDataLst>
            <p:extLst>
              <p:ext uri="{D42A27DB-BD31-4B8C-83A1-F6EECF244321}">
                <p14:modId xmlns:p14="http://schemas.microsoft.com/office/powerpoint/2010/main" val="3605790702"/>
              </p:ext>
            </p:extLst>
          </p:nvPr>
        </p:nvGraphicFramePr>
        <p:xfrm>
          <a:off x="1530350" y="3622610"/>
          <a:ext cx="9131300" cy="2057400"/>
        </p:xfrm>
        <a:graphic>
          <a:graphicData uri="http://schemas.openxmlformats.org/drawingml/2006/table">
            <a:tbl>
              <a:tblPr/>
              <a:tblGrid>
                <a:gridCol w="1854200">
                  <a:extLst>
                    <a:ext uri="{9D8B030D-6E8A-4147-A177-3AD203B41FA5}">
                      <a16:colId xmlns:a16="http://schemas.microsoft.com/office/drawing/2014/main" val="1259626219"/>
                    </a:ext>
                  </a:extLst>
                </a:gridCol>
                <a:gridCol w="571500">
                  <a:extLst>
                    <a:ext uri="{9D8B030D-6E8A-4147-A177-3AD203B41FA5}">
                      <a16:colId xmlns:a16="http://schemas.microsoft.com/office/drawing/2014/main" val="2960592007"/>
                    </a:ext>
                  </a:extLst>
                </a:gridCol>
                <a:gridCol w="1854200">
                  <a:extLst>
                    <a:ext uri="{9D8B030D-6E8A-4147-A177-3AD203B41FA5}">
                      <a16:colId xmlns:a16="http://schemas.microsoft.com/office/drawing/2014/main" val="3085012666"/>
                    </a:ext>
                  </a:extLst>
                </a:gridCol>
                <a:gridCol w="571500">
                  <a:extLst>
                    <a:ext uri="{9D8B030D-6E8A-4147-A177-3AD203B41FA5}">
                      <a16:colId xmlns:a16="http://schemas.microsoft.com/office/drawing/2014/main" val="969002060"/>
                    </a:ext>
                  </a:extLst>
                </a:gridCol>
                <a:gridCol w="1854200">
                  <a:extLst>
                    <a:ext uri="{9D8B030D-6E8A-4147-A177-3AD203B41FA5}">
                      <a16:colId xmlns:a16="http://schemas.microsoft.com/office/drawing/2014/main" val="3041145419"/>
                    </a:ext>
                  </a:extLst>
                </a:gridCol>
                <a:gridCol w="571500">
                  <a:extLst>
                    <a:ext uri="{9D8B030D-6E8A-4147-A177-3AD203B41FA5}">
                      <a16:colId xmlns:a16="http://schemas.microsoft.com/office/drawing/2014/main" val="2401590132"/>
                    </a:ext>
                  </a:extLst>
                </a:gridCol>
                <a:gridCol w="1854200">
                  <a:extLst>
                    <a:ext uri="{9D8B030D-6E8A-4147-A177-3AD203B41FA5}">
                      <a16:colId xmlns:a16="http://schemas.microsoft.com/office/drawing/2014/main" val="1697214253"/>
                    </a:ext>
                  </a:extLst>
                </a:gridCol>
              </a:tblGrid>
              <a:tr h="514350">
                <a:tc>
                  <a:txBody>
                    <a:bodyPr/>
                    <a:lstStyle/>
                    <a:p>
                      <a:pPr algn="ctr" fontAlgn="ctr"/>
                      <a:r>
                        <a:rPr lang="sv-SE" sz="900" b="1" i="0" u="none" strike="noStrike">
                          <a:solidFill>
                            <a:srgbClr val="000000"/>
                          </a:solidFill>
                          <a:effectLst/>
                          <a:latin typeface="Arial" panose="020B0604020202020204" pitchFamily="34" charset="0"/>
                        </a:rPr>
                        <a:t>Enbart kommunal regi</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Både kommunal och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enskild regi</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Enbart enskild regi</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Vet ej</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1CA"/>
                    </a:solidFill>
                  </a:tcPr>
                </a:tc>
                <a:extLst>
                  <a:ext uri="{0D108BD9-81ED-4DB2-BD59-A6C34878D82A}">
                    <a16:rowId xmlns:a16="http://schemas.microsoft.com/office/drawing/2014/main" val="523180451"/>
                  </a:ext>
                </a:extLst>
              </a:tr>
              <a:tr h="514350">
                <a:tc>
                  <a:txBody>
                    <a:bodyPr/>
                    <a:lstStyle/>
                    <a:p>
                      <a:pPr algn="ctr" fontAlgn="ctr"/>
                      <a:r>
                        <a:rPr lang="sv-SE" sz="900" b="0" i="0" u="none" strike="noStrike">
                          <a:solidFill>
                            <a:srgbClr val="000000"/>
                          </a:solidFill>
                          <a:effectLst/>
                          <a:latin typeface="Arial" panose="020B0604020202020204" pitchFamily="34" charset="0"/>
                        </a:rPr>
                        <a:t>Dagverksamhet anpassad för personer med demenssjukdom</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Särskilt boende, vård och omsorgsboende anpassat för personer med demenssjukdom</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Transportservice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607391974"/>
                  </a:ext>
                </a:extLst>
              </a:tr>
              <a:tr h="514350">
                <a:tc>
                  <a:txBody>
                    <a:bodyPr/>
                    <a:lstStyle/>
                    <a:p>
                      <a:pPr algn="ctr" fontAlgn="ctr"/>
                      <a:r>
                        <a:rPr lang="sv-SE" sz="900" b="0" i="0" u="none" strike="noStrike">
                          <a:solidFill>
                            <a:srgbClr val="000000"/>
                          </a:solidFill>
                          <a:effectLst/>
                          <a:latin typeface="Arial" panose="020B0604020202020204" pitchFamily="34" charset="0"/>
                        </a:rPr>
                        <a:t>Information om anhörigstöd / anhörigperspektiv</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Inkontinenshjälpmedel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Hemtjänst, demensprofilerade hemtjänstlag/eller hemtjänstteam</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462662443"/>
                  </a:ext>
                </a:extLst>
              </a:tr>
              <a:tr h="514350">
                <a:tc>
                  <a:txBody>
                    <a:bodyPr/>
                    <a:lstStyle/>
                    <a:p>
                      <a:pPr algn="ctr" fontAlgn="ctr"/>
                      <a:r>
                        <a:rPr lang="sv-SE" sz="900" b="0" i="0" u="none" strike="noStrike">
                          <a:solidFill>
                            <a:srgbClr val="000000"/>
                          </a:solidFill>
                          <a:effectLst/>
                          <a:latin typeface="Arial" panose="020B0604020202020204" pitchFamily="34" charset="0"/>
                        </a:rPr>
                        <a:t>Avlösning genom korttidsboende, respite care, växelvård*</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Träffpunkter, mötesplatser, café och liknande*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Vårdhund/ vårddjur för personer i särskilt boende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742263089"/>
                  </a:ext>
                </a:extLst>
              </a:tr>
            </a:tbl>
          </a:graphicData>
        </a:graphic>
      </p:graphicFrame>
      <p:sp>
        <p:nvSpPr>
          <p:cNvPr id="16" name="TextBox 15">
            <a:extLst>
              <a:ext uri="{FF2B5EF4-FFF2-40B4-BE49-F238E27FC236}">
                <a16:creationId xmlns:a16="http://schemas.microsoft.com/office/drawing/2014/main" id="{FAC68B99-D712-C5C3-5459-3BB8CE7377F6}"/>
              </a:ext>
            </a:extLst>
          </p:cNvPr>
          <p:cNvSpPr txBox="1"/>
          <p:nvPr/>
        </p:nvSpPr>
        <p:spPr>
          <a:xfrm>
            <a:off x="298412" y="4358721"/>
            <a:ext cx="1070816" cy="738664"/>
          </a:xfrm>
          <a:prstGeom prst="rect">
            <a:avLst/>
          </a:prstGeom>
          <a:noFill/>
        </p:spPr>
        <p:txBody>
          <a:bodyPr wrap="square" rtlCol="0">
            <a:spAutoFit/>
          </a:bodyPr>
          <a:lstStyle/>
          <a:p>
            <a:r>
              <a:rPr lang="sv-SE" sz="1050" b="1" dirty="0"/>
              <a:t>Vanligaste insatserna i respektive form</a:t>
            </a:r>
            <a:endParaRPr lang="sv-SE" sz="1050" dirty="0"/>
          </a:p>
        </p:txBody>
      </p:sp>
      <p:sp>
        <p:nvSpPr>
          <p:cNvPr id="17" name="Left Brace 16">
            <a:extLst>
              <a:ext uri="{FF2B5EF4-FFF2-40B4-BE49-F238E27FC236}">
                <a16:creationId xmlns:a16="http://schemas.microsoft.com/office/drawing/2014/main" id="{6A5A940E-D3E3-E530-B98E-79279D20103A}"/>
              </a:ext>
            </a:extLst>
          </p:cNvPr>
          <p:cNvSpPr/>
          <p:nvPr/>
        </p:nvSpPr>
        <p:spPr>
          <a:xfrm>
            <a:off x="1177151" y="4083579"/>
            <a:ext cx="240772" cy="153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1902709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lstStyle/>
          <a:p>
            <a:r>
              <a:rPr lang="sv-SE" dirty="0"/>
              <a:t>Insatser som oftast ges i kommunal respektive enskild regi</a:t>
            </a:r>
            <a:endParaRPr lang="en-US" dirty="0"/>
          </a:p>
        </p:txBody>
      </p:sp>
      <p:sp>
        <p:nvSpPr>
          <p:cNvPr id="5" name="Platshållare för sidfot 4">
            <a:extLst>
              <a:ext uri="{FF2B5EF4-FFF2-40B4-BE49-F238E27FC236}">
                <a16:creationId xmlns:a16="http://schemas.microsoft.com/office/drawing/2014/main" id="{B0B80509-2B3D-48FA-AC62-5104E0ACFE59}"/>
              </a:ext>
            </a:extLst>
          </p:cNvPr>
          <p:cNvSpPr>
            <a:spLocks noGrp="1"/>
          </p:cNvSpPr>
          <p:nvPr>
            <p:ph type="ftr" sz="quarter" idx="11"/>
          </p:nvPr>
        </p:nvSpPr>
        <p:spPr/>
        <p:txBody>
          <a:bodyPr/>
          <a:lstStyle/>
          <a:p>
            <a:r>
              <a:rPr lang="sv-SE"/>
              <a:t>Verksamhetsområde: Äldre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32</a:t>
            </a:fld>
            <a:endParaRPr lang="sv-SE"/>
          </a:p>
        </p:txBody>
      </p:sp>
      <p:sp>
        <p:nvSpPr>
          <p:cNvPr id="8" name="Text Placeholder 7">
            <a:extLst>
              <a:ext uri="{FF2B5EF4-FFF2-40B4-BE49-F238E27FC236}">
                <a16:creationId xmlns:a16="http://schemas.microsoft.com/office/drawing/2014/main" id="{2CC8B51A-0BB7-5636-C16C-1CB3BF3FD316}"/>
              </a:ext>
            </a:extLst>
          </p:cNvPr>
          <p:cNvSpPr>
            <a:spLocks noGrp="1"/>
          </p:cNvSpPr>
          <p:nvPr>
            <p:ph type="body" sz="quarter" idx="13"/>
          </p:nvPr>
        </p:nvSpPr>
        <p:spPr/>
        <p:txBody>
          <a:bodyPr/>
          <a:lstStyle/>
          <a:p>
            <a:r>
              <a:rPr lang="sv-SE" sz="800" dirty="0"/>
              <a:t>	Not: 	Antal svarande kommuner anges i parentes. </a:t>
            </a:r>
            <a:r>
              <a:rPr lang="sv-SE" dirty="0"/>
              <a:t>Insatser markerade med * avser insatser till anhöriga.</a:t>
            </a:r>
            <a:endParaRPr lang="sv-SE" sz="800" dirty="0"/>
          </a:p>
          <a:p>
            <a:r>
              <a:rPr lang="sv-SE" sz="800" dirty="0"/>
              <a:t>	Källa:	Enkät: Kartläggning av socialtjänstens insatser i Sveriges kommuner (2021)  </a:t>
            </a:r>
          </a:p>
        </p:txBody>
      </p:sp>
      <p:sp>
        <p:nvSpPr>
          <p:cNvPr id="9" name="TextBox 8">
            <a:extLst>
              <a:ext uri="{FF2B5EF4-FFF2-40B4-BE49-F238E27FC236}">
                <a16:creationId xmlns:a16="http://schemas.microsoft.com/office/drawing/2014/main" id="{DD30423F-871B-9302-4676-4D5B835D4A14}"/>
              </a:ext>
            </a:extLst>
          </p:cNvPr>
          <p:cNvSpPr txBox="1"/>
          <p:nvPr/>
        </p:nvSpPr>
        <p:spPr>
          <a:xfrm>
            <a:off x="1069385" y="1321230"/>
            <a:ext cx="3276000" cy="252000"/>
          </a:xfrm>
          <a:prstGeom prst="rect">
            <a:avLst/>
          </a:prstGeom>
          <a:noFill/>
        </p:spPr>
        <p:txBody>
          <a:bodyPr wrap="square">
            <a:spAutoFit/>
          </a:bodyPr>
          <a:lstStyle/>
          <a:p>
            <a:pPr algn="ctr"/>
            <a:r>
              <a:rPr lang="sv-SE" sz="1050" b="1" dirty="0"/>
              <a:t>Vanligast kommunal regi</a:t>
            </a:r>
          </a:p>
        </p:txBody>
      </p:sp>
      <p:sp>
        <p:nvSpPr>
          <p:cNvPr id="10" name="TextBox 9">
            <a:extLst>
              <a:ext uri="{FF2B5EF4-FFF2-40B4-BE49-F238E27FC236}">
                <a16:creationId xmlns:a16="http://schemas.microsoft.com/office/drawing/2014/main" id="{E90DCA61-7A1D-1D8A-D902-22D0EDF331AB}"/>
              </a:ext>
            </a:extLst>
          </p:cNvPr>
          <p:cNvSpPr txBox="1"/>
          <p:nvPr/>
        </p:nvSpPr>
        <p:spPr>
          <a:xfrm>
            <a:off x="7846615" y="1321230"/>
            <a:ext cx="3276000" cy="252000"/>
          </a:xfrm>
          <a:prstGeom prst="rect">
            <a:avLst/>
          </a:prstGeom>
          <a:noFill/>
        </p:spPr>
        <p:txBody>
          <a:bodyPr wrap="square">
            <a:spAutoFit/>
          </a:bodyPr>
          <a:lstStyle/>
          <a:p>
            <a:pPr algn="ctr"/>
            <a:r>
              <a:rPr lang="sv-SE" sz="1050" b="1" dirty="0"/>
              <a:t>Vanligast enskild regi</a:t>
            </a:r>
          </a:p>
        </p:txBody>
      </p:sp>
      <p:sp>
        <p:nvSpPr>
          <p:cNvPr id="11" name="TextBox 10">
            <a:extLst>
              <a:ext uri="{FF2B5EF4-FFF2-40B4-BE49-F238E27FC236}">
                <a16:creationId xmlns:a16="http://schemas.microsoft.com/office/drawing/2014/main" id="{CAEAEEBB-A008-0944-60FE-953FB0081135}"/>
              </a:ext>
            </a:extLst>
          </p:cNvPr>
          <p:cNvSpPr txBox="1"/>
          <p:nvPr/>
        </p:nvSpPr>
        <p:spPr>
          <a:xfrm>
            <a:off x="4458000" y="1321230"/>
            <a:ext cx="3276000" cy="252000"/>
          </a:xfrm>
          <a:prstGeom prst="rect">
            <a:avLst/>
          </a:prstGeom>
          <a:noFill/>
        </p:spPr>
        <p:txBody>
          <a:bodyPr wrap="square">
            <a:spAutoFit/>
          </a:bodyPr>
          <a:lstStyle/>
          <a:p>
            <a:pPr algn="ctr"/>
            <a:r>
              <a:rPr lang="sv-SE" sz="1050" b="1" dirty="0"/>
              <a:t>Vanligast </a:t>
            </a:r>
            <a:r>
              <a:rPr lang="sv-SE" sz="1050" b="1" dirty="0">
                <a:solidFill>
                  <a:schemeClr val="tx1"/>
                </a:solidFill>
              </a:rPr>
              <a:t>både kommunal och enskild regi</a:t>
            </a:r>
          </a:p>
        </p:txBody>
      </p:sp>
      <p:graphicFrame>
        <p:nvGraphicFramePr>
          <p:cNvPr id="13" name="Table 12">
            <a:extLst>
              <a:ext uri="{FF2B5EF4-FFF2-40B4-BE49-F238E27FC236}">
                <a16:creationId xmlns:a16="http://schemas.microsoft.com/office/drawing/2014/main" id="{01FFA784-ABBF-4A7E-F3E4-F9786B894CFC}"/>
              </a:ext>
            </a:extLst>
          </p:cNvPr>
          <p:cNvGraphicFramePr>
            <a:graphicFrameLocks noGrp="1"/>
          </p:cNvGraphicFramePr>
          <p:nvPr>
            <p:custDataLst>
              <p:tags r:id="rId1"/>
            </p:custDataLst>
            <p:extLst>
              <p:ext uri="{D42A27DB-BD31-4B8C-83A1-F6EECF244321}">
                <p14:modId xmlns:p14="http://schemas.microsoft.com/office/powerpoint/2010/main" val="949137550"/>
              </p:ext>
            </p:extLst>
          </p:nvPr>
        </p:nvGraphicFramePr>
        <p:xfrm>
          <a:off x="1290639" y="1660895"/>
          <a:ext cx="9610722" cy="3536213"/>
        </p:xfrm>
        <a:graphic>
          <a:graphicData uri="http://schemas.openxmlformats.org/drawingml/2006/table">
            <a:tbl>
              <a:tblPr/>
              <a:tblGrid>
                <a:gridCol w="1463774">
                  <a:extLst>
                    <a:ext uri="{9D8B030D-6E8A-4147-A177-3AD203B41FA5}">
                      <a16:colId xmlns:a16="http://schemas.microsoft.com/office/drawing/2014/main" val="1650705989"/>
                    </a:ext>
                  </a:extLst>
                </a:gridCol>
                <a:gridCol w="691459">
                  <a:extLst>
                    <a:ext uri="{9D8B030D-6E8A-4147-A177-3AD203B41FA5}">
                      <a16:colId xmlns:a16="http://schemas.microsoft.com/office/drawing/2014/main" val="3767010785"/>
                    </a:ext>
                  </a:extLst>
                </a:gridCol>
                <a:gridCol w="691459">
                  <a:extLst>
                    <a:ext uri="{9D8B030D-6E8A-4147-A177-3AD203B41FA5}">
                      <a16:colId xmlns:a16="http://schemas.microsoft.com/office/drawing/2014/main" val="1574398069"/>
                    </a:ext>
                  </a:extLst>
                </a:gridCol>
                <a:gridCol w="535323">
                  <a:extLst>
                    <a:ext uri="{9D8B030D-6E8A-4147-A177-3AD203B41FA5}">
                      <a16:colId xmlns:a16="http://schemas.microsoft.com/office/drawing/2014/main" val="760672393"/>
                    </a:ext>
                  </a:extLst>
                </a:gridCol>
                <a:gridCol w="1463774">
                  <a:extLst>
                    <a:ext uri="{9D8B030D-6E8A-4147-A177-3AD203B41FA5}">
                      <a16:colId xmlns:a16="http://schemas.microsoft.com/office/drawing/2014/main" val="3220097040"/>
                    </a:ext>
                  </a:extLst>
                </a:gridCol>
                <a:gridCol w="691459">
                  <a:extLst>
                    <a:ext uri="{9D8B030D-6E8A-4147-A177-3AD203B41FA5}">
                      <a16:colId xmlns:a16="http://schemas.microsoft.com/office/drawing/2014/main" val="387381317"/>
                    </a:ext>
                  </a:extLst>
                </a:gridCol>
                <a:gridCol w="691459">
                  <a:extLst>
                    <a:ext uri="{9D8B030D-6E8A-4147-A177-3AD203B41FA5}">
                      <a16:colId xmlns:a16="http://schemas.microsoft.com/office/drawing/2014/main" val="880522177"/>
                    </a:ext>
                  </a:extLst>
                </a:gridCol>
                <a:gridCol w="535323">
                  <a:extLst>
                    <a:ext uri="{9D8B030D-6E8A-4147-A177-3AD203B41FA5}">
                      <a16:colId xmlns:a16="http://schemas.microsoft.com/office/drawing/2014/main" val="3634892930"/>
                    </a:ext>
                  </a:extLst>
                </a:gridCol>
                <a:gridCol w="1463774">
                  <a:extLst>
                    <a:ext uri="{9D8B030D-6E8A-4147-A177-3AD203B41FA5}">
                      <a16:colId xmlns:a16="http://schemas.microsoft.com/office/drawing/2014/main" val="2595003870"/>
                    </a:ext>
                  </a:extLst>
                </a:gridCol>
                <a:gridCol w="691459">
                  <a:extLst>
                    <a:ext uri="{9D8B030D-6E8A-4147-A177-3AD203B41FA5}">
                      <a16:colId xmlns:a16="http://schemas.microsoft.com/office/drawing/2014/main" val="565042285"/>
                    </a:ext>
                  </a:extLst>
                </a:gridCol>
                <a:gridCol w="691459">
                  <a:extLst>
                    <a:ext uri="{9D8B030D-6E8A-4147-A177-3AD203B41FA5}">
                      <a16:colId xmlns:a16="http://schemas.microsoft.com/office/drawing/2014/main" val="358642388"/>
                    </a:ext>
                  </a:extLst>
                </a:gridCol>
              </a:tblGrid>
              <a:tr h="765451">
                <a:tc>
                  <a:txBody>
                    <a:bodyPr/>
                    <a:lstStyle/>
                    <a:p>
                      <a:pPr algn="ctr" fontAlgn="ctr"/>
                      <a:r>
                        <a:rPr lang="sv-SE" sz="900" b="1" i="0" u="none" strike="noStrike">
                          <a:solidFill>
                            <a:srgbClr val="000000"/>
                          </a:solidFill>
                          <a:effectLst/>
                          <a:latin typeface="Arial" panose="020B0604020202020204" pitchFamily="34" charset="0"/>
                        </a:rPr>
                        <a:t>Insats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Andel kommunal regi</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Antal kommunal regi</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Andel kommunal och enskild</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Antal kommunal och enskild</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enskild regi</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Antal enskild regi</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extLst>
                  <a:ext uri="{0D108BD9-81ED-4DB2-BD59-A6C34878D82A}">
                    <a16:rowId xmlns:a16="http://schemas.microsoft.com/office/drawing/2014/main" val="1391163297"/>
                  </a:ext>
                </a:extLst>
              </a:tr>
              <a:tr h="565256">
                <a:tc>
                  <a:txBody>
                    <a:bodyPr/>
                    <a:lstStyle/>
                    <a:p>
                      <a:pPr algn="ctr" fontAlgn="ctr"/>
                      <a:r>
                        <a:rPr lang="sv-SE" sz="900" b="0" i="0" u="none" strike="noStrike">
                          <a:solidFill>
                            <a:srgbClr val="000000"/>
                          </a:solidFill>
                          <a:effectLst/>
                          <a:latin typeface="Arial" panose="020B0604020202020204" pitchFamily="34" charset="0"/>
                        </a:rPr>
                        <a:t>Dagverksamhet anpassad för personer med demenssjukdom (10)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Särskilt boende, vård och omsorgsboende anpassat för personer med demenssjukdom (10)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Transportservice (4)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50%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1848334691"/>
                  </a:ext>
                </a:extLst>
              </a:tr>
              <a:tr h="565256">
                <a:tc>
                  <a:txBody>
                    <a:bodyPr/>
                    <a:lstStyle/>
                    <a:p>
                      <a:pPr algn="ctr" fontAlgn="ctr"/>
                      <a:r>
                        <a:rPr lang="sv-SE" sz="900" b="0" i="0" u="none" strike="noStrike">
                          <a:solidFill>
                            <a:srgbClr val="000000"/>
                          </a:solidFill>
                          <a:effectLst/>
                          <a:latin typeface="Arial" panose="020B0604020202020204" pitchFamily="34" charset="0"/>
                        </a:rPr>
                        <a:t>Information om anhörigstöd / anhörigperspektiv (10)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Inkontinenshjälpmedel (10)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Hemtjänst, demensprofilerade hemtjänstlag/eller hemtjänstteam (5)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20%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1295130871"/>
                  </a:ext>
                </a:extLst>
              </a:tr>
              <a:tr h="546750">
                <a:tc>
                  <a:txBody>
                    <a:bodyPr/>
                    <a:lstStyle/>
                    <a:p>
                      <a:pPr algn="ctr" fontAlgn="ctr"/>
                      <a:r>
                        <a:rPr lang="sv-SE" sz="900" b="0" i="0" u="none" strike="noStrike">
                          <a:solidFill>
                            <a:srgbClr val="000000"/>
                          </a:solidFill>
                          <a:effectLst/>
                          <a:latin typeface="Arial" panose="020B0604020202020204" pitchFamily="34" charset="0"/>
                        </a:rPr>
                        <a:t>Avlösning genom korttidsboende, respite care, växelvård* (10)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Träffpunkter, mötesplatser, café och liknande* (7)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Vårdhund/ vårddjur för personer i särskilt boende (5)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20%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1569180460"/>
                  </a:ext>
                </a:extLst>
              </a:tr>
              <a:tr h="546750">
                <a:tc>
                  <a:txBody>
                    <a:bodyPr/>
                    <a:lstStyle/>
                    <a:p>
                      <a:pPr algn="ctr" fontAlgn="ctr"/>
                      <a:r>
                        <a:rPr lang="sv-SE" sz="900" b="0" i="0" u="none" strike="noStrike">
                          <a:solidFill>
                            <a:srgbClr val="000000"/>
                          </a:solidFill>
                          <a:effectLst/>
                          <a:latin typeface="Arial" panose="020B0604020202020204" pitchFamily="34" charset="0"/>
                        </a:rPr>
                        <a:t>Avlösning genom dagverksamhet* (9)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serviceinsatser (6)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33%</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Hjälpmedel för perception (3)</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33%</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64217270"/>
                  </a:ext>
                </a:extLst>
              </a:tr>
              <a:tr h="546750">
                <a:tc>
                  <a:txBody>
                    <a:bodyPr/>
                    <a:lstStyle/>
                    <a:p>
                      <a:pPr algn="ctr" fontAlgn="ctr"/>
                      <a:r>
                        <a:rPr lang="sv-SE" sz="900" b="0" i="0" u="none" strike="noStrike">
                          <a:solidFill>
                            <a:srgbClr val="000000"/>
                          </a:solidFill>
                          <a:effectLst/>
                          <a:latin typeface="Arial" panose="020B0604020202020204" pitchFamily="34" charset="0"/>
                        </a:rPr>
                        <a:t>Växelvård/ korttidsboende (10)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Personliga omvårdnadsinsatser (10)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Matdistribution (5)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20%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dirty="0">
                          <a:solidFill>
                            <a:srgbClr val="000000"/>
                          </a:solidFill>
                          <a:effectLst/>
                          <a:latin typeface="Arial" panose="020B0604020202020204" pitchFamily="34" charset="0"/>
                        </a:rPr>
                        <a:t>1</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190121116"/>
                  </a:ext>
                </a:extLst>
              </a:tr>
            </a:tbl>
          </a:graphicData>
        </a:graphic>
      </p:graphicFrame>
    </p:spTree>
    <p:extLst>
      <p:ext uri="{BB962C8B-B14F-4D97-AF65-F5344CB8AC3E}">
        <p14:creationId xmlns:p14="http://schemas.microsoft.com/office/powerpoint/2010/main" val="2879284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antalet individer som tar del av insatser som ges i kommunal eller enskild regi</a:t>
            </a:r>
          </a:p>
        </p:txBody>
      </p:sp>
      <p:sp>
        <p:nvSpPr>
          <p:cNvPr id="5" name="Platshållare för sidfot 4">
            <a:extLst>
              <a:ext uri="{FF2B5EF4-FFF2-40B4-BE49-F238E27FC236}">
                <a16:creationId xmlns:a16="http://schemas.microsoft.com/office/drawing/2014/main" id="{B5F77A3C-8A7F-4872-8C3C-BF5A18FE1977}"/>
              </a:ext>
            </a:extLst>
          </p:cNvPr>
          <p:cNvSpPr>
            <a:spLocks noGrp="1"/>
          </p:cNvSpPr>
          <p:nvPr>
            <p:ph type="ftr" sz="quarter" idx="11"/>
          </p:nvPr>
        </p:nvSpPr>
        <p:spPr/>
        <p:txBody>
          <a:bodyPr/>
          <a:lstStyle/>
          <a:p>
            <a:r>
              <a:rPr lang="sv-SE"/>
              <a:t>Verksamhetsområde: Äldre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33</a:t>
            </a:fld>
            <a:endParaRPr lang="sv-SE"/>
          </a:p>
        </p:txBody>
      </p:sp>
      <p:sp>
        <p:nvSpPr>
          <p:cNvPr id="8" name="Text Placeholder 7">
            <a:extLst>
              <a:ext uri="{FF2B5EF4-FFF2-40B4-BE49-F238E27FC236}">
                <a16:creationId xmlns:a16="http://schemas.microsoft.com/office/drawing/2014/main" id="{5B917139-4D2E-3C8B-C4CE-46CBB1DBF541}"/>
              </a:ext>
            </a:extLst>
          </p:cNvPr>
          <p:cNvSpPr>
            <a:spLocks noGrp="1"/>
          </p:cNvSpPr>
          <p:nvPr>
            <p:ph type="body" sz="quarter" idx="13"/>
          </p:nvPr>
        </p:nvSpPr>
        <p:spPr/>
        <p:txBody>
          <a:bodyPr/>
          <a:lstStyle/>
          <a:p>
            <a:r>
              <a:rPr lang="sv-SE" sz="800" dirty="0"/>
              <a:t>	Källa:	Enkät: Kartläggning av socialtjänstens insatser i Sveriges kommuner (2021)  </a:t>
            </a:r>
          </a:p>
        </p:txBody>
      </p:sp>
      <p:sp>
        <p:nvSpPr>
          <p:cNvPr id="23" name="TextBox 22">
            <a:extLst>
              <a:ext uri="{FF2B5EF4-FFF2-40B4-BE49-F238E27FC236}">
                <a16:creationId xmlns:a16="http://schemas.microsoft.com/office/drawing/2014/main" id="{286AE206-7AE5-86AD-D947-C42DE19E7976}"/>
              </a:ext>
            </a:extLst>
          </p:cNvPr>
          <p:cNvSpPr txBox="1"/>
          <p:nvPr/>
        </p:nvSpPr>
        <p:spPr>
          <a:xfrm>
            <a:off x="4861367" y="1615545"/>
            <a:ext cx="3152935" cy="430887"/>
          </a:xfrm>
          <a:prstGeom prst="rect">
            <a:avLst/>
          </a:prstGeom>
          <a:noFill/>
        </p:spPr>
        <p:txBody>
          <a:bodyPr wrap="square">
            <a:spAutoFit/>
          </a:bodyPr>
          <a:lstStyle/>
          <a:p>
            <a:r>
              <a:rPr lang="sv-SE" sz="1100" dirty="0">
                <a:latin typeface="Arial" panose="020B0604020202020204" pitchFamily="34" charset="0"/>
              </a:rPr>
              <a:t>insatser i kommunerna som uppges ges i både kommunal och enskild regi</a:t>
            </a:r>
            <a:endParaRPr lang="sv-SE" sz="1100" dirty="0"/>
          </a:p>
        </p:txBody>
      </p:sp>
      <p:sp>
        <p:nvSpPr>
          <p:cNvPr id="25" name="TextBox 24">
            <a:extLst>
              <a:ext uri="{FF2B5EF4-FFF2-40B4-BE49-F238E27FC236}">
                <a16:creationId xmlns:a16="http://schemas.microsoft.com/office/drawing/2014/main" id="{169FAFBB-771B-BABC-9FBF-805E4DEFE965}"/>
              </a:ext>
            </a:extLst>
          </p:cNvPr>
          <p:cNvSpPr txBox="1"/>
          <p:nvPr/>
        </p:nvSpPr>
        <p:spPr>
          <a:xfrm>
            <a:off x="1404393" y="1609489"/>
            <a:ext cx="2865801" cy="430887"/>
          </a:xfrm>
          <a:prstGeom prst="rect">
            <a:avLst/>
          </a:prstGeom>
          <a:noFill/>
        </p:spPr>
        <p:txBody>
          <a:bodyPr wrap="square">
            <a:spAutoFit/>
          </a:bodyPr>
          <a:lstStyle/>
          <a:p>
            <a:r>
              <a:rPr lang="sv-SE" sz="1100" dirty="0">
                <a:latin typeface="Arial" panose="020B0604020202020204" pitchFamily="34" charset="0"/>
              </a:rPr>
              <a:t>insatser i kommunerna som uppges endast ges i kommunal regi</a:t>
            </a:r>
            <a:endParaRPr lang="sv-SE" sz="1100" dirty="0"/>
          </a:p>
        </p:txBody>
      </p:sp>
      <p:sp>
        <p:nvSpPr>
          <p:cNvPr id="26" name="TextBox 25">
            <a:extLst>
              <a:ext uri="{FF2B5EF4-FFF2-40B4-BE49-F238E27FC236}">
                <a16:creationId xmlns:a16="http://schemas.microsoft.com/office/drawing/2014/main" id="{F4CB56BD-2C2F-F1A7-2E12-170260704FE5}"/>
              </a:ext>
            </a:extLst>
          </p:cNvPr>
          <p:cNvSpPr txBox="1"/>
          <p:nvPr/>
        </p:nvSpPr>
        <p:spPr>
          <a:xfrm>
            <a:off x="8605474" y="1609489"/>
            <a:ext cx="2841887" cy="430887"/>
          </a:xfrm>
          <a:prstGeom prst="rect">
            <a:avLst/>
          </a:prstGeom>
          <a:noFill/>
          <a:ln>
            <a:noFill/>
          </a:ln>
        </p:spPr>
        <p:txBody>
          <a:bodyPr wrap="square">
            <a:spAutoFit/>
          </a:bodyPr>
          <a:lstStyle/>
          <a:p>
            <a:r>
              <a:rPr lang="sv-SE" sz="1100" dirty="0">
                <a:latin typeface="Arial" panose="020B0604020202020204" pitchFamily="34" charset="0"/>
              </a:rPr>
              <a:t>insatser i kommunerna som uppges endast ges i enskild regi</a:t>
            </a:r>
            <a:endParaRPr lang="sv-SE" sz="1100" dirty="0"/>
          </a:p>
        </p:txBody>
      </p:sp>
      <p:sp>
        <p:nvSpPr>
          <p:cNvPr id="27" name="TextBox 26">
            <a:extLst>
              <a:ext uri="{FF2B5EF4-FFF2-40B4-BE49-F238E27FC236}">
                <a16:creationId xmlns:a16="http://schemas.microsoft.com/office/drawing/2014/main" id="{E23D98FB-269F-08D5-02A7-3D667F3E6A5B}"/>
              </a:ext>
            </a:extLst>
          </p:cNvPr>
          <p:cNvSpPr txBox="1"/>
          <p:nvPr/>
        </p:nvSpPr>
        <p:spPr>
          <a:xfrm>
            <a:off x="1404393"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28" name="TextBox 27">
            <a:extLst>
              <a:ext uri="{FF2B5EF4-FFF2-40B4-BE49-F238E27FC236}">
                <a16:creationId xmlns:a16="http://schemas.microsoft.com/office/drawing/2014/main" id="{E0F55010-126E-AE97-1340-9F7E2996DFDA}"/>
              </a:ext>
            </a:extLst>
          </p:cNvPr>
          <p:cNvSpPr txBox="1"/>
          <p:nvPr>
            <p:custDataLst>
              <p:tags r:id="rId1"/>
            </p:custDataLst>
          </p:nvPr>
        </p:nvSpPr>
        <p:spPr>
          <a:xfrm>
            <a:off x="1982891" y="1412384"/>
            <a:ext cx="704325" cy="261610"/>
          </a:xfrm>
          <a:prstGeom prst="rect">
            <a:avLst/>
          </a:prstGeom>
          <a:noFill/>
        </p:spPr>
        <p:txBody>
          <a:bodyPr wrap="square">
            <a:spAutoFit/>
          </a:bodyPr>
          <a:lstStyle/>
          <a:p>
            <a:r>
              <a:rPr lang="sv-SE" sz="1100" dirty="0"/>
              <a:t>334</a:t>
            </a:r>
          </a:p>
        </p:txBody>
      </p:sp>
      <p:sp>
        <p:nvSpPr>
          <p:cNvPr id="29" name="TextBox 28">
            <a:extLst>
              <a:ext uri="{FF2B5EF4-FFF2-40B4-BE49-F238E27FC236}">
                <a16:creationId xmlns:a16="http://schemas.microsoft.com/office/drawing/2014/main" id="{CB2AC4C2-D00D-6F5E-DB33-E144205DDEE3}"/>
              </a:ext>
            </a:extLst>
          </p:cNvPr>
          <p:cNvSpPr txBox="1"/>
          <p:nvPr/>
        </p:nvSpPr>
        <p:spPr>
          <a:xfrm>
            <a:off x="8592800"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30" name="TextBox 29">
            <a:extLst>
              <a:ext uri="{FF2B5EF4-FFF2-40B4-BE49-F238E27FC236}">
                <a16:creationId xmlns:a16="http://schemas.microsoft.com/office/drawing/2014/main" id="{45A6C2C4-A456-F267-928D-0BC682AD2BEA}"/>
              </a:ext>
            </a:extLst>
          </p:cNvPr>
          <p:cNvSpPr txBox="1"/>
          <p:nvPr>
            <p:custDataLst>
              <p:tags r:id="rId2"/>
            </p:custDataLst>
          </p:nvPr>
        </p:nvSpPr>
        <p:spPr>
          <a:xfrm>
            <a:off x="9171298" y="1412384"/>
            <a:ext cx="704325" cy="261610"/>
          </a:xfrm>
          <a:prstGeom prst="rect">
            <a:avLst/>
          </a:prstGeom>
          <a:noFill/>
        </p:spPr>
        <p:txBody>
          <a:bodyPr wrap="square">
            <a:spAutoFit/>
          </a:bodyPr>
          <a:lstStyle/>
          <a:p>
            <a:r>
              <a:rPr lang="sv-SE" sz="1100" dirty="0"/>
              <a:t>6</a:t>
            </a:r>
          </a:p>
        </p:txBody>
      </p:sp>
      <p:sp>
        <p:nvSpPr>
          <p:cNvPr id="31" name="TextBox 30">
            <a:extLst>
              <a:ext uri="{FF2B5EF4-FFF2-40B4-BE49-F238E27FC236}">
                <a16:creationId xmlns:a16="http://schemas.microsoft.com/office/drawing/2014/main" id="{AAE96E4B-BB95-461D-6491-3A5CAC26F8F6}"/>
              </a:ext>
            </a:extLst>
          </p:cNvPr>
          <p:cNvSpPr txBox="1"/>
          <p:nvPr/>
        </p:nvSpPr>
        <p:spPr>
          <a:xfrm>
            <a:off x="4861366"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32" name="TextBox 31">
            <a:extLst>
              <a:ext uri="{FF2B5EF4-FFF2-40B4-BE49-F238E27FC236}">
                <a16:creationId xmlns:a16="http://schemas.microsoft.com/office/drawing/2014/main" id="{D08AEC08-636C-87E6-CB34-DEBD2BFF00CC}"/>
              </a:ext>
            </a:extLst>
          </p:cNvPr>
          <p:cNvSpPr txBox="1"/>
          <p:nvPr>
            <p:custDataLst>
              <p:tags r:id="rId3"/>
            </p:custDataLst>
          </p:nvPr>
        </p:nvSpPr>
        <p:spPr>
          <a:xfrm>
            <a:off x="5439864" y="1412384"/>
            <a:ext cx="704325" cy="261610"/>
          </a:xfrm>
          <a:prstGeom prst="rect">
            <a:avLst/>
          </a:prstGeom>
          <a:noFill/>
        </p:spPr>
        <p:txBody>
          <a:bodyPr wrap="square">
            <a:spAutoFit/>
          </a:bodyPr>
          <a:lstStyle/>
          <a:p>
            <a:r>
              <a:rPr lang="sv-SE" sz="1100" dirty="0"/>
              <a:t>72</a:t>
            </a:r>
          </a:p>
        </p:txBody>
      </p:sp>
      <p:graphicFrame>
        <p:nvGraphicFramePr>
          <p:cNvPr id="33" name="Chart 32">
            <a:extLst>
              <a:ext uri="{FF2B5EF4-FFF2-40B4-BE49-F238E27FC236}">
                <a16:creationId xmlns:a16="http://schemas.microsoft.com/office/drawing/2014/main" id="{B09B47DB-DB08-42E0-8C57-9C0DA522848E}"/>
              </a:ext>
            </a:extLst>
          </p:cNvPr>
          <p:cNvGraphicFramePr>
            <a:graphicFrameLocks/>
          </p:cNvGraphicFramePr>
          <p:nvPr>
            <p:extLst>
              <p:ext uri="{D42A27DB-BD31-4B8C-83A1-F6EECF244321}">
                <p14:modId xmlns:p14="http://schemas.microsoft.com/office/powerpoint/2010/main" val="1602963380"/>
              </p:ext>
            </p:extLst>
          </p:nvPr>
        </p:nvGraphicFramePr>
        <p:xfrm>
          <a:off x="235458" y="2093402"/>
          <a:ext cx="11721083" cy="3639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57247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insatser som ges i kommunal respektive enskild regi uppdelat på kommun</a:t>
            </a:r>
          </a:p>
        </p:txBody>
      </p:sp>
      <p:sp>
        <p:nvSpPr>
          <p:cNvPr id="9" name="Platshållare för sidfot 8">
            <a:extLst>
              <a:ext uri="{FF2B5EF4-FFF2-40B4-BE49-F238E27FC236}">
                <a16:creationId xmlns:a16="http://schemas.microsoft.com/office/drawing/2014/main" id="{CD7EC121-504C-4BBD-981C-CFA8C34FE10B}"/>
              </a:ext>
            </a:extLst>
          </p:cNvPr>
          <p:cNvSpPr>
            <a:spLocks noGrp="1"/>
          </p:cNvSpPr>
          <p:nvPr>
            <p:ph type="ftr" sz="quarter" idx="11"/>
          </p:nvPr>
        </p:nvSpPr>
        <p:spPr/>
        <p:txBody>
          <a:bodyPr/>
          <a:lstStyle/>
          <a:p>
            <a:r>
              <a:rPr lang="sv-SE"/>
              <a:t>Verksamhetsområde: Äldre</a:t>
            </a:r>
          </a:p>
        </p:txBody>
      </p:sp>
      <p:sp>
        <p:nvSpPr>
          <p:cNvPr id="3" name="Platshållare för bildnummer 2">
            <a:extLst>
              <a:ext uri="{FF2B5EF4-FFF2-40B4-BE49-F238E27FC236}">
                <a16:creationId xmlns:a16="http://schemas.microsoft.com/office/drawing/2014/main" id="{EA7810FD-9A10-4D05-8E2F-46D0BDE15D46}"/>
              </a:ext>
            </a:extLst>
          </p:cNvPr>
          <p:cNvSpPr>
            <a:spLocks noGrp="1"/>
          </p:cNvSpPr>
          <p:nvPr>
            <p:ph type="sldNum" sz="quarter" idx="12"/>
          </p:nvPr>
        </p:nvSpPr>
        <p:spPr/>
        <p:txBody>
          <a:bodyPr/>
          <a:lstStyle/>
          <a:p>
            <a:fld id="{2DBAD975-63FF-4468-AC34-025F73E043F9}" type="slidenum">
              <a:rPr lang="sv-SE" smtClean="0"/>
              <a:pPr/>
              <a:t>34</a:t>
            </a:fld>
            <a:endParaRPr lang="sv-SE"/>
          </a:p>
        </p:txBody>
      </p:sp>
      <p:sp>
        <p:nvSpPr>
          <p:cNvPr id="8" name="Text Placeholder 7">
            <a:extLst>
              <a:ext uri="{FF2B5EF4-FFF2-40B4-BE49-F238E27FC236}">
                <a16:creationId xmlns:a16="http://schemas.microsoft.com/office/drawing/2014/main" id="{2A043233-D405-B7B2-29E9-81F0E73CD78C}"/>
              </a:ext>
            </a:extLst>
          </p:cNvPr>
          <p:cNvSpPr>
            <a:spLocks noGrp="1"/>
          </p:cNvSpPr>
          <p:nvPr>
            <p:ph type="body" sz="quarter" idx="13"/>
          </p:nvPr>
        </p:nvSpPr>
        <p:spPr/>
        <p:txBody>
          <a:bodyPr/>
          <a:lstStyle/>
          <a:p>
            <a:r>
              <a:rPr lang="sv-SE" sz="800" dirty="0"/>
              <a:t>	Not: 	Antal svarande kommuner i riket är 245 kommuner. </a:t>
            </a:r>
            <a:r>
              <a:rPr lang="sv-SE" dirty="0"/>
              <a:t>Endast de kommuner som har lämnat ett svar visas i denna graf.</a:t>
            </a:r>
            <a:endParaRPr lang="sv-SE" sz="800" dirty="0"/>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A676B8B2-9494-452C-B3FB-88DFEA641008}"/>
              </a:ext>
            </a:extLst>
          </p:cNvPr>
          <p:cNvGraphicFramePr>
            <a:graphicFrameLocks/>
          </p:cNvGraphicFramePr>
          <p:nvPr>
            <p:extLst>
              <p:ext uri="{D42A27DB-BD31-4B8C-83A1-F6EECF244321}">
                <p14:modId xmlns:p14="http://schemas.microsoft.com/office/powerpoint/2010/main" val="1576971918"/>
              </p:ext>
            </p:extLst>
          </p:nvPr>
        </p:nvGraphicFramePr>
        <p:xfrm>
          <a:off x="235458" y="1179000"/>
          <a:ext cx="11721083" cy="450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A6C006E1-0093-B0BC-9294-8C4FAB52D87F}"/>
              </a:ext>
            </a:extLst>
          </p:cNvPr>
          <p:cNvSpPr/>
          <p:nvPr/>
        </p:nvSpPr>
        <p:spPr>
          <a:xfrm>
            <a:off x="9221742" y="5334852"/>
            <a:ext cx="1628503" cy="33092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3908403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kommunal och enskild regi uppdelat på huvudgrupp</a:t>
            </a:r>
          </a:p>
        </p:txBody>
      </p:sp>
      <p:sp>
        <p:nvSpPr>
          <p:cNvPr id="5" name="Platshållare för sidfot 4">
            <a:extLst>
              <a:ext uri="{FF2B5EF4-FFF2-40B4-BE49-F238E27FC236}">
                <a16:creationId xmlns:a16="http://schemas.microsoft.com/office/drawing/2014/main" id="{074C1EEF-C9CB-4A34-975C-E827A2EC63F1}"/>
              </a:ext>
            </a:extLst>
          </p:cNvPr>
          <p:cNvSpPr>
            <a:spLocks noGrp="1"/>
          </p:cNvSpPr>
          <p:nvPr>
            <p:ph type="ftr" sz="quarter" idx="11"/>
          </p:nvPr>
        </p:nvSpPr>
        <p:spPr/>
        <p:txBody>
          <a:bodyPr/>
          <a:lstStyle/>
          <a:p>
            <a:r>
              <a:rPr lang="sv-SE"/>
              <a:t>Verksamhetsområde: Äldre</a:t>
            </a:r>
          </a:p>
        </p:txBody>
      </p:sp>
      <p:sp>
        <p:nvSpPr>
          <p:cNvPr id="3" name="Slide Number Placeholder 2">
            <a:extLst>
              <a:ext uri="{FF2B5EF4-FFF2-40B4-BE49-F238E27FC236}">
                <a16:creationId xmlns:a16="http://schemas.microsoft.com/office/drawing/2014/main" id="{DA9F25D9-936B-4AAF-8151-A81E2CA5692C}"/>
              </a:ext>
            </a:extLst>
          </p:cNvPr>
          <p:cNvSpPr>
            <a:spLocks noGrp="1"/>
          </p:cNvSpPr>
          <p:nvPr>
            <p:ph type="sldNum" sz="quarter" idx="12"/>
          </p:nvPr>
        </p:nvSpPr>
        <p:spPr/>
        <p:txBody>
          <a:bodyPr/>
          <a:lstStyle/>
          <a:p>
            <a:fld id="{2DBAD975-63FF-4468-AC34-025F73E043F9}" type="slidenum">
              <a:rPr lang="sv-SE" smtClean="0"/>
              <a:pPr/>
              <a:t>35</a:t>
            </a:fld>
            <a:endParaRPr lang="sv-SE"/>
          </a:p>
        </p:txBody>
      </p:sp>
      <p:sp>
        <p:nvSpPr>
          <p:cNvPr id="9" name="Text Placeholder 8">
            <a:extLst>
              <a:ext uri="{FF2B5EF4-FFF2-40B4-BE49-F238E27FC236}">
                <a16:creationId xmlns:a16="http://schemas.microsoft.com/office/drawing/2014/main" id="{1E0C66B1-46C3-6AFC-C6EE-4844D9B0D1AF}"/>
              </a:ext>
            </a:extLst>
          </p:cNvPr>
          <p:cNvSpPr>
            <a:spLocks noGrp="1"/>
          </p:cNvSpPr>
          <p:nvPr>
            <p:ph type="body" sz="quarter" idx="13"/>
          </p:nvPr>
        </p:nvSpPr>
        <p:spPr/>
        <p:txBody>
          <a:bodyPr/>
          <a:lstStyle/>
          <a:p>
            <a:r>
              <a:rPr lang="sv-SE" sz="800" dirty="0"/>
              <a:t>	Not: 	Antal svarande kommuner anges i parentes.</a:t>
            </a:r>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FB706928-1539-427E-9EA4-8A2C3C7BF04D}"/>
              </a:ext>
            </a:extLst>
          </p:cNvPr>
          <p:cNvGraphicFramePr>
            <a:graphicFrameLocks/>
          </p:cNvGraphicFramePr>
          <p:nvPr>
            <p:extLst>
              <p:ext uri="{D42A27DB-BD31-4B8C-83A1-F6EECF244321}">
                <p14:modId xmlns:p14="http://schemas.microsoft.com/office/powerpoint/2010/main" val="2291634050"/>
              </p:ext>
            </p:extLst>
          </p:nvPr>
        </p:nvGraphicFramePr>
        <p:xfrm>
          <a:off x="235458" y="1179000"/>
          <a:ext cx="11721083" cy="45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1283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4085F78-6606-4352-B1C6-93AE38C632CD}"/>
              </a:ext>
            </a:extLst>
          </p:cNvPr>
          <p:cNvSpPr/>
          <p:nvPr/>
        </p:nvSpPr>
        <p:spPr>
          <a:xfrm>
            <a:off x="1" y="2645444"/>
            <a:ext cx="12192000" cy="20694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339C595-6B3E-4379-93EF-D51A347E3D63}"/>
              </a:ext>
            </a:extLst>
          </p:cNvPr>
          <p:cNvSpPr>
            <a:spLocks noGrp="1"/>
          </p:cNvSpPr>
          <p:nvPr>
            <p:ph type="title"/>
          </p:nvPr>
        </p:nvSpPr>
        <p:spPr>
          <a:xfrm>
            <a:off x="1" y="2747964"/>
            <a:ext cx="12308304" cy="1966912"/>
          </a:xfrm>
        </p:spPr>
        <p:txBody>
          <a:bodyPr anchor="ctr"/>
          <a:lstStyle/>
          <a:p>
            <a:r>
              <a:rPr lang="sv-SE" sz="4400" dirty="0"/>
              <a:t>Insatser som genomförs med eller utan biståndsbeslut</a:t>
            </a:r>
          </a:p>
        </p:txBody>
      </p:sp>
      <p:sp>
        <p:nvSpPr>
          <p:cNvPr id="5" name="Platshållare för bildnummer 4">
            <a:extLst>
              <a:ext uri="{FF2B5EF4-FFF2-40B4-BE49-F238E27FC236}">
                <a16:creationId xmlns:a16="http://schemas.microsoft.com/office/drawing/2014/main" id="{A4E7017E-7EBF-45FB-A943-415BE1990F09}"/>
              </a:ext>
            </a:extLst>
          </p:cNvPr>
          <p:cNvSpPr>
            <a:spLocks noGrp="1"/>
          </p:cNvSpPr>
          <p:nvPr>
            <p:ph type="sldNum" sz="quarter" idx="12"/>
          </p:nvPr>
        </p:nvSpPr>
        <p:spPr/>
        <p:txBody>
          <a:bodyPr/>
          <a:lstStyle/>
          <a:p>
            <a:fld id="{34C9B0E5-37D7-412E-A162-6A236BADC197}" type="slidenum">
              <a:rPr lang="sv-SE" smtClean="0"/>
              <a:pPr/>
              <a:t>36</a:t>
            </a:fld>
            <a:endParaRPr lang="sv-SE"/>
          </a:p>
        </p:txBody>
      </p:sp>
      <p:sp>
        <p:nvSpPr>
          <p:cNvPr id="4" name="Platshållare för sidfot 3">
            <a:extLst>
              <a:ext uri="{FF2B5EF4-FFF2-40B4-BE49-F238E27FC236}">
                <a16:creationId xmlns:a16="http://schemas.microsoft.com/office/drawing/2014/main" id="{F3FDB0AF-4947-4C1D-B522-17317ACB249E}"/>
              </a:ext>
            </a:extLst>
          </p:cNvPr>
          <p:cNvSpPr>
            <a:spLocks noGrp="1"/>
          </p:cNvSpPr>
          <p:nvPr>
            <p:ph type="ftr" sz="quarter" idx="11"/>
          </p:nvPr>
        </p:nvSpPr>
        <p:spPr/>
        <p:txBody>
          <a:bodyPr/>
          <a:lstStyle/>
          <a:p>
            <a:r>
              <a:rPr lang="sv-SE"/>
              <a:t>Verksamhetsområde: Äldre</a:t>
            </a:r>
          </a:p>
        </p:txBody>
      </p:sp>
    </p:spTree>
    <p:extLst>
      <p:ext uri="{BB962C8B-B14F-4D97-AF65-F5344CB8AC3E}">
        <p14:creationId xmlns:p14="http://schemas.microsoft.com/office/powerpoint/2010/main" val="1548516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insatser som ges med respektive utan biståndsbeslut, samt de tre vanligaste insatserna i respektive kategori</a:t>
            </a:r>
          </a:p>
        </p:txBody>
      </p:sp>
      <p:sp>
        <p:nvSpPr>
          <p:cNvPr id="5" name="Platshållare för sidfot 4">
            <a:extLst>
              <a:ext uri="{FF2B5EF4-FFF2-40B4-BE49-F238E27FC236}">
                <a16:creationId xmlns:a16="http://schemas.microsoft.com/office/drawing/2014/main" id="{0FD16EE0-FC39-4F9E-87C0-399E58BA8F6F}"/>
              </a:ext>
            </a:extLst>
          </p:cNvPr>
          <p:cNvSpPr>
            <a:spLocks noGrp="1"/>
          </p:cNvSpPr>
          <p:nvPr>
            <p:ph type="ftr" sz="quarter" idx="11"/>
          </p:nvPr>
        </p:nvSpPr>
        <p:spPr/>
        <p:txBody>
          <a:bodyPr/>
          <a:lstStyle/>
          <a:p>
            <a:r>
              <a:rPr lang="sv-SE"/>
              <a:t>Verksamhetsområde: Äldre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37</a:t>
            </a:fld>
            <a:endParaRPr lang="sv-SE"/>
          </a:p>
        </p:txBody>
      </p:sp>
      <p:sp>
        <p:nvSpPr>
          <p:cNvPr id="9" name="Text Placeholder 8">
            <a:extLst>
              <a:ext uri="{FF2B5EF4-FFF2-40B4-BE49-F238E27FC236}">
                <a16:creationId xmlns:a16="http://schemas.microsoft.com/office/drawing/2014/main" id="{8E6522DA-1E45-8752-7AB1-C73E438A23C4}"/>
              </a:ext>
            </a:extLst>
          </p:cNvPr>
          <p:cNvSpPr>
            <a:spLocks noGrp="1"/>
          </p:cNvSpPr>
          <p:nvPr>
            <p:ph type="body" sz="quarter" idx="13"/>
          </p:nvPr>
        </p:nvSpPr>
        <p:spPr/>
        <p:txBody>
          <a:bodyPr/>
          <a:lstStyle/>
          <a:p>
            <a:r>
              <a:rPr lang="sv-SE" sz="800" dirty="0"/>
              <a:t>	Not:	</a:t>
            </a:r>
            <a:r>
              <a:rPr lang="sv-SE" dirty="0"/>
              <a:t>Insatser markerade med * avser insatser till anhöriga.</a:t>
            </a:r>
            <a:endParaRPr lang="sv-SE" sz="800" dirty="0"/>
          </a:p>
          <a:p>
            <a:r>
              <a:rPr lang="sv-SE" dirty="0"/>
              <a:t>	</a:t>
            </a:r>
            <a:r>
              <a:rPr lang="sv-SE" sz="800" dirty="0"/>
              <a:t>Källa:	Enkät: Kartläggning av socialtjänstens insatser i Sveriges kommuner (2021)  </a:t>
            </a:r>
          </a:p>
        </p:txBody>
      </p:sp>
      <p:sp>
        <p:nvSpPr>
          <p:cNvPr id="63" name="TextBox 62">
            <a:extLst>
              <a:ext uri="{FF2B5EF4-FFF2-40B4-BE49-F238E27FC236}">
                <a16:creationId xmlns:a16="http://schemas.microsoft.com/office/drawing/2014/main" id="{132970FF-0E79-429D-B9A9-6C9DFAAD8470}"/>
              </a:ext>
            </a:extLst>
          </p:cNvPr>
          <p:cNvSpPr txBox="1"/>
          <p:nvPr/>
        </p:nvSpPr>
        <p:spPr>
          <a:xfrm>
            <a:off x="251537" y="1378437"/>
            <a:ext cx="3177393" cy="253916"/>
          </a:xfrm>
          <a:prstGeom prst="rect">
            <a:avLst/>
          </a:prstGeom>
          <a:noFill/>
        </p:spPr>
        <p:txBody>
          <a:bodyPr wrap="square">
            <a:spAutoFit/>
          </a:bodyPr>
          <a:lstStyle/>
          <a:p>
            <a:r>
              <a:rPr lang="sv-SE" sz="1050" b="1" dirty="0">
                <a:latin typeface="Arial" panose="020B0604020202020204" pitchFamily="34" charset="0"/>
              </a:rPr>
              <a:t>Andel som ges med/utan biståndsbeslut</a:t>
            </a:r>
            <a:endParaRPr lang="sv-SE" sz="1050" b="1" dirty="0"/>
          </a:p>
        </p:txBody>
      </p:sp>
      <p:sp>
        <p:nvSpPr>
          <p:cNvPr id="14" name="TextBox 8">
            <a:extLst>
              <a:ext uri="{FF2B5EF4-FFF2-40B4-BE49-F238E27FC236}">
                <a16:creationId xmlns:a16="http://schemas.microsoft.com/office/drawing/2014/main" id="{9110A23E-2861-F71D-5692-C767FBF172BB}"/>
              </a:ext>
            </a:extLst>
          </p:cNvPr>
          <p:cNvSpPr txBox="1"/>
          <p:nvPr/>
        </p:nvSpPr>
        <p:spPr>
          <a:xfrm>
            <a:off x="9658972" y="1562659"/>
            <a:ext cx="2186822" cy="415498"/>
          </a:xfrm>
          <a:prstGeom prst="rect">
            <a:avLst/>
          </a:prstGeom>
          <a:noFill/>
        </p:spPr>
        <p:txBody>
          <a:bodyPr wrap="square">
            <a:spAutoFit/>
          </a:bodyPr>
          <a:lstStyle/>
          <a:p>
            <a:r>
              <a:rPr lang="sv-SE" sz="1050" dirty="0">
                <a:latin typeface="Arial" panose="020B0604020202020204" pitchFamily="34" charset="0"/>
              </a:rPr>
              <a:t>insatser över samtliga kommuner i länet där frågan besvarats</a:t>
            </a:r>
            <a:r>
              <a:rPr lang="sv-SE" sz="1050" dirty="0"/>
              <a:t> </a:t>
            </a:r>
          </a:p>
        </p:txBody>
      </p:sp>
      <p:sp>
        <p:nvSpPr>
          <p:cNvPr id="15" name="TextBox 13">
            <a:extLst>
              <a:ext uri="{FF2B5EF4-FFF2-40B4-BE49-F238E27FC236}">
                <a16:creationId xmlns:a16="http://schemas.microsoft.com/office/drawing/2014/main" id="{3566CBFE-3220-A563-13DF-BDCC76EA61C7}"/>
              </a:ext>
            </a:extLst>
          </p:cNvPr>
          <p:cNvSpPr txBox="1"/>
          <p:nvPr/>
        </p:nvSpPr>
        <p:spPr>
          <a:xfrm>
            <a:off x="9658972" y="1308743"/>
            <a:ext cx="751640" cy="253916"/>
          </a:xfrm>
          <a:prstGeom prst="rect">
            <a:avLst/>
          </a:prstGeom>
          <a:noFill/>
        </p:spPr>
        <p:txBody>
          <a:bodyPr wrap="square">
            <a:spAutoFit/>
          </a:bodyPr>
          <a:lstStyle/>
          <a:p>
            <a:r>
              <a:rPr lang="sv-SE" sz="1050" dirty="0">
                <a:latin typeface="Arial" panose="020B0604020202020204" pitchFamily="34" charset="0"/>
              </a:rPr>
              <a:t>100 % =</a:t>
            </a:r>
            <a:endParaRPr lang="sv-SE" sz="1050" dirty="0"/>
          </a:p>
        </p:txBody>
      </p:sp>
      <p:sp>
        <p:nvSpPr>
          <p:cNvPr id="16" name="TextBox 14">
            <a:extLst>
              <a:ext uri="{FF2B5EF4-FFF2-40B4-BE49-F238E27FC236}">
                <a16:creationId xmlns:a16="http://schemas.microsoft.com/office/drawing/2014/main" id="{7F729EF1-D93D-DBC7-E48C-2F42BABBCE7B}"/>
              </a:ext>
            </a:extLst>
          </p:cNvPr>
          <p:cNvSpPr txBox="1"/>
          <p:nvPr>
            <p:custDataLst>
              <p:tags r:id="rId1"/>
            </p:custDataLst>
          </p:nvPr>
        </p:nvSpPr>
        <p:spPr>
          <a:xfrm>
            <a:off x="10317073" y="1308743"/>
            <a:ext cx="751640" cy="253916"/>
          </a:xfrm>
          <a:prstGeom prst="rect">
            <a:avLst/>
          </a:prstGeom>
          <a:noFill/>
        </p:spPr>
        <p:txBody>
          <a:bodyPr wrap="square">
            <a:spAutoFit/>
          </a:bodyPr>
          <a:lstStyle/>
          <a:p>
            <a:r>
              <a:rPr lang="sv-SE" sz="1050" dirty="0"/>
              <a:t>421</a:t>
            </a:r>
          </a:p>
        </p:txBody>
      </p:sp>
      <p:sp>
        <p:nvSpPr>
          <p:cNvPr id="12" name="TextBox 11">
            <a:extLst>
              <a:ext uri="{FF2B5EF4-FFF2-40B4-BE49-F238E27FC236}">
                <a16:creationId xmlns:a16="http://schemas.microsoft.com/office/drawing/2014/main" id="{82315FF9-706A-F800-D706-08825030CADD}"/>
              </a:ext>
            </a:extLst>
          </p:cNvPr>
          <p:cNvSpPr txBox="1"/>
          <p:nvPr/>
        </p:nvSpPr>
        <p:spPr>
          <a:xfrm>
            <a:off x="298412" y="4358721"/>
            <a:ext cx="1070816" cy="738664"/>
          </a:xfrm>
          <a:prstGeom prst="rect">
            <a:avLst/>
          </a:prstGeom>
          <a:noFill/>
        </p:spPr>
        <p:txBody>
          <a:bodyPr wrap="square" rtlCol="0">
            <a:spAutoFit/>
          </a:bodyPr>
          <a:lstStyle/>
          <a:p>
            <a:r>
              <a:rPr lang="sv-SE" sz="1050" b="1" dirty="0"/>
              <a:t>Vanligaste insatserna i respektive form</a:t>
            </a:r>
            <a:endParaRPr lang="sv-SE" sz="1050" dirty="0"/>
          </a:p>
        </p:txBody>
      </p:sp>
      <p:sp>
        <p:nvSpPr>
          <p:cNvPr id="13" name="Left Brace 12">
            <a:extLst>
              <a:ext uri="{FF2B5EF4-FFF2-40B4-BE49-F238E27FC236}">
                <a16:creationId xmlns:a16="http://schemas.microsoft.com/office/drawing/2014/main" id="{F0BBF042-CF31-ACE5-1E7A-1E3CB6FC25D1}"/>
              </a:ext>
            </a:extLst>
          </p:cNvPr>
          <p:cNvSpPr/>
          <p:nvPr/>
        </p:nvSpPr>
        <p:spPr>
          <a:xfrm>
            <a:off x="1177151" y="4083579"/>
            <a:ext cx="240772" cy="153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aphicFrame>
        <p:nvGraphicFramePr>
          <p:cNvPr id="17" name="Chart 16">
            <a:extLst>
              <a:ext uri="{FF2B5EF4-FFF2-40B4-BE49-F238E27FC236}">
                <a16:creationId xmlns:a16="http://schemas.microsoft.com/office/drawing/2014/main" id="{6D1E08D1-4BB4-4885-8BE6-BC66EE0E7DB3}"/>
              </a:ext>
            </a:extLst>
          </p:cNvPr>
          <p:cNvGraphicFramePr>
            <a:graphicFrameLocks/>
          </p:cNvGraphicFramePr>
          <p:nvPr>
            <p:extLst>
              <p:ext uri="{D42A27DB-BD31-4B8C-83A1-F6EECF244321}">
                <p14:modId xmlns:p14="http://schemas.microsoft.com/office/powerpoint/2010/main" val="3562312205"/>
              </p:ext>
            </p:extLst>
          </p:nvPr>
        </p:nvGraphicFramePr>
        <p:xfrm>
          <a:off x="753271" y="1562659"/>
          <a:ext cx="10332000" cy="21853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able 18">
            <a:extLst>
              <a:ext uri="{FF2B5EF4-FFF2-40B4-BE49-F238E27FC236}">
                <a16:creationId xmlns:a16="http://schemas.microsoft.com/office/drawing/2014/main" id="{B5100DC3-245E-9B8C-12F2-056110952409}"/>
              </a:ext>
            </a:extLst>
          </p:cNvPr>
          <p:cNvGraphicFramePr>
            <a:graphicFrameLocks noGrp="1"/>
          </p:cNvGraphicFramePr>
          <p:nvPr>
            <p:custDataLst>
              <p:tags r:id="rId2"/>
            </p:custDataLst>
            <p:extLst>
              <p:ext uri="{D42A27DB-BD31-4B8C-83A1-F6EECF244321}">
                <p14:modId xmlns:p14="http://schemas.microsoft.com/office/powerpoint/2010/main" val="2427663227"/>
              </p:ext>
            </p:extLst>
          </p:nvPr>
        </p:nvGraphicFramePr>
        <p:xfrm>
          <a:off x="1530350" y="3575958"/>
          <a:ext cx="9131300" cy="2057400"/>
        </p:xfrm>
        <a:graphic>
          <a:graphicData uri="http://schemas.openxmlformats.org/drawingml/2006/table">
            <a:tbl>
              <a:tblPr/>
              <a:tblGrid>
                <a:gridCol w="1854200">
                  <a:extLst>
                    <a:ext uri="{9D8B030D-6E8A-4147-A177-3AD203B41FA5}">
                      <a16:colId xmlns:a16="http://schemas.microsoft.com/office/drawing/2014/main" val="1078681053"/>
                    </a:ext>
                  </a:extLst>
                </a:gridCol>
                <a:gridCol w="571500">
                  <a:extLst>
                    <a:ext uri="{9D8B030D-6E8A-4147-A177-3AD203B41FA5}">
                      <a16:colId xmlns:a16="http://schemas.microsoft.com/office/drawing/2014/main" val="2770733398"/>
                    </a:ext>
                  </a:extLst>
                </a:gridCol>
                <a:gridCol w="1854200">
                  <a:extLst>
                    <a:ext uri="{9D8B030D-6E8A-4147-A177-3AD203B41FA5}">
                      <a16:colId xmlns:a16="http://schemas.microsoft.com/office/drawing/2014/main" val="3249425437"/>
                    </a:ext>
                  </a:extLst>
                </a:gridCol>
                <a:gridCol w="571500">
                  <a:extLst>
                    <a:ext uri="{9D8B030D-6E8A-4147-A177-3AD203B41FA5}">
                      <a16:colId xmlns:a16="http://schemas.microsoft.com/office/drawing/2014/main" val="1251405552"/>
                    </a:ext>
                  </a:extLst>
                </a:gridCol>
                <a:gridCol w="1854200">
                  <a:extLst>
                    <a:ext uri="{9D8B030D-6E8A-4147-A177-3AD203B41FA5}">
                      <a16:colId xmlns:a16="http://schemas.microsoft.com/office/drawing/2014/main" val="2057828326"/>
                    </a:ext>
                  </a:extLst>
                </a:gridCol>
                <a:gridCol w="571500">
                  <a:extLst>
                    <a:ext uri="{9D8B030D-6E8A-4147-A177-3AD203B41FA5}">
                      <a16:colId xmlns:a16="http://schemas.microsoft.com/office/drawing/2014/main" val="1456414912"/>
                    </a:ext>
                  </a:extLst>
                </a:gridCol>
                <a:gridCol w="1854200">
                  <a:extLst>
                    <a:ext uri="{9D8B030D-6E8A-4147-A177-3AD203B41FA5}">
                      <a16:colId xmlns:a16="http://schemas.microsoft.com/office/drawing/2014/main" val="1238129344"/>
                    </a:ext>
                  </a:extLst>
                </a:gridCol>
              </a:tblGrid>
              <a:tr h="514350">
                <a:tc>
                  <a:txBody>
                    <a:bodyPr/>
                    <a:lstStyle/>
                    <a:p>
                      <a:pPr algn="ctr" fontAlgn="ctr"/>
                      <a:r>
                        <a:rPr lang="sv-SE" sz="900" b="1" i="0" u="none" strike="noStrike">
                          <a:solidFill>
                            <a:srgbClr val="000000"/>
                          </a:solidFill>
                          <a:effectLst/>
                          <a:latin typeface="Arial" panose="020B0604020202020204" pitchFamily="34" charset="0"/>
                        </a:rPr>
                        <a:t>Enbart med biståndsbeslut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Både med och utan</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biståndsbeslut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Enbart utan biståndsbeslut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Vet ej</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1CA"/>
                    </a:solidFill>
                  </a:tcPr>
                </a:tc>
                <a:extLst>
                  <a:ext uri="{0D108BD9-81ED-4DB2-BD59-A6C34878D82A}">
                    <a16:rowId xmlns:a16="http://schemas.microsoft.com/office/drawing/2014/main" val="2507957055"/>
                  </a:ext>
                </a:extLst>
              </a:tr>
              <a:tr h="514350">
                <a:tc>
                  <a:txBody>
                    <a:bodyPr/>
                    <a:lstStyle/>
                    <a:p>
                      <a:pPr algn="ctr" fontAlgn="ctr"/>
                      <a:r>
                        <a:rPr lang="sv-SE" sz="900" b="0" i="0" u="none" strike="noStrike">
                          <a:solidFill>
                            <a:srgbClr val="000000"/>
                          </a:solidFill>
                          <a:effectLst/>
                          <a:latin typeface="Arial" panose="020B0604020202020204" pitchFamily="34" charset="0"/>
                        </a:rPr>
                        <a:t>Växelvård/ korttidsboende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Avlösning i hemmet*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Information om anhörigstöd / anhörigperspektiv</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3778790429"/>
                  </a:ext>
                </a:extLst>
              </a:tr>
              <a:tr h="514350">
                <a:tc>
                  <a:txBody>
                    <a:bodyPr/>
                    <a:lstStyle/>
                    <a:p>
                      <a:pPr algn="ctr" fontAlgn="ctr"/>
                      <a:r>
                        <a:rPr lang="sv-SE" sz="900" b="0" i="0" u="none" strike="noStrike">
                          <a:solidFill>
                            <a:srgbClr val="000000"/>
                          </a:solidFill>
                          <a:effectLst/>
                          <a:latin typeface="Arial" panose="020B0604020202020204" pitchFamily="34" charset="0"/>
                        </a:rPr>
                        <a:t>Särskilt boende, vård och omsorgsboende anpassat för personer med demenssjukdom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Psykosociala stödprogram i grupp för personer med demenssjukdom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anhöriggrupper utan särskild manual*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873207736"/>
                  </a:ext>
                </a:extLst>
              </a:tr>
              <a:tr h="514350">
                <a:tc>
                  <a:txBody>
                    <a:bodyPr/>
                    <a:lstStyle/>
                    <a:p>
                      <a:pPr algn="ctr" fontAlgn="ctr"/>
                      <a:r>
                        <a:rPr lang="sv-SE" sz="900" b="0" i="0" u="none" strike="noStrike">
                          <a:solidFill>
                            <a:srgbClr val="000000"/>
                          </a:solidFill>
                          <a:effectLst/>
                          <a:latin typeface="Arial" panose="020B0604020202020204" pitchFamily="34" charset="0"/>
                        </a:rPr>
                        <a:t>Dagverksamhet anpassad för personer med demenssjukdom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Träffpunkter, mötesplatser, café och liknande*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Inkontinenshjälpmedel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446723359"/>
                  </a:ext>
                </a:extLst>
              </a:tr>
            </a:tbl>
          </a:graphicData>
        </a:graphic>
      </p:graphicFrame>
    </p:spTree>
    <p:extLst>
      <p:ext uri="{BB962C8B-B14F-4D97-AF65-F5344CB8AC3E}">
        <p14:creationId xmlns:p14="http://schemas.microsoft.com/office/powerpoint/2010/main" val="2198229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lstStyle/>
          <a:p>
            <a:r>
              <a:rPr lang="sv-SE" dirty="0"/>
              <a:t>Insatser som oftast ges med respektive utan biståndsbeslut</a:t>
            </a:r>
            <a:endParaRPr lang="en-US" dirty="0"/>
          </a:p>
        </p:txBody>
      </p:sp>
      <p:sp>
        <p:nvSpPr>
          <p:cNvPr id="5" name="Platshållare för sidfot 4">
            <a:extLst>
              <a:ext uri="{FF2B5EF4-FFF2-40B4-BE49-F238E27FC236}">
                <a16:creationId xmlns:a16="http://schemas.microsoft.com/office/drawing/2014/main" id="{49861B73-7202-4139-8755-9E9D4264126F}"/>
              </a:ext>
            </a:extLst>
          </p:cNvPr>
          <p:cNvSpPr>
            <a:spLocks noGrp="1"/>
          </p:cNvSpPr>
          <p:nvPr>
            <p:ph type="ftr" sz="quarter" idx="11"/>
          </p:nvPr>
        </p:nvSpPr>
        <p:spPr/>
        <p:txBody>
          <a:bodyPr/>
          <a:lstStyle/>
          <a:p>
            <a:r>
              <a:rPr lang="sv-SE"/>
              <a:t>Verksamhetsområde: Äldre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38</a:t>
            </a:fld>
            <a:endParaRPr lang="sv-SE"/>
          </a:p>
        </p:txBody>
      </p:sp>
      <p:sp>
        <p:nvSpPr>
          <p:cNvPr id="8" name="Text Placeholder 7">
            <a:extLst>
              <a:ext uri="{FF2B5EF4-FFF2-40B4-BE49-F238E27FC236}">
                <a16:creationId xmlns:a16="http://schemas.microsoft.com/office/drawing/2014/main" id="{863366DD-2F7A-67C3-9DD4-041CA74E14A2}"/>
              </a:ext>
            </a:extLst>
          </p:cNvPr>
          <p:cNvSpPr>
            <a:spLocks noGrp="1"/>
          </p:cNvSpPr>
          <p:nvPr>
            <p:ph type="body" sz="quarter" idx="13"/>
          </p:nvPr>
        </p:nvSpPr>
        <p:spPr/>
        <p:txBody>
          <a:bodyPr/>
          <a:lstStyle/>
          <a:p>
            <a:r>
              <a:rPr lang="sv-SE" sz="800" dirty="0"/>
              <a:t>	Not: 	Antal svarande kommuner anges i parentes. </a:t>
            </a:r>
            <a:r>
              <a:rPr lang="sv-SE" dirty="0"/>
              <a:t>Insatser markerade med * avser insatser till anhöriga.</a:t>
            </a:r>
            <a:endParaRPr lang="sv-SE" sz="800" dirty="0"/>
          </a:p>
          <a:p>
            <a:r>
              <a:rPr lang="sv-SE" sz="800" dirty="0"/>
              <a:t>	Källa:	Enkät: Kartläggning av socialtjänstens insatser i Sveriges kommuner (2021)  </a:t>
            </a:r>
          </a:p>
        </p:txBody>
      </p:sp>
      <p:sp>
        <p:nvSpPr>
          <p:cNvPr id="9" name="TextBox 8">
            <a:extLst>
              <a:ext uri="{FF2B5EF4-FFF2-40B4-BE49-F238E27FC236}">
                <a16:creationId xmlns:a16="http://schemas.microsoft.com/office/drawing/2014/main" id="{39F62F81-C27B-7846-6DA3-E050AF64673F}"/>
              </a:ext>
            </a:extLst>
          </p:cNvPr>
          <p:cNvSpPr txBox="1"/>
          <p:nvPr/>
        </p:nvSpPr>
        <p:spPr>
          <a:xfrm>
            <a:off x="1069385" y="1321230"/>
            <a:ext cx="3276000" cy="252000"/>
          </a:xfrm>
          <a:prstGeom prst="rect">
            <a:avLst/>
          </a:prstGeom>
          <a:noFill/>
        </p:spPr>
        <p:txBody>
          <a:bodyPr wrap="square">
            <a:spAutoFit/>
          </a:bodyPr>
          <a:lstStyle/>
          <a:p>
            <a:pPr algn="ctr"/>
            <a:r>
              <a:rPr lang="sv-SE" sz="1050" b="1" dirty="0"/>
              <a:t>Vanligast enbart med biståndsbeslut</a:t>
            </a:r>
          </a:p>
        </p:txBody>
      </p:sp>
      <p:sp>
        <p:nvSpPr>
          <p:cNvPr id="10" name="TextBox 9">
            <a:extLst>
              <a:ext uri="{FF2B5EF4-FFF2-40B4-BE49-F238E27FC236}">
                <a16:creationId xmlns:a16="http://schemas.microsoft.com/office/drawing/2014/main" id="{C584136C-D103-49DC-5405-31A5C561DBA1}"/>
              </a:ext>
            </a:extLst>
          </p:cNvPr>
          <p:cNvSpPr txBox="1"/>
          <p:nvPr/>
        </p:nvSpPr>
        <p:spPr>
          <a:xfrm>
            <a:off x="7846615" y="1321230"/>
            <a:ext cx="3276000" cy="252000"/>
          </a:xfrm>
          <a:prstGeom prst="rect">
            <a:avLst/>
          </a:prstGeom>
          <a:noFill/>
        </p:spPr>
        <p:txBody>
          <a:bodyPr wrap="square">
            <a:spAutoFit/>
          </a:bodyPr>
          <a:lstStyle/>
          <a:p>
            <a:pPr algn="ctr"/>
            <a:r>
              <a:rPr lang="sv-SE" sz="1050" b="1" dirty="0"/>
              <a:t>Vanligast enbart utan biståndsbeslut</a:t>
            </a:r>
          </a:p>
        </p:txBody>
      </p:sp>
      <p:sp>
        <p:nvSpPr>
          <p:cNvPr id="11" name="TextBox 10">
            <a:extLst>
              <a:ext uri="{FF2B5EF4-FFF2-40B4-BE49-F238E27FC236}">
                <a16:creationId xmlns:a16="http://schemas.microsoft.com/office/drawing/2014/main" id="{0ACF887F-6A7C-77F6-C6F9-0D468C0E1C5F}"/>
              </a:ext>
            </a:extLst>
          </p:cNvPr>
          <p:cNvSpPr txBox="1"/>
          <p:nvPr/>
        </p:nvSpPr>
        <p:spPr>
          <a:xfrm>
            <a:off x="4458000" y="1321230"/>
            <a:ext cx="3276000" cy="252000"/>
          </a:xfrm>
          <a:prstGeom prst="rect">
            <a:avLst/>
          </a:prstGeom>
          <a:noFill/>
        </p:spPr>
        <p:txBody>
          <a:bodyPr wrap="square">
            <a:spAutoFit/>
          </a:bodyPr>
          <a:lstStyle/>
          <a:p>
            <a:pPr algn="ctr"/>
            <a:r>
              <a:rPr lang="sv-SE" sz="1050" b="1" dirty="0"/>
              <a:t>Vanligast </a:t>
            </a:r>
            <a:r>
              <a:rPr lang="sv-SE" sz="1050" b="1" dirty="0">
                <a:solidFill>
                  <a:schemeClr val="tx1"/>
                </a:solidFill>
              </a:rPr>
              <a:t>både med och utan biståndsbeslut</a:t>
            </a:r>
          </a:p>
        </p:txBody>
      </p:sp>
      <p:graphicFrame>
        <p:nvGraphicFramePr>
          <p:cNvPr id="13" name="Table 12">
            <a:extLst>
              <a:ext uri="{FF2B5EF4-FFF2-40B4-BE49-F238E27FC236}">
                <a16:creationId xmlns:a16="http://schemas.microsoft.com/office/drawing/2014/main" id="{F9931422-1AFB-0D75-5604-58FE7547630B}"/>
              </a:ext>
            </a:extLst>
          </p:cNvPr>
          <p:cNvGraphicFramePr>
            <a:graphicFrameLocks noGrp="1"/>
          </p:cNvGraphicFramePr>
          <p:nvPr>
            <p:custDataLst>
              <p:tags r:id="rId1"/>
            </p:custDataLst>
            <p:extLst>
              <p:ext uri="{D42A27DB-BD31-4B8C-83A1-F6EECF244321}">
                <p14:modId xmlns:p14="http://schemas.microsoft.com/office/powerpoint/2010/main" val="4077617607"/>
              </p:ext>
            </p:extLst>
          </p:nvPr>
        </p:nvGraphicFramePr>
        <p:xfrm>
          <a:off x="1290639" y="1674289"/>
          <a:ext cx="9610722" cy="3509420"/>
        </p:xfrm>
        <a:graphic>
          <a:graphicData uri="http://schemas.openxmlformats.org/drawingml/2006/table">
            <a:tbl>
              <a:tblPr/>
              <a:tblGrid>
                <a:gridCol w="1463774">
                  <a:extLst>
                    <a:ext uri="{9D8B030D-6E8A-4147-A177-3AD203B41FA5}">
                      <a16:colId xmlns:a16="http://schemas.microsoft.com/office/drawing/2014/main" val="3156923746"/>
                    </a:ext>
                  </a:extLst>
                </a:gridCol>
                <a:gridCol w="691459">
                  <a:extLst>
                    <a:ext uri="{9D8B030D-6E8A-4147-A177-3AD203B41FA5}">
                      <a16:colId xmlns:a16="http://schemas.microsoft.com/office/drawing/2014/main" val="3559793293"/>
                    </a:ext>
                  </a:extLst>
                </a:gridCol>
                <a:gridCol w="691459">
                  <a:extLst>
                    <a:ext uri="{9D8B030D-6E8A-4147-A177-3AD203B41FA5}">
                      <a16:colId xmlns:a16="http://schemas.microsoft.com/office/drawing/2014/main" val="582423229"/>
                    </a:ext>
                  </a:extLst>
                </a:gridCol>
                <a:gridCol w="535323">
                  <a:extLst>
                    <a:ext uri="{9D8B030D-6E8A-4147-A177-3AD203B41FA5}">
                      <a16:colId xmlns:a16="http://schemas.microsoft.com/office/drawing/2014/main" val="4198292940"/>
                    </a:ext>
                  </a:extLst>
                </a:gridCol>
                <a:gridCol w="1463774">
                  <a:extLst>
                    <a:ext uri="{9D8B030D-6E8A-4147-A177-3AD203B41FA5}">
                      <a16:colId xmlns:a16="http://schemas.microsoft.com/office/drawing/2014/main" val="1533845225"/>
                    </a:ext>
                  </a:extLst>
                </a:gridCol>
                <a:gridCol w="691459">
                  <a:extLst>
                    <a:ext uri="{9D8B030D-6E8A-4147-A177-3AD203B41FA5}">
                      <a16:colId xmlns:a16="http://schemas.microsoft.com/office/drawing/2014/main" val="3060689142"/>
                    </a:ext>
                  </a:extLst>
                </a:gridCol>
                <a:gridCol w="691459">
                  <a:extLst>
                    <a:ext uri="{9D8B030D-6E8A-4147-A177-3AD203B41FA5}">
                      <a16:colId xmlns:a16="http://schemas.microsoft.com/office/drawing/2014/main" val="2345082285"/>
                    </a:ext>
                  </a:extLst>
                </a:gridCol>
                <a:gridCol w="535323">
                  <a:extLst>
                    <a:ext uri="{9D8B030D-6E8A-4147-A177-3AD203B41FA5}">
                      <a16:colId xmlns:a16="http://schemas.microsoft.com/office/drawing/2014/main" val="1252208371"/>
                    </a:ext>
                  </a:extLst>
                </a:gridCol>
                <a:gridCol w="1463774">
                  <a:extLst>
                    <a:ext uri="{9D8B030D-6E8A-4147-A177-3AD203B41FA5}">
                      <a16:colId xmlns:a16="http://schemas.microsoft.com/office/drawing/2014/main" val="2805461094"/>
                    </a:ext>
                  </a:extLst>
                </a:gridCol>
                <a:gridCol w="691459">
                  <a:extLst>
                    <a:ext uri="{9D8B030D-6E8A-4147-A177-3AD203B41FA5}">
                      <a16:colId xmlns:a16="http://schemas.microsoft.com/office/drawing/2014/main" val="1765366349"/>
                    </a:ext>
                  </a:extLst>
                </a:gridCol>
                <a:gridCol w="691459">
                  <a:extLst>
                    <a:ext uri="{9D8B030D-6E8A-4147-A177-3AD203B41FA5}">
                      <a16:colId xmlns:a16="http://schemas.microsoft.com/office/drawing/2014/main" val="3907277707"/>
                    </a:ext>
                  </a:extLst>
                </a:gridCol>
              </a:tblGrid>
              <a:tr h="763648">
                <a:tc>
                  <a:txBody>
                    <a:bodyPr/>
                    <a:lstStyle/>
                    <a:p>
                      <a:pPr algn="ctr" fontAlgn="ctr"/>
                      <a:r>
                        <a:rPr lang="sv-SE" sz="900" b="1" i="0" u="none" strike="noStrike">
                          <a:solidFill>
                            <a:srgbClr val="000000"/>
                          </a:solidFill>
                          <a:effectLst/>
                          <a:latin typeface="Arial" panose="020B0604020202020204" pitchFamily="34" charset="0"/>
                        </a:rPr>
                        <a:t>Insats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med bistånds-beslut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Antal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med bistånds-beslut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Andel med och utan bistånds-beslut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Antal med och utan bistånds-beslut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Andel utan bistånds-beslut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Antal utan bistånds-beslut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extLst>
                  <a:ext uri="{0D108BD9-81ED-4DB2-BD59-A6C34878D82A}">
                    <a16:rowId xmlns:a16="http://schemas.microsoft.com/office/drawing/2014/main" val="96634422"/>
                  </a:ext>
                </a:extLst>
              </a:tr>
              <a:tr h="545462">
                <a:tc>
                  <a:txBody>
                    <a:bodyPr/>
                    <a:lstStyle/>
                    <a:p>
                      <a:pPr algn="ctr" fontAlgn="ctr"/>
                      <a:r>
                        <a:rPr lang="sv-SE" sz="900" b="0" i="0" u="none" strike="noStrike">
                          <a:solidFill>
                            <a:srgbClr val="000000"/>
                          </a:solidFill>
                          <a:effectLst/>
                          <a:latin typeface="Arial" panose="020B0604020202020204" pitchFamily="34" charset="0"/>
                        </a:rPr>
                        <a:t>Växelvård/ korttidsboende (10)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Avlösning i hemmet* (10)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30%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3</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Information om anhörigstöd / anhörigperspektiv (10)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90%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2472439540"/>
                  </a:ext>
                </a:extLst>
              </a:tr>
              <a:tr h="563924">
                <a:tc>
                  <a:txBody>
                    <a:bodyPr/>
                    <a:lstStyle/>
                    <a:p>
                      <a:pPr algn="ctr" fontAlgn="ctr"/>
                      <a:r>
                        <a:rPr lang="sv-SE" sz="900" b="0" i="0" u="none" strike="noStrike">
                          <a:solidFill>
                            <a:srgbClr val="000000"/>
                          </a:solidFill>
                          <a:effectLst/>
                          <a:latin typeface="Arial" panose="020B0604020202020204" pitchFamily="34" charset="0"/>
                        </a:rPr>
                        <a:t>Särskilt boende, vård och omsorgsboende anpassat för personer med demenssjukdom (10)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Psykosociala stödprogram i grupp för personer med demenssjukdom (3)</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67%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anhöriggrupper utan särskild manual* (9)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4255373070"/>
                  </a:ext>
                </a:extLst>
              </a:tr>
              <a:tr h="545462">
                <a:tc>
                  <a:txBody>
                    <a:bodyPr/>
                    <a:lstStyle/>
                    <a:p>
                      <a:pPr algn="ctr" fontAlgn="ctr"/>
                      <a:r>
                        <a:rPr lang="sv-SE" sz="900" b="0" i="0" u="none" strike="noStrike">
                          <a:solidFill>
                            <a:srgbClr val="000000"/>
                          </a:solidFill>
                          <a:effectLst/>
                          <a:latin typeface="Arial" panose="020B0604020202020204" pitchFamily="34" charset="0"/>
                        </a:rPr>
                        <a:t>Dagverksamhet anpassad för personer med demenssjukdom (10)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Träffpunkter, mötesplatser, café och liknande* (7)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Inkontinenshjälpmedel (10)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90%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1852706827"/>
                  </a:ext>
                </a:extLst>
              </a:tr>
              <a:tr h="545462">
                <a:tc>
                  <a:txBody>
                    <a:bodyPr/>
                    <a:lstStyle/>
                    <a:p>
                      <a:pPr algn="ctr" fontAlgn="ctr"/>
                      <a:r>
                        <a:rPr lang="sv-SE" sz="900" b="0" i="0" u="none" strike="noStrike">
                          <a:solidFill>
                            <a:srgbClr val="000000"/>
                          </a:solidFill>
                          <a:effectLst/>
                          <a:latin typeface="Arial" panose="020B0604020202020204" pitchFamily="34" charset="0"/>
                        </a:rPr>
                        <a:t>Hemtjänst (10)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GPS-larm / mobila trygghetslarm (8)</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stödsamtal utan särskild manual* (9)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89%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8</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3499934468"/>
                  </a:ext>
                </a:extLst>
              </a:tr>
              <a:tr h="545462">
                <a:tc>
                  <a:txBody>
                    <a:bodyPr/>
                    <a:lstStyle/>
                    <a:p>
                      <a:pPr algn="ctr" fontAlgn="ctr"/>
                      <a:r>
                        <a:rPr lang="sv-SE" sz="900" b="0" i="0" u="none" strike="noStrike">
                          <a:solidFill>
                            <a:srgbClr val="000000"/>
                          </a:solidFill>
                          <a:effectLst/>
                          <a:latin typeface="Arial" panose="020B0604020202020204" pitchFamily="34" charset="0"/>
                        </a:rPr>
                        <a:t>Tillsyn (10)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Annan trygghetsskapande insats (4)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Utbildningsprogram till anhörig till person med demenssjukdom (9)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89%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dirty="0">
                          <a:solidFill>
                            <a:srgbClr val="000000"/>
                          </a:solidFill>
                          <a:effectLst/>
                          <a:latin typeface="Arial" panose="020B0604020202020204" pitchFamily="34" charset="0"/>
                        </a:rPr>
                        <a:t>8</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1811524610"/>
                  </a:ext>
                </a:extLst>
              </a:tr>
            </a:tbl>
          </a:graphicData>
        </a:graphic>
      </p:graphicFrame>
    </p:spTree>
    <p:extLst>
      <p:ext uri="{BB962C8B-B14F-4D97-AF65-F5344CB8AC3E}">
        <p14:creationId xmlns:p14="http://schemas.microsoft.com/office/powerpoint/2010/main" val="549630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antalet individer som tar del av insatser som ges med eller utan biståndsbeslut</a:t>
            </a:r>
            <a:endParaRPr lang="en-US" dirty="0"/>
          </a:p>
        </p:txBody>
      </p:sp>
      <p:sp>
        <p:nvSpPr>
          <p:cNvPr id="5" name="Platshållare för sidfot 4">
            <a:extLst>
              <a:ext uri="{FF2B5EF4-FFF2-40B4-BE49-F238E27FC236}">
                <a16:creationId xmlns:a16="http://schemas.microsoft.com/office/drawing/2014/main" id="{D8AE91EA-3F17-47C1-8A50-7C090D63D03C}"/>
              </a:ext>
            </a:extLst>
          </p:cNvPr>
          <p:cNvSpPr>
            <a:spLocks noGrp="1"/>
          </p:cNvSpPr>
          <p:nvPr>
            <p:ph type="ftr" sz="quarter" idx="11"/>
          </p:nvPr>
        </p:nvSpPr>
        <p:spPr/>
        <p:txBody>
          <a:bodyPr/>
          <a:lstStyle/>
          <a:p>
            <a:r>
              <a:rPr lang="sv-SE"/>
              <a:t>Verksamhetsområde: Äldre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39</a:t>
            </a:fld>
            <a:endParaRPr lang="sv-SE"/>
          </a:p>
        </p:txBody>
      </p:sp>
      <p:sp>
        <p:nvSpPr>
          <p:cNvPr id="8" name="Text Placeholder 7">
            <a:extLst>
              <a:ext uri="{FF2B5EF4-FFF2-40B4-BE49-F238E27FC236}">
                <a16:creationId xmlns:a16="http://schemas.microsoft.com/office/drawing/2014/main" id="{F4CE11F2-8809-A1CC-6831-5207945C0E04}"/>
              </a:ext>
            </a:extLst>
          </p:cNvPr>
          <p:cNvSpPr>
            <a:spLocks noGrp="1"/>
          </p:cNvSpPr>
          <p:nvPr>
            <p:ph type="body" sz="quarter" idx="13"/>
          </p:nvPr>
        </p:nvSpPr>
        <p:spPr/>
        <p:txBody>
          <a:bodyPr/>
          <a:lstStyle/>
          <a:p>
            <a:r>
              <a:rPr lang="sv-SE" sz="800" dirty="0"/>
              <a:t>	Källa:	Enkät: Kartläggning av socialtjänstens insatser i Sveriges kommuner (2021)  </a:t>
            </a:r>
          </a:p>
        </p:txBody>
      </p:sp>
      <p:sp>
        <p:nvSpPr>
          <p:cNvPr id="10" name="TextBox 9">
            <a:extLst>
              <a:ext uri="{FF2B5EF4-FFF2-40B4-BE49-F238E27FC236}">
                <a16:creationId xmlns:a16="http://schemas.microsoft.com/office/drawing/2014/main" id="{C7A215F2-E791-E266-A838-B382C27515DB}"/>
              </a:ext>
            </a:extLst>
          </p:cNvPr>
          <p:cNvSpPr txBox="1"/>
          <p:nvPr/>
        </p:nvSpPr>
        <p:spPr>
          <a:xfrm>
            <a:off x="4861367" y="1615545"/>
            <a:ext cx="3152935" cy="430887"/>
          </a:xfrm>
          <a:prstGeom prst="rect">
            <a:avLst/>
          </a:prstGeom>
          <a:noFill/>
        </p:spPr>
        <p:txBody>
          <a:bodyPr wrap="square">
            <a:spAutoFit/>
          </a:bodyPr>
          <a:lstStyle/>
          <a:p>
            <a:r>
              <a:rPr lang="sv-SE" sz="1100" dirty="0">
                <a:latin typeface="Arial" panose="020B0604020202020204" pitchFamily="34" charset="0"/>
              </a:rPr>
              <a:t>insatser i kommunerna som uppges ges både med och utan biståndsbeslut</a:t>
            </a:r>
            <a:endParaRPr lang="sv-SE" sz="1100" dirty="0"/>
          </a:p>
        </p:txBody>
      </p:sp>
      <p:sp>
        <p:nvSpPr>
          <p:cNvPr id="11" name="TextBox 10">
            <a:extLst>
              <a:ext uri="{FF2B5EF4-FFF2-40B4-BE49-F238E27FC236}">
                <a16:creationId xmlns:a16="http://schemas.microsoft.com/office/drawing/2014/main" id="{765D9220-F087-14C8-F0F5-13D47ED3C41A}"/>
              </a:ext>
            </a:extLst>
          </p:cNvPr>
          <p:cNvSpPr txBox="1"/>
          <p:nvPr/>
        </p:nvSpPr>
        <p:spPr>
          <a:xfrm>
            <a:off x="1404393" y="1609489"/>
            <a:ext cx="2865801" cy="430887"/>
          </a:xfrm>
          <a:prstGeom prst="rect">
            <a:avLst/>
          </a:prstGeom>
          <a:noFill/>
        </p:spPr>
        <p:txBody>
          <a:bodyPr wrap="square">
            <a:spAutoFit/>
          </a:bodyPr>
          <a:lstStyle/>
          <a:p>
            <a:r>
              <a:rPr lang="sv-SE" sz="1100" dirty="0">
                <a:latin typeface="Arial" panose="020B0604020202020204" pitchFamily="34" charset="0"/>
              </a:rPr>
              <a:t>insatser i kommunerna som uppges endast ges med biståndsbeslut</a:t>
            </a:r>
            <a:endParaRPr lang="sv-SE" sz="1100" dirty="0"/>
          </a:p>
        </p:txBody>
      </p:sp>
      <p:sp>
        <p:nvSpPr>
          <p:cNvPr id="14" name="TextBox 13">
            <a:extLst>
              <a:ext uri="{FF2B5EF4-FFF2-40B4-BE49-F238E27FC236}">
                <a16:creationId xmlns:a16="http://schemas.microsoft.com/office/drawing/2014/main" id="{7914BB4D-8354-9519-CC24-66B365927F72}"/>
              </a:ext>
            </a:extLst>
          </p:cNvPr>
          <p:cNvSpPr txBox="1"/>
          <p:nvPr/>
        </p:nvSpPr>
        <p:spPr>
          <a:xfrm>
            <a:off x="8605474" y="1609489"/>
            <a:ext cx="2841887" cy="430887"/>
          </a:xfrm>
          <a:prstGeom prst="rect">
            <a:avLst/>
          </a:prstGeom>
          <a:noFill/>
          <a:ln>
            <a:noFill/>
          </a:ln>
        </p:spPr>
        <p:txBody>
          <a:bodyPr wrap="square">
            <a:spAutoFit/>
          </a:bodyPr>
          <a:lstStyle/>
          <a:p>
            <a:r>
              <a:rPr lang="sv-SE" sz="1100" dirty="0">
                <a:latin typeface="Arial" panose="020B0604020202020204" pitchFamily="34" charset="0"/>
              </a:rPr>
              <a:t>insatser i kommunerna som uppges endast ges utan biståndsbeslut</a:t>
            </a:r>
            <a:endParaRPr lang="sv-SE" sz="1100" dirty="0"/>
          </a:p>
        </p:txBody>
      </p:sp>
      <p:sp>
        <p:nvSpPr>
          <p:cNvPr id="15" name="TextBox 14">
            <a:extLst>
              <a:ext uri="{FF2B5EF4-FFF2-40B4-BE49-F238E27FC236}">
                <a16:creationId xmlns:a16="http://schemas.microsoft.com/office/drawing/2014/main" id="{AD46DFFC-885D-2EE0-1002-9E66D92306A4}"/>
              </a:ext>
            </a:extLst>
          </p:cNvPr>
          <p:cNvSpPr txBox="1"/>
          <p:nvPr/>
        </p:nvSpPr>
        <p:spPr>
          <a:xfrm>
            <a:off x="1404393"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6" name="TextBox 15">
            <a:extLst>
              <a:ext uri="{FF2B5EF4-FFF2-40B4-BE49-F238E27FC236}">
                <a16:creationId xmlns:a16="http://schemas.microsoft.com/office/drawing/2014/main" id="{3D726804-43B8-A72B-2520-05809E71FE32}"/>
              </a:ext>
            </a:extLst>
          </p:cNvPr>
          <p:cNvSpPr txBox="1"/>
          <p:nvPr>
            <p:custDataLst>
              <p:tags r:id="rId1"/>
            </p:custDataLst>
          </p:nvPr>
        </p:nvSpPr>
        <p:spPr>
          <a:xfrm>
            <a:off x="1982891" y="1412384"/>
            <a:ext cx="704325" cy="261610"/>
          </a:xfrm>
          <a:prstGeom prst="rect">
            <a:avLst/>
          </a:prstGeom>
          <a:noFill/>
        </p:spPr>
        <p:txBody>
          <a:bodyPr wrap="square">
            <a:spAutoFit/>
          </a:bodyPr>
          <a:lstStyle/>
          <a:p>
            <a:r>
              <a:rPr lang="sv-SE" sz="1100" dirty="0"/>
              <a:t>176</a:t>
            </a:r>
          </a:p>
        </p:txBody>
      </p:sp>
      <p:sp>
        <p:nvSpPr>
          <p:cNvPr id="17" name="TextBox 16">
            <a:extLst>
              <a:ext uri="{FF2B5EF4-FFF2-40B4-BE49-F238E27FC236}">
                <a16:creationId xmlns:a16="http://schemas.microsoft.com/office/drawing/2014/main" id="{CA931817-1E93-B638-5C0A-D62BC1750D5C}"/>
              </a:ext>
            </a:extLst>
          </p:cNvPr>
          <p:cNvSpPr txBox="1"/>
          <p:nvPr/>
        </p:nvSpPr>
        <p:spPr>
          <a:xfrm>
            <a:off x="8592800"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8" name="TextBox 17">
            <a:extLst>
              <a:ext uri="{FF2B5EF4-FFF2-40B4-BE49-F238E27FC236}">
                <a16:creationId xmlns:a16="http://schemas.microsoft.com/office/drawing/2014/main" id="{84E24380-111E-640A-AD70-0886B2594B04}"/>
              </a:ext>
            </a:extLst>
          </p:cNvPr>
          <p:cNvSpPr txBox="1"/>
          <p:nvPr>
            <p:custDataLst>
              <p:tags r:id="rId2"/>
            </p:custDataLst>
          </p:nvPr>
        </p:nvSpPr>
        <p:spPr>
          <a:xfrm>
            <a:off x="9171298" y="1412384"/>
            <a:ext cx="704325" cy="261610"/>
          </a:xfrm>
          <a:prstGeom prst="rect">
            <a:avLst/>
          </a:prstGeom>
          <a:noFill/>
        </p:spPr>
        <p:txBody>
          <a:bodyPr wrap="square">
            <a:spAutoFit/>
          </a:bodyPr>
          <a:lstStyle/>
          <a:p>
            <a:r>
              <a:rPr lang="sv-SE" sz="1100" dirty="0"/>
              <a:t>205</a:t>
            </a:r>
          </a:p>
        </p:txBody>
      </p:sp>
      <p:sp>
        <p:nvSpPr>
          <p:cNvPr id="19" name="TextBox 18">
            <a:extLst>
              <a:ext uri="{FF2B5EF4-FFF2-40B4-BE49-F238E27FC236}">
                <a16:creationId xmlns:a16="http://schemas.microsoft.com/office/drawing/2014/main" id="{26AC0399-0D07-0A11-595F-668615AAA7FB}"/>
              </a:ext>
            </a:extLst>
          </p:cNvPr>
          <p:cNvSpPr txBox="1"/>
          <p:nvPr/>
        </p:nvSpPr>
        <p:spPr>
          <a:xfrm>
            <a:off x="4861366"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20" name="TextBox 19">
            <a:extLst>
              <a:ext uri="{FF2B5EF4-FFF2-40B4-BE49-F238E27FC236}">
                <a16:creationId xmlns:a16="http://schemas.microsoft.com/office/drawing/2014/main" id="{1AA5B1EA-6C4F-CAED-C1AF-160947B19611}"/>
              </a:ext>
            </a:extLst>
          </p:cNvPr>
          <p:cNvSpPr txBox="1"/>
          <p:nvPr>
            <p:custDataLst>
              <p:tags r:id="rId3"/>
            </p:custDataLst>
          </p:nvPr>
        </p:nvSpPr>
        <p:spPr>
          <a:xfrm>
            <a:off x="5439864" y="1412384"/>
            <a:ext cx="704325" cy="261610"/>
          </a:xfrm>
          <a:prstGeom prst="rect">
            <a:avLst/>
          </a:prstGeom>
          <a:noFill/>
        </p:spPr>
        <p:txBody>
          <a:bodyPr wrap="square">
            <a:spAutoFit/>
          </a:bodyPr>
          <a:lstStyle/>
          <a:p>
            <a:r>
              <a:rPr lang="sv-SE" sz="1100" dirty="0"/>
              <a:t>34</a:t>
            </a:r>
          </a:p>
        </p:txBody>
      </p:sp>
      <p:graphicFrame>
        <p:nvGraphicFramePr>
          <p:cNvPr id="21" name="Chart 20">
            <a:extLst>
              <a:ext uri="{FF2B5EF4-FFF2-40B4-BE49-F238E27FC236}">
                <a16:creationId xmlns:a16="http://schemas.microsoft.com/office/drawing/2014/main" id="{1BED044D-CFA1-42F7-AEF8-6523CE1C9F43}"/>
              </a:ext>
            </a:extLst>
          </p:cNvPr>
          <p:cNvGraphicFramePr>
            <a:graphicFrameLocks/>
          </p:cNvGraphicFramePr>
          <p:nvPr>
            <p:extLst>
              <p:ext uri="{D42A27DB-BD31-4B8C-83A1-F6EECF244321}">
                <p14:modId xmlns:p14="http://schemas.microsoft.com/office/powerpoint/2010/main" val="1454917799"/>
              </p:ext>
            </p:extLst>
          </p:nvPr>
        </p:nvGraphicFramePr>
        <p:xfrm>
          <a:off x="235458" y="2084068"/>
          <a:ext cx="11721083" cy="3639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6348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899BA7C-3079-4DA8-AA75-686341B4C904}"/>
              </a:ext>
            </a:extLst>
          </p:cNvPr>
          <p:cNvSpPr/>
          <p:nvPr/>
        </p:nvSpPr>
        <p:spPr>
          <a:xfrm>
            <a:off x="366521" y="1635392"/>
            <a:ext cx="11190929" cy="39912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2E3D6E21-1E26-421F-9CB3-108D27469BBB}"/>
              </a:ext>
            </a:extLst>
          </p:cNvPr>
          <p:cNvSpPr>
            <a:spLocks noGrp="1"/>
          </p:cNvSpPr>
          <p:nvPr>
            <p:ph type="title"/>
          </p:nvPr>
        </p:nvSpPr>
        <p:spPr>
          <a:xfrm>
            <a:off x="264476" y="239126"/>
            <a:ext cx="11613492" cy="1231392"/>
          </a:xfrm>
        </p:spPr>
        <p:txBody>
          <a:bodyPr/>
          <a:lstStyle/>
          <a:p>
            <a:r>
              <a:rPr lang="sv-SE" sz="3200" dirty="0"/>
              <a:t>Utredningen om Framtidens socialtjänst ger förslag på en ny socialtjänstlag</a:t>
            </a:r>
            <a:endParaRPr lang="en-GB" sz="3200" dirty="0"/>
          </a:p>
        </p:txBody>
      </p:sp>
      <p:sp>
        <p:nvSpPr>
          <p:cNvPr id="5" name="Slide Number Placeholder 4">
            <a:extLst>
              <a:ext uri="{FF2B5EF4-FFF2-40B4-BE49-F238E27FC236}">
                <a16:creationId xmlns:a16="http://schemas.microsoft.com/office/drawing/2014/main" id="{7952067E-5A0B-4596-B463-E2F34FA7A524}"/>
              </a:ext>
            </a:extLst>
          </p:cNvPr>
          <p:cNvSpPr>
            <a:spLocks noGrp="1"/>
          </p:cNvSpPr>
          <p:nvPr>
            <p:ph type="sldNum" sz="quarter" idx="12"/>
          </p:nvPr>
        </p:nvSpPr>
        <p:spPr/>
        <p:txBody>
          <a:bodyPr/>
          <a:lstStyle/>
          <a:p>
            <a:fld id="{34C9B0E5-37D7-412E-A162-6A236BADC197}" type="slidenum">
              <a:rPr lang="sv-SE" smtClean="0"/>
              <a:pPr/>
              <a:t>4</a:t>
            </a:fld>
            <a:endParaRPr lang="sv-SE"/>
          </a:p>
        </p:txBody>
      </p:sp>
      <p:sp>
        <p:nvSpPr>
          <p:cNvPr id="12" name="TextBox 11">
            <a:extLst>
              <a:ext uri="{FF2B5EF4-FFF2-40B4-BE49-F238E27FC236}">
                <a16:creationId xmlns:a16="http://schemas.microsoft.com/office/drawing/2014/main" id="{BCBB87D2-E38A-40F3-8A51-C6882468B883}"/>
              </a:ext>
            </a:extLst>
          </p:cNvPr>
          <p:cNvSpPr txBox="1"/>
          <p:nvPr/>
        </p:nvSpPr>
        <p:spPr>
          <a:xfrm>
            <a:off x="447675" y="1806206"/>
            <a:ext cx="2971800" cy="338554"/>
          </a:xfrm>
          <a:prstGeom prst="rect">
            <a:avLst/>
          </a:prstGeom>
          <a:noFill/>
        </p:spPr>
        <p:txBody>
          <a:bodyPr wrap="square" rtlCol="0">
            <a:spAutoFit/>
          </a:bodyPr>
          <a:lstStyle/>
          <a:p>
            <a:r>
              <a:rPr lang="sv-SE" sz="1600" b="1" dirty="0">
                <a:latin typeface="+mj-lt"/>
              </a:rPr>
              <a:t>Ny socialtjänstlag</a:t>
            </a:r>
            <a:endParaRPr lang="en-GB" sz="1600" b="1" dirty="0">
              <a:latin typeface="+mj-lt"/>
            </a:endParaRPr>
          </a:p>
        </p:txBody>
      </p:sp>
      <p:grpSp>
        <p:nvGrpSpPr>
          <p:cNvPr id="16" name="Group 15">
            <a:extLst>
              <a:ext uri="{FF2B5EF4-FFF2-40B4-BE49-F238E27FC236}">
                <a16:creationId xmlns:a16="http://schemas.microsoft.com/office/drawing/2014/main" id="{1310514F-F7B1-4ECC-96C8-551D3FFA8227}"/>
              </a:ext>
            </a:extLst>
          </p:cNvPr>
          <p:cNvGrpSpPr/>
          <p:nvPr/>
        </p:nvGrpSpPr>
        <p:grpSpPr>
          <a:xfrm>
            <a:off x="8237129" y="1806206"/>
            <a:ext cx="2650609" cy="3649626"/>
            <a:chOff x="826157" y="2694415"/>
            <a:chExt cx="2440917" cy="3031808"/>
          </a:xfrm>
        </p:grpSpPr>
        <p:pic>
          <p:nvPicPr>
            <p:cNvPr id="7" name="Picture 6">
              <a:extLst>
                <a:ext uri="{FF2B5EF4-FFF2-40B4-BE49-F238E27FC236}">
                  <a16:creationId xmlns:a16="http://schemas.microsoft.com/office/drawing/2014/main" id="{9DC0C4F6-EE51-4D83-A53D-2AD284285A8D}"/>
                </a:ext>
              </a:extLst>
            </p:cNvPr>
            <p:cNvPicPr>
              <a:picLocks noChangeAspect="1"/>
            </p:cNvPicPr>
            <p:nvPr/>
          </p:nvPicPr>
          <p:blipFill rotWithShape="1">
            <a:blip r:embed="rId2"/>
            <a:srcRect t="12794"/>
            <a:stretch/>
          </p:blipFill>
          <p:spPr>
            <a:xfrm>
              <a:off x="826157" y="2694415"/>
              <a:ext cx="2440917" cy="3031808"/>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4055C0D3-982E-4949-89BD-0F11079F583D}"/>
                </a:ext>
              </a:extLst>
            </p:cNvPr>
            <p:cNvSpPr/>
            <p:nvPr/>
          </p:nvSpPr>
          <p:spPr>
            <a:xfrm>
              <a:off x="1027227" y="3323642"/>
              <a:ext cx="424483" cy="138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a:extLst>
              <a:ext uri="{FF2B5EF4-FFF2-40B4-BE49-F238E27FC236}">
                <a16:creationId xmlns:a16="http://schemas.microsoft.com/office/drawing/2014/main" id="{A7632C9B-8477-444E-B52C-78972C3F79E3}"/>
              </a:ext>
            </a:extLst>
          </p:cNvPr>
          <p:cNvSpPr/>
          <p:nvPr/>
        </p:nvSpPr>
        <p:spPr>
          <a:xfrm>
            <a:off x="528969" y="3150978"/>
            <a:ext cx="6903187" cy="18008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sv-SE" sz="1600" dirty="0">
                <a:solidFill>
                  <a:srgbClr val="000000"/>
                </a:solidFill>
                <a:effectLst/>
                <a:latin typeface="+mj-lt"/>
              </a:rPr>
              <a:t>Exempel på förslag:</a:t>
            </a:r>
          </a:p>
          <a:p>
            <a:pPr marL="285750" indent="-285750">
              <a:spcBef>
                <a:spcPts val="600"/>
              </a:spcBef>
              <a:buFont typeface="Arial" panose="020B0604020202020204" pitchFamily="34" charset="0"/>
              <a:buChar char="•"/>
            </a:pPr>
            <a:r>
              <a:rPr lang="sv-SE" sz="1600" b="0" i="0" dirty="0">
                <a:solidFill>
                  <a:srgbClr val="000000"/>
                </a:solidFill>
                <a:effectLst/>
                <a:latin typeface="+mj-lt"/>
              </a:rPr>
              <a:t>Att en eller flera insatser kan tillhandahållas utan föregående individuell behovsprövning</a:t>
            </a:r>
          </a:p>
          <a:p>
            <a:pPr marL="285750" indent="-285750">
              <a:spcBef>
                <a:spcPts val="600"/>
              </a:spcBef>
              <a:buFont typeface="Arial" panose="020B0604020202020204" pitchFamily="34" charset="0"/>
              <a:buChar char="•"/>
            </a:pPr>
            <a:r>
              <a:rPr lang="sv-SE" sz="1600" dirty="0">
                <a:solidFill>
                  <a:srgbClr val="000000"/>
                </a:solidFill>
                <a:latin typeface="+mj-lt"/>
              </a:rPr>
              <a:t>Att </a:t>
            </a:r>
            <a:r>
              <a:rPr lang="sv-SE" sz="1600" b="0" i="0" dirty="0">
                <a:solidFill>
                  <a:srgbClr val="000000"/>
                </a:solidFill>
                <a:effectLst/>
                <a:latin typeface="+mj-lt"/>
              </a:rPr>
              <a:t>verksamhet inom socialtjänsten bedrivs i överensstämmelse med vetenskap och beprövad erfarenhet</a:t>
            </a:r>
          </a:p>
        </p:txBody>
      </p:sp>
      <p:sp>
        <p:nvSpPr>
          <p:cNvPr id="17" name="textruta 16">
            <a:extLst>
              <a:ext uri="{FF2B5EF4-FFF2-40B4-BE49-F238E27FC236}">
                <a16:creationId xmlns:a16="http://schemas.microsoft.com/office/drawing/2014/main" id="{6889A60C-7C1C-4902-B091-E0C4F438F18F}"/>
              </a:ext>
            </a:extLst>
          </p:cNvPr>
          <p:cNvSpPr txBox="1"/>
          <p:nvPr/>
        </p:nvSpPr>
        <p:spPr>
          <a:xfrm>
            <a:off x="528969" y="2199660"/>
            <a:ext cx="6903187" cy="830997"/>
          </a:xfrm>
          <a:prstGeom prst="rect">
            <a:avLst/>
          </a:prstGeom>
          <a:noFill/>
        </p:spPr>
        <p:txBody>
          <a:bodyPr wrap="square">
            <a:spAutoFit/>
          </a:bodyPr>
          <a:lstStyle/>
          <a:p>
            <a:pPr>
              <a:spcAft>
                <a:spcPts val="1100"/>
              </a:spcAft>
            </a:pPr>
            <a:r>
              <a:rPr lang="sv-SE" sz="1600" dirty="0">
                <a:effectLst/>
                <a:ea typeface="Times New Roman" panose="02020603050405020304" pitchFamily="18" charset="0"/>
              </a:rPr>
              <a:t>I augusti 2020 lämnade utredningen Framtidens socialtjänst in sitt slutbetänkande till Socialdepartementet, med förslag på en ”Hållbar socialtjänst – En ny socialtjänstlag” (SOU 2020:47).</a:t>
            </a:r>
          </a:p>
        </p:txBody>
      </p:sp>
      <p:sp>
        <p:nvSpPr>
          <p:cNvPr id="20" name="textruta 19">
            <a:extLst>
              <a:ext uri="{FF2B5EF4-FFF2-40B4-BE49-F238E27FC236}">
                <a16:creationId xmlns:a16="http://schemas.microsoft.com/office/drawing/2014/main" id="{DC96F549-ED08-4209-A9D8-FA3FEFF2E73C}"/>
              </a:ext>
            </a:extLst>
          </p:cNvPr>
          <p:cNvSpPr txBox="1"/>
          <p:nvPr/>
        </p:nvSpPr>
        <p:spPr>
          <a:xfrm>
            <a:off x="535876" y="4863442"/>
            <a:ext cx="6896281" cy="584775"/>
          </a:xfrm>
          <a:prstGeom prst="rect">
            <a:avLst/>
          </a:prstGeom>
          <a:noFill/>
        </p:spPr>
        <p:txBody>
          <a:bodyPr wrap="square">
            <a:spAutoFit/>
          </a:bodyPr>
          <a:lstStyle/>
          <a:p>
            <a:r>
              <a:rPr lang="sv-SE" sz="1600" b="1" dirty="0">
                <a:effectLst/>
                <a:ea typeface="Times New Roman" panose="02020603050405020304" pitchFamily="18" charset="0"/>
              </a:rPr>
              <a:t>Sammantaget skulle förslaget till en ny socialtjänstlag innebära en omställning av socialtjänstens organisering, arbetssätt och metoder.</a:t>
            </a:r>
            <a:endParaRPr lang="sv-SE" sz="1600" b="1" dirty="0"/>
          </a:p>
        </p:txBody>
      </p:sp>
    </p:spTree>
    <p:extLst>
      <p:ext uri="{BB962C8B-B14F-4D97-AF65-F5344CB8AC3E}">
        <p14:creationId xmlns:p14="http://schemas.microsoft.com/office/powerpoint/2010/main" val="25890508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insatser som ges med respektive utan biståndsbeslut uppdelat på kommun</a:t>
            </a:r>
          </a:p>
        </p:txBody>
      </p:sp>
      <p:sp>
        <p:nvSpPr>
          <p:cNvPr id="5" name="Platshållare för sidfot 4">
            <a:extLst>
              <a:ext uri="{FF2B5EF4-FFF2-40B4-BE49-F238E27FC236}">
                <a16:creationId xmlns:a16="http://schemas.microsoft.com/office/drawing/2014/main" id="{35269672-AC6B-4CC6-BA38-89A651565C2B}"/>
              </a:ext>
            </a:extLst>
          </p:cNvPr>
          <p:cNvSpPr>
            <a:spLocks noGrp="1"/>
          </p:cNvSpPr>
          <p:nvPr>
            <p:ph type="ftr" sz="quarter" idx="11"/>
          </p:nvPr>
        </p:nvSpPr>
        <p:spPr/>
        <p:txBody>
          <a:bodyPr/>
          <a:lstStyle/>
          <a:p>
            <a:r>
              <a:rPr lang="sv-SE"/>
              <a:t>Verksamhetsområde: Äldre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40</a:t>
            </a:fld>
            <a:endParaRPr lang="sv-SE"/>
          </a:p>
        </p:txBody>
      </p:sp>
      <p:sp>
        <p:nvSpPr>
          <p:cNvPr id="9" name="Text Placeholder 8">
            <a:extLst>
              <a:ext uri="{FF2B5EF4-FFF2-40B4-BE49-F238E27FC236}">
                <a16:creationId xmlns:a16="http://schemas.microsoft.com/office/drawing/2014/main" id="{977F82FB-F832-3648-B77E-AE0572F14D6C}"/>
              </a:ext>
            </a:extLst>
          </p:cNvPr>
          <p:cNvSpPr>
            <a:spLocks noGrp="1"/>
          </p:cNvSpPr>
          <p:nvPr>
            <p:ph type="body" sz="quarter" idx="13"/>
          </p:nvPr>
        </p:nvSpPr>
        <p:spPr/>
        <p:txBody>
          <a:bodyPr/>
          <a:lstStyle/>
          <a:p>
            <a:r>
              <a:rPr lang="sv-SE" sz="800" dirty="0"/>
              <a:t>	Not: 	Antal svarande kommuner i riket är 245 kommuner. </a:t>
            </a:r>
            <a:r>
              <a:rPr lang="sv-SE" dirty="0"/>
              <a:t>Endast de kommuner som har lämnat ett svar visas i denna graf.</a:t>
            </a:r>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3AEB39B0-3844-49A1-ADC1-2093EC95CBCA}"/>
              </a:ext>
            </a:extLst>
          </p:cNvPr>
          <p:cNvGraphicFramePr>
            <a:graphicFrameLocks/>
          </p:cNvGraphicFramePr>
          <p:nvPr>
            <p:extLst>
              <p:ext uri="{D42A27DB-BD31-4B8C-83A1-F6EECF244321}">
                <p14:modId xmlns:p14="http://schemas.microsoft.com/office/powerpoint/2010/main" val="1347732028"/>
              </p:ext>
            </p:extLst>
          </p:nvPr>
        </p:nvGraphicFramePr>
        <p:xfrm>
          <a:off x="235458" y="1179000"/>
          <a:ext cx="11721083" cy="450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54A1CD56-9100-BD98-C9FC-6B5184DE6E13}"/>
              </a:ext>
            </a:extLst>
          </p:cNvPr>
          <p:cNvSpPr/>
          <p:nvPr/>
        </p:nvSpPr>
        <p:spPr>
          <a:xfrm>
            <a:off x="9644433" y="5334852"/>
            <a:ext cx="1628503" cy="33092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1809471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insatser som ges med och utan biståndsbeslut uppdelat på huvudgrupp</a:t>
            </a:r>
          </a:p>
        </p:txBody>
      </p:sp>
      <p:sp>
        <p:nvSpPr>
          <p:cNvPr id="5" name="Platshållare för sidfot 4">
            <a:extLst>
              <a:ext uri="{FF2B5EF4-FFF2-40B4-BE49-F238E27FC236}">
                <a16:creationId xmlns:a16="http://schemas.microsoft.com/office/drawing/2014/main" id="{B9B7A880-C9F8-4C3D-8E6E-AF321E9CEB96}"/>
              </a:ext>
            </a:extLst>
          </p:cNvPr>
          <p:cNvSpPr>
            <a:spLocks noGrp="1"/>
          </p:cNvSpPr>
          <p:nvPr>
            <p:ph type="ftr" sz="quarter" idx="11"/>
          </p:nvPr>
        </p:nvSpPr>
        <p:spPr/>
        <p:txBody>
          <a:bodyPr/>
          <a:lstStyle/>
          <a:p>
            <a:r>
              <a:rPr lang="sv-SE"/>
              <a:t>Verksamhetsområde: Äldre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41</a:t>
            </a:fld>
            <a:endParaRPr lang="sv-SE"/>
          </a:p>
        </p:txBody>
      </p:sp>
      <p:sp>
        <p:nvSpPr>
          <p:cNvPr id="9" name="Text Placeholder 8">
            <a:extLst>
              <a:ext uri="{FF2B5EF4-FFF2-40B4-BE49-F238E27FC236}">
                <a16:creationId xmlns:a16="http://schemas.microsoft.com/office/drawing/2014/main" id="{3C2D988C-7984-6673-74A4-CC0F59CA7360}"/>
              </a:ext>
            </a:extLst>
          </p:cNvPr>
          <p:cNvSpPr>
            <a:spLocks noGrp="1"/>
          </p:cNvSpPr>
          <p:nvPr>
            <p:ph type="body" sz="quarter" idx="13"/>
          </p:nvPr>
        </p:nvSpPr>
        <p:spPr/>
        <p:txBody>
          <a:bodyPr/>
          <a:lstStyle/>
          <a:p>
            <a:r>
              <a:rPr lang="sv-SE" sz="800" dirty="0"/>
              <a:t>	Not: 	Antal svarande kommuner anges i parentes.</a:t>
            </a:r>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D8D59CBF-644B-4B13-ABAC-BCD0B1E1A2B3}"/>
              </a:ext>
            </a:extLst>
          </p:cNvPr>
          <p:cNvGraphicFramePr>
            <a:graphicFrameLocks/>
          </p:cNvGraphicFramePr>
          <p:nvPr>
            <p:extLst>
              <p:ext uri="{D42A27DB-BD31-4B8C-83A1-F6EECF244321}">
                <p14:modId xmlns:p14="http://schemas.microsoft.com/office/powerpoint/2010/main" val="2327248747"/>
              </p:ext>
            </p:extLst>
          </p:nvPr>
        </p:nvGraphicFramePr>
        <p:xfrm>
          <a:off x="235458" y="1179000"/>
          <a:ext cx="11721083" cy="45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25679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Andel kommuner som vill ge insatser utan biståndsbeslut, givet att en lagändring möjliggjorde detta </a:t>
            </a:r>
            <a:endParaRPr lang="en-US" dirty="0"/>
          </a:p>
        </p:txBody>
      </p:sp>
      <p:sp>
        <p:nvSpPr>
          <p:cNvPr id="5" name="Platshållare för sidfot 4">
            <a:extLst>
              <a:ext uri="{FF2B5EF4-FFF2-40B4-BE49-F238E27FC236}">
                <a16:creationId xmlns:a16="http://schemas.microsoft.com/office/drawing/2014/main" id="{B756AA07-DD89-4C25-AF19-E225BF748FDE}"/>
              </a:ext>
            </a:extLst>
          </p:cNvPr>
          <p:cNvSpPr>
            <a:spLocks noGrp="1"/>
          </p:cNvSpPr>
          <p:nvPr>
            <p:ph type="ftr" sz="quarter" idx="11"/>
          </p:nvPr>
        </p:nvSpPr>
        <p:spPr/>
        <p:txBody>
          <a:bodyPr/>
          <a:lstStyle/>
          <a:p>
            <a:r>
              <a:rPr lang="sv-SE"/>
              <a:t>Verksamhetsområde: Äldre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42</a:t>
            </a:fld>
            <a:endParaRPr lang="sv-SE"/>
          </a:p>
        </p:txBody>
      </p:sp>
      <p:sp>
        <p:nvSpPr>
          <p:cNvPr id="14" name="Text Placeholder 13">
            <a:extLst>
              <a:ext uri="{FF2B5EF4-FFF2-40B4-BE49-F238E27FC236}">
                <a16:creationId xmlns:a16="http://schemas.microsoft.com/office/drawing/2014/main" id="{053D8C42-3CD4-24EA-545E-F0D48F67659C}"/>
              </a:ext>
            </a:extLst>
          </p:cNvPr>
          <p:cNvSpPr>
            <a:spLocks noGrp="1"/>
          </p:cNvSpPr>
          <p:nvPr>
            <p:ph type="body" sz="quarter" idx="13"/>
          </p:nvPr>
        </p:nvSpPr>
        <p:spPr/>
        <p:txBody>
          <a:bodyPr/>
          <a:lstStyle/>
          <a:p>
            <a:r>
              <a:rPr lang="sv-SE" sz="800" dirty="0"/>
              <a:t>	Källa:	Enkät: Kartläggning av socialtjänstens insatser i Sveriges kommuner (2021)  </a:t>
            </a:r>
          </a:p>
        </p:txBody>
      </p:sp>
      <p:sp>
        <p:nvSpPr>
          <p:cNvPr id="12" name="textruta 11">
            <a:extLst>
              <a:ext uri="{FF2B5EF4-FFF2-40B4-BE49-F238E27FC236}">
                <a16:creationId xmlns:a16="http://schemas.microsoft.com/office/drawing/2014/main" id="{FA5E453A-0EDB-4EC4-A43F-E78631D910F1}"/>
              </a:ext>
            </a:extLst>
          </p:cNvPr>
          <p:cNvSpPr txBox="1"/>
          <p:nvPr/>
        </p:nvSpPr>
        <p:spPr>
          <a:xfrm>
            <a:off x="285341" y="1484930"/>
            <a:ext cx="8124734" cy="523220"/>
          </a:xfrm>
          <a:prstGeom prst="rect">
            <a:avLst/>
          </a:prstGeom>
          <a:noFill/>
        </p:spPr>
        <p:txBody>
          <a:bodyPr wrap="square">
            <a:spAutoFit/>
          </a:bodyPr>
          <a:lstStyle/>
          <a:p>
            <a:pPr algn="l" rtl="0">
              <a:defRPr sz="1680" b="0" i="0" u="none" strike="noStrike" kern="1200" spc="0" baseline="0">
                <a:solidFill>
                  <a:prstClr val="black"/>
                </a:solidFill>
                <a:latin typeface="+mn-lt"/>
                <a:ea typeface="+mn-ea"/>
                <a:cs typeface="+mn-cs"/>
              </a:defRPr>
            </a:pPr>
            <a:r>
              <a:rPr lang="sv-SE" sz="1400" b="1" dirty="0"/>
              <a:t>Om det sker en lagändring som möjliggör att kommunen erbjuder insatser utan biståndsbeslut, skulle ni vilja ge någon eller några insatser utan biståndsbeslut?</a:t>
            </a:r>
          </a:p>
        </p:txBody>
      </p:sp>
      <p:sp>
        <p:nvSpPr>
          <p:cNvPr id="9" name="TextBox 8">
            <a:extLst>
              <a:ext uri="{FF2B5EF4-FFF2-40B4-BE49-F238E27FC236}">
                <a16:creationId xmlns:a16="http://schemas.microsoft.com/office/drawing/2014/main" id="{9B7B83A7-A134-5739-1C6D-7BC0E2C638A6}"/>
              </a:ext>
            </a:extLst>
          </p:cNvPr>
          <p:cNvSpPr txBox="1"/>
          <p:nvPr/>
        </p:nvSpPr>
        <p:spPr>
          <a:xfrm>
            <a:off x="9658971" y="1562659"/>
            <a:ext cx="2186822" cy="415498"/>
          </a:xfrm>
          <a:prstGeom prst="rect">
            <a:avLst/>
          </a:prstGeom>
          <a:noFill/>
        </p:spPr>
        <p:txBody>
          <a:bodyPr wrap="square">
            <a:spAutoFit/>
          </a:bodyPr>
          <a:lstStyle/>
          <a:p>
            <a:r>
              <a:rPr lang="sv-SE" sz="1050" dirty="0"/>
              <a:t>kommuner i länet som besvarat frågan</a:t>
            </a:r>
          </a:p>
        </p:txBody>
      </p:sp>
      <p:sp>
        <p:nvSpPr>
          <p:cNvPr id="10" name="TextBox 13">
            <a:extLst>
              <a:ext uri="{FF2B5EF4-FFF2-40B4-BE49-F238E27FC236}">
                <a16:creationId xmlns:a16="http://schemas.microsoft.com/office/drawing/2014/main" id="{6A1B285A-89A4-97AA-76DD-057EFB58F24F}"/>
              </a:ext>
            </a:extLst>
          </p:cNvPr>
          <p:cNvSpPr txBox="1"/>
          <p:nvPr/>
        </p:nvSpPr>
        <p:spPr>
          <a:xfrm>
            <a:off x="9658972" y="1308743"/>
            <a:ext cx="751640" cy="253916"/>
          </a:xfrm>
          <a:prstGeom prst="rect">
            <a:avLst/>
          </a:prstGeom>
          <a:noFill/>
        </p:spPr>
        <p:txBody>
          <a:bodyPr wrap="square">
            <a:spAutoFit/>
          </a:bodyPr>
          <a:lstStyle/>
          <a:p>
            <a:r>
              <a:rPr lang="sv-SE" sz="1050" dirty="0">
                <a:latin typeface="Arial" panose="020B0604020202020204" pitchFamily="34" charset="0"/>
              </a:rPr>
              <a:t>100 % =</a:t>
            </a:r>
            <a:endParaRPr lang="sv-SE" sz="1050" dirty="0"/>
          </a:p>
        </p:txBody>
      </p:sp>
      <p:sp>
        <p:nvSpPr>
          <p:cNvPr id="11" name="TextBox 14">
            <a:extLst>
              <a:ext uri="{FF2B5EF4-FFF2-40B4-BE49-F238E27FC236}">
                <a16:creationId xmlns:a16="http://schemas.microsoft.com/office/drawing/2014/main" id="{B727E88A-803A-6223-9797-3DAB206D6652}"/>
              </a:ext>
            </a:extLst>
          </p:cNvPr>
          <p:cNvSpPr txBox="1"/>
          <p:nvPr>
            <p:custDataLst>
              <p:tags r:id="rId1"/>
            </p:custDataLst>
          </p:nvPr>
        </p:nvSpPr>
        <p:spPr>
          <a:xfrm>
            <a:off x="10317073" y="1308743"/>
            <a:ext cx="751640" cy="253916"/>
          </a:xfrm>
          <a:prstGeom prst="rect">
            <a:avLst/>
          </a:prstGeom>
          <a:noFill/>
        </p:spPr>
        <p:txBody>
          <a:bodyPr wrap="square">
            <a:spAutoFit/>
          </a:bodyPr>
          <a:lstStyle/>
          <a:p>
            <a:r>
              <a:rPr lang="sv-SE" sz="1050" dirty="0"/>
              <a:t>10</a:t>
            </a:r>
          </a:p>
        </p:txBody>
      </p:sp>
      <p:graphicFrame>
        <p:nvGraphicFramePr>
          <p:cNvPr id="13" name="Chart 12">
            <a:extLst>
              <a:ext uri="{FF2B5EF4-FFF2-40B4-BE49-F238E27FC236}">
                <a16:creationId xmlns:a16="http://schemas.microsoft.com/office/drawing/2014/main" id="{AAFDE92A-06E0-431B-98F5-6FC0F8C2AB1A}"/>
              </a:ext>
            </a:extLst>
          </p:cNvPr>
          <p:cNvGraphicFramePr>
            <a:graphicFrameLocks/>
          </p:cNvGraphicFramePr>
          <p:nvPr>
            <p:extLst>
              <p:ext uri="{D42A27DB-BD31-4B8C-83A1-F6EECF244321}">
                <p14:modId xmlns:p14="http://schemas.microsoft.com/office/powerpoint/2010/main" val="4206472157"/>
              </p:ext>
            </p:extLst>
          </p:nvPr>
        </p:nvGraphicFramePr>
        <p:xfrm>
          <a:off x="235458" y="2123523"/>
          <a:ext cx="11721083" cy="36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9243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Antal kommuner som skulle vilja ge insatser utan biståndsbeslut i respektive insatskategori </a:t>
            </a:r>
            <a:endParaRPr lang="en-US" dirty="0"/>
          </a:p>
        </p:txBody>
      </p:sp>
      <p:sp>
        <p:nvSpPr>
          <p:cNvPr id="5" name="Platshållare för sidfot 4">
            <a:extLst>
              <a:ext uri="{FF2B5EF4-FFF2-40B4-BE49-F238E27FC236}">
                <a16:creationId xmlns:a16="http://schemas.microsoft.com/office/drawing/2014/main" id="{7FED1105-7333-476E-A6C2-D77FD11352A5}"/>
              </a:ext>
            </a:extLst>
          </p:cNvPr>
          <p:cNvSpPr>
            <a:spLocks noGrp="1"/>
          </p:cNvSpPr>
          <p:nvPr>
            <p:ph type="ftr" sz="quarter" idx="11"/>
          </p:nvPr>
        </p:nvSpPr>
        <p:spPr/>
        <p:txBody>
          <a:bodyPr/>
          <a:lstStyle/>
          <a:p>
            <a:r>
              <a:rPr lang="sv-SE"/>
              <a:t>Verksamhetsområde: Äldre</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43</a:t>
            </a:fld>
            <a:endParaRPr lang="sv-SE"/>
          </a:p>
        </p:txBody>
      </p:sp>
      <p:sp>
        <p:nvSpPr>
          <p:cNvPr id="9" name="Text Placeholder 8">
            <a:extLst>
              <a:ext uri="{FF2B5EF4-FFF2-40B4-BE49-F238E27FC236}">
                <a16:creationId xmlns:a16="http://schemas.microsoft.com/office/drawing/2014/main" id="{306D0695-C342-533C-09A5-80D46FC57F1A}"/>
              </a:ext>
            </a:extLst>
          </p:cNvPr>
          <p:cNvSpPr>
            <a:spLocks noGrp="1"/>
          </p:cNvSpPr>
          <p:nvPr>
            <p:ph type="body" sz="quarter" idx="13"/>
          </p:nvPr>
        </p:nvSpPr>
        <p:spPr/>
        <p:txBody>
          <a:bodyPr/>
          <a:lstStyle/>
          <a:p>
            <a:r>
              <a:rPr lang="sv-SE" sz="800" dirty="0"/>
              <a:t>	Källa:	Enkät: Kartläggning av socialtjänstens insatser i Sveriges kommuner (2021)  </a:t>
            </a:r>
            <a:r>
              <a:rPr lang="en-US" sz="800" dirty="0"/>
              <a:t>	</a:t>
            </a:r>
            <a:endParaRPr lang="sv-SE" sz="800" dirty="0"/>
          </a:p>
        </p:txBody>
      </p:sp>
      <p:graphicFrame>
        <p:nvGraphicFramePr>
          <p:cNvPr id="6" name="Chart 5">
            <a:extLst>
              <a:ext uri="{FF2B5EF4-FFF2-40B4-BE49-F238E27FC236}">
                <a16:creationId xmlns:a16="http://schemas.microsoft.com/office/drawing/2014/main" id="{25335C7E-2C1F-4E67-AB08-8C5002923F37}"/>
              </a:ext>
            </a:extLst>
          </p:cNvPr>
          <p:cNvGraphicFramePr>
            <a:graphicFrameLocks/>
          </p:cNvGraphicFramePr>
          <p:nvPr>
            <p:extLst>
              <p:ext uri="{D42A27DB-BD31-4B8C-83A1-F6EECF244321}">
                <p14:modId xmlns:p14="http://schemas.microsoft.com/office/powerpoint/2010/main" val="2326996247"/>
              </p:ext>
            </p:extLst>
          </p:nvPr>
        </p:nvGraphicFramePr>
        <p:xfrm>
          <a:off x="235458" y="1179000"/>
          <a:ext cx="11721083" cy="45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96135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kt 31" hidden="1">
            <a:extLst>
              <a:ext uri="{FF2B5EF4-FFF2-40B4-BE49-F238E27FC236}">
                <a16:creationId xmlns:a16="http://schemas.microsoft.com/office/drawing/2014/main" id="{6E707A1C-BE77-444C-9D54-3A1519ED5CB5}"/>
              </a:ext>
            </a:extLst>
          </p:cNvPr>
          <p:cNvGraphicFramePr>
            <a:graphicFrameLocks noChangeAspect="1"/>
          </p:cNvGraphicFramePr>
          <p:nvPr>
            <p:custDataLst>
              <p:tags r:id="rId2"/>
            </p:custDataLst>
          </p:nvPr>
        </p:nvGraphicFramePr>
        <p:xfrm>
          <a:off x="1679" y="1639"/>
          <a:ext cx="1587" cy="1587"/>
        </p:xfrm>
        <a:graphic>
          <a:graphicData uri="http://schemas.openxmlformats.org/presentationml/2006/ole">
            <mc:AlternateContent xmlns:mc="http://schemas.openxmlformats.org/markup-compatibility/2006">
              <mc:Choice xmlns:v="urn:schemas-microsoft-com:vml" Requires="v">
                <p:oleObj spid="_x0000_s4098" name="think-cell Slide" r:id="rId4" imgW="395" imgH="394" progId="TCLayout.ActiveDocument.1">
                  <p:embed/>
                </p:oleObj>
              </mc:Choice>
              <mc:Fallback>
                <p:oleObj name="think-cell Slide" r:id="rId4" imgW="395" imgH="394" progId="TCLayout.ActiveDocument.1">
                  <p:embed/>
                  <p:pic>
                    <p:nvPicPr>
                      <p:cNvPr id="32" name="Objekt 31" hidden="1">
                        <a:extLst>
                          <a:ext uri="{FF2B5EF4-FFF2-40B4-BE49-F238E27FC236}">
                            <a16:creationId xmlns:a16="http://schemas.microsoft.com/office/drawing/2014/main" id="{6E707A1C-BE77-444C-9D54-3A1519ED5CB5}"/>
                          </a:ext>
                        </a:extLst>
                      </p:cNvPr>
                      <p:cNvPicPr/>
                      <p:nvPr/>
                    </p:nvPicPr>
                    <p:blipFill>
                      <a:blip r:embed="rId5"/>
                      <a:stretch>
                        <a:fillRect/>
                      </a:stretch>
                    </p:blipFill>
                    <p:spPr>
                      <a:xfrm>
                        <a:off x="1679" y="1639"/>
                        <a:ext cx="1587" cy="1587"/>
                      </a:xfrm>
                      <a:prstGeom prst="rect">
                        <a:avLst/>
                      </a:prstGeom>
                    </p:spPr>
                  </p:pic>
                </p:oleObj>
              </mc:Fallback>
            </mc:AlternateContent>
          </a:graphicData>
        </a:graphic>
      </p:graphicFrame>
      <p:sp>
        <p:nvSpPr>
          <p:cNvPr id="25" name="Rektangel 4">
            <a:extLst>
              <a:ext uri="{FF2B5EF4-FFF2-40B4-BE49-F238E27FC236}">
                <a16:creationId xmlns:a16="http://schemas.microsoft.com/office/drawing/2014/main" id="{7575D7FE-AE79-4F94-8D19-1EFF3DE7E324}"/>
              </a:ext>
            </a:extLst>
          </p:cNvPr>
          <p:cNvSpPr/>
          <p:nvPr/>
        </p:nvSpPr>
        <p:spPr>
          <a:xfrm>
            <a:off x="90" y="1250185"/>
            <a:ext cx="7267861" cy="455290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3"/>
            <a:endParaRPr lang="sv-SE" sz="1600">
              <a:solidFill>
                <a:srgbClr val="FFFFFF"/>
              </a:solidFill>
              <a:latin typeface="Calibri"/>
            </a:endParaRPr>
          </a:p>
        </p:txBody>
      </p:sp>
      <p:sp>
        <p:nvSpPr>
          <p:cNvPr id="27" name="Hexagon 1">
            <a:extLst>
              <a:ext uri="{FF2B5EF4-FFF2-40B4-BE49-F238E27FC236}">
                <a16:creationId xmlns:a16="http://schemas.microsoft.com/office/drawing/2014/main" id="{4C9ED3B4-0EAD-4A2F-82DC-5F51599CF0DF}"/>
              </a:ext>
            </a:extLst>
          </p:cNvPr>
          <p:cNvSpPr/>
          <p:nvPr/>
        </p:nvSpPr>
        <p:spPr>
          <a:xfrm rot="5400000">
            <a:off x="-130126" y="875568"/>
            <a:ext cx="2241629" cy="198119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346" b="1" dirty="0">
                <a:latin typeface="Franklin Gothic Demi" panose="020B0703020102020204" pitchFamily="34" charset="0"/>
              </a:rPr>
              <a:t>4</a:t>
            </a:r>
            <a:endParaRPr lang="sv-SE" sz="7346" b="1" dirty="0">
              <a:latin typeface="Franklin Gothic Demi" panose="020B0703020102020204" pitchFamily="34" charset="0"/>
            </a:endParaRPr>
          </a:p>
        </p:txBody>
      </p:sp>
      <p:sp>
        <p:nvSpPr>
          <p:cNvPr id="28" name="Rektangel 9">
            <a:extLst>
              <a:ext uri="{FF2B5EF4-FFF2-40B4-BE49-F238E27FC236}">
                <a16:creationId xmlns:a16="http://schemas.microsoft.com/office/drawing/2014/main" id="{81D290B4-36D6-425D-A8BC-F29293F512F0}"/>
              </a:ext>
            </a:extLst>
          </p:cNvPr>
          <p:cNvSpPr/>
          <p:nvPr/>
        </p:nvSpPr>
        <p:spPr>
          <a:xfrm>
            <a:off x="2913529" y="4002981"/>
            <a:ext cx="8119670" cy="2241586"/>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sv-SE" sz="6122">
              <a:solidFill>
                <a:schemeClr val="tx1"/>
              </a:solidFill>
              <a:latin typeface="Arial" panose="020B0604020202020204" pitchFamily="34" charset="0"/>
              <a:cs typeface="Arial" panose="020B0604020202020204" pitchFamily="34" charset="0"/>
            </a:endParaRPr>
          </a:p>
          <a:p>
            <a:endParaRPr lang="sv-SE" sz="1224">
              <a:solidFill>
                <a:schemeClr val="tx1"/>
              </a:solidFill>
              <a:latin typeface="Arial" panose="020B0604020202020204" pitchFamily="34" charset="0"/>
              <a:cs typeface="Arial" panose="020B0604020202020204" pitchFamily="34" charset="0"/>
            </a:endParaRPr>
          </a:p>
          <a:p>
            <a:pPr lvl="0"/>
            <a:endParaRPr lang="sv-SE" sz="1224">
              <a:solidFill>
                <a:schemeClr val="tx1"/>
              </a:solidFill>
              <a:latin typeface="Arial" panose="020B0604020202020204" pitchFamily="34" charset="0"/>
              <a:cs typeface="Arial" panose="020B0604020202020204" pitchFamily="34" charset="0"/>
            </a:endParaRPr>
          </a:p>
          <a:p>
            <a:pPr lvl="0" algn="just"/>
            <a:endParaRPr lang="sv-SE" sz="1224">
              <a:solidFill>
                <a:schemeClr val="tx1"/>
              </a:solidFill>
              <a:latin typeface="Arial" panose="020B0604020202020204" pitchFamily="34" charset="0"/>
              <a:cs typeface="Arial" panose="020B0604020202020204" pitchFamily="34" charset="0"/>
            </a:endParaRPr>
          </a:p>
          <a:p>
            <a:pPr lvl="0" algn="just"/>
            <a:endParaRPr lang="sv-SE" sz="1224">
              <a:solidFill>
                <a:srgbClr val="000000"/>
              </a:solidFill>
              <a:latin typeface="Arial" panose="020B0604020202020204" pitchFamily="34" charset="0"/>
              <a:cs typeface="Arial" panose="020B0604020202020204" pitchFamily="34" charset="0"/>
            </a:endParaRPr>
          </a:p>
        </p:txBody>
      </p:sp>
      <p:sp>
        <p:nvSpPr>
          <p:cNvPr id="29" name="Rektangel 8">
            <a:extLst>
              <a:ext uri="{FF2B5EF4-FFF2-40B4-BE49-F238E27FC236}">
                <a16:creationId xmlns:a16="http://schemas.microsoft.com/office/drawing/2014/main" id="{A3B943FA-47E5-4E80-AAB4-D6374B9BAD24}"/>
              </a:ext>
            </a:extLst>
          </p:cNvPr>
          <p:cNvSpPr/>
          <p:nvPr/>
        </p:nvSpPr>
        <p:spPr>
          <a:xfrm>
            <a:off x="374723" y="3058938"/>
            <a:ext cx="6518592" cy="740125"/>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sv-SE" sz="4000" dirty="0">
                <a:solidFill>
                  <a:schemeClr val="tx1"/>
                </a:solidFill>
                <a:latin typeface="Franklin Gothic Demi" panose="020B0703020102020204" pitchFamily="34" charset="0"/>
                <a:cs typeface="Arial" panose="020B0604020202020204" pitchFamily="34" charset="0"/>
              </a:rPr>
              <a:t>Resultat för verksamhetsområde barn och unga</a:t>
            </a:r>
          </a:p>
        </p:txBody>
      </p:sp>
      <p:sp>
        <p:nvSpPr>
          <p:cNvPr id="2" name="Platshållare för bildnummer 1">
            <a:extLst>
              <a:ext uri="{FF2B5EF4-FFF2-40B4-BE49-F238E27FC236}">
                <a16:creationId xmlns:a16="http://schemas.microsoft.com/office/drawing/2014/main" id="{6D086A38-C447-46A7-92DA-217393BBB29F}"/>
              </a:ext>
            </a:extLst>
          </p:cNvPr>
          <p:cNvSpPr>
            <a:spLocks noGrp="1"/>
          </p:cNvSpPr>
          <p:nvPr>
            <p:ph type="sldNum" sz="quarter" idx="12"/>
          </p:nvPr>
        </p:nvSpPr>
        <p:spPr/>
        <p:txBody>
          <a:bodyPr/>
          <a:lstStyle/>
          <a:p>
            <a:fld id="{2DBAD975-63FF-4468-AC34-025F73E043F9}" type="slidenum">
              <a:rPr lang="sv-SE" smtClean="0"/>
              <a:t>44</a:t>
            </a:fld>
            <a:endParaRPr lang="sv-SE"/>
          </a:p>
        </p:txBody>
      </p:sp>
      <p:pic>
        <p:nvPicPr>
          <p:cNvPr id="7172" name="Picture 4" descr="man wearing black and red pullover hoodie">
            <a:extLst>
              <a:ext uri="{FF2B5EF4-FFF2-40B4-BE49-F238E27FC236}">
                <a16:creationId xmlns:a16="http://schemas.microsoft.com/office/drawing/2014/main" id="{A3CD5F23-99E0-4D0F-A511-69CB791ACFDD}"/>
              </a:ext>
            </a:extLst>
          </p:cNvPr>
          <p:cNvPicPr>
            <a:picLocks noChangeAspect="1" noChangeArrowheads="1"/>
          </p:cNvPicPr>
          <p:nvPr/>
        </p:nvPicPr>
        <p:blipFill rotWithShape="1">
          <a:blip r:embed="rId6">
            <a:grayscl/>
            <a:extLst>
              <a:ext uri="{28A0092B-C50C-407E-A947-70E740481C1C}">
                <a14:useLocalDpi xmlns:a14="http://schemas.microsoft.com/office/drawing/2010/main" val="0"/>
              </a:ext>
            </a:extLst>
          </a:blip>
          <a:srcRect l="23023" t="12108" r="19247"/>
          <a:stretch/>
        </p:blipFill>
        <p:spPr bwMode="auto">
          <a:xfrm>
            <a:off x="7714327" y="1256091"/>
            <a:ext cx="4477673" cy="4547002"/>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sidfot 3">
            <a:extLst>
              <a:ext uri="{FF2B5EF4-FFF2-40B4-BE49-F238E27FC236}">
                <a16:creationId xmlns:a16="http://schemas.microsoft.com/office/drawing/2014/main" id="{999D6AC5-A426-4DF2-A390-ABF18FEC348E}"/>
              </a:ext>
            </a:extLst>
          </p:cNvPr>
          <p:cNvSpPr>
            <a:spLocks noGrp="1"/>
          </p:cNvSpPr>
          <p:nvPr>
            <p:ph type="ftr" sz="quarter" idx="11"/>
          </p:nvPr>
        </p:nvSpPr>
        <p:spPr/>
        <p:txBody>
          <a:bodyPr/>
          <a:lstStyle/>
          <a:p>
            <a:r>
              <a:rPr lang="sv-SE"/>
              <a:t>Verksamhetsområde: Barn och unga</a:t>
            </a:r>
          </a:p>
        </p:txBody>
      </p:sp>
    </p:spTree>
    <p:extLst>
      <p:ext uri="{BB962C8B-B14F-4D97-AF65-F5344CB8AC3E}">
        <p14:creationId xmlns:p14="http://schemas.microsoft.com/office/powerpoint/2010/main" val="1300982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ktangel 45">
            <a:extLst>
              <a:ext uri="{FF2B5EF4-FFF2-40B4-BE49-F238E27FC236}">
                <a16:creationId xmlns:a16="http://schemas.microsoft.com/office/drawing/2014/main" id="{B8A7C8DA-1D48-4E85-A02D-5B95384BFDAC}"/>
              </a:ext>
            </a:extLst>
          </p:cNvPr>
          <p:cNvSpPr/>
          <p:nvPr/>
        </p:nvSpPr>
        <p:spPr>
          <a:xfrm>
            <a:off x="344442" y="1384925"/>
            <a:ext cx="4605726" cy="432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nummer 4">
            <a:extLst>
              <a:ext uri="{FF2B5EF4-FFF2-40B4-BE49-F238E27FC236}">
                <a16:creationId xmlns:a16="http://schemas.microsoft.com/office/drawing/2014/main" id="{07D04BCC-F952-47C1-A0AD-1576A5BFA281}"/>
              </a:ext>
            </a:extLst>
          </p:cNvPr>
          <p:cNvSpPr>
            <a:spLocks noGrp="1"/>
          </p:cNvSpPr>
          <p:nvPr>
            <p:ph type="sldNum" sz="quarter" idx="12"/>
          </p:nvPr>
        </p:nvSpPr>
        <p:spPr/>
        <p:txBody>
          <a:bodyPr/>
          <a:lstStyle/>
          <a:p>
            <a:fld id="{2DBAD975-63FF-4468-AC34-025F73E043F9}" type="slidenum">
              <a:rPr lang="sv-SE" smtClean="0"/>
              <a:t>45</a:t>
            </a:fld>
            <a:endParaRPr lang="sv-SE"/>
          </a:p>
        </p:txBody>
      </p:sp>
      <p:sp>
        <p:nvSpPr>
          <p:cNvPr id="12" name="Rektangel 11">
            <a:extLst>
              <a:ext uri="{FF2B5EF4-FFF2-40B4-BE49-F238E27FC236}">
                <a16:creationId xmlns:a16="http://schemas.microsoft.com/office/drawing/2014/main" id="{06E39778-7A85-4EFD-B7E3-006FA87D94E8}"/>
              </a:ext>
            </a:extLst>
          </p:cNvPr>
          <p:cNvSpPr/>
          <p:nvPr/>
        </p:nvSpPr>
        <p:spPr>
          <a:xfrm>
            <a:off x="5110389" y="1384925"/>
            <a:ext cx="6734046" cy="432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sidfot 3">
            <a:extLst>
              <a:ext uri="{FF2B5EF4-FFF2-40B4-BE49-F238E27FC236}">
                <a16:creationId xmlns:a16="http://schemas.microsoft.com/office/drawing/2014/main" id="{325C9A26-E7CF-47B3-982A-EC799F607983}"/>
              </a:ext>
            </a:extLst>
          </p:cNvPr>
          <p:cNvSpPr>
            <a:spLocks noGrp="1"/>
          </p:cNvSpPr>
          <p:nvPr>
            <p:ph type="ftr" sz="quarter" idx="11"/>
          </p:nvPr>
        </p:nvSpPr>
        <p:spPr/>
        <p:txBody>
          <a:bodyPr/>
          <a:lstStyle/>
          <a:p>
            <a:r>
              <a:rPr lang="sv-SE"/>
              <a:t>Verksamhetsområde: Barn och unga</a:t>
            </a:r>
          </a:p>
        </p:txBody>
      </p:sp>
      <p:sp>
        <p:nvSpPr>
          <p:cNvPr id="31" name="Rubrik 1">
            <a:extLst>
              <a:ext uri="{FF2B5EF4-FFF2-40B4-BE49-F238E27FC236}">
                <a16:creationId xmlns:a16="http://schemas.microsoft.com/office/drawing/2014/main" id="{BE29D9AA-7866-44ED-59A7-7FB16467D096}"/>
              </a:ext>
            </a:extLst>
          </p:cNvPr>
          <p:cNvSpPr txBox="1">
            <a:spLocks/>
          </p:cNvSpPr>
          <p:nvPr/>
        </p:nvSpPr>
        <p:spPr>
          <a:xfrm>
            <a:off x="193289" y="283476"/>
            <a:ext cx="11651146" cy="1231392"/>
          </a:xfrm>
          <a:prstGeom prst="rect">
            <a:avLst/>
          </a:prstGeom>
        </p:spPr>
        <p:txBody>
          <a:bodyPr vert="horz" lIns="91440" tIns="45720" rIns="91440" bIns="45720" rtlCol="0" anchor="t">
            <a:noAutofit/>
          </a:bodyPr>
          <a:lst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a:lstStyle>
          <a:p>
            <a:r>
              <a:rPr lang="sv-SE" sz="2800" dirty="0"/>
              <a:t>Svarsfrekvens för enkät: verksamhetsområde barn och unga</a:t>
            </a:r>
            <a:endParaRPr lang="sv-SE" sz="2800" dirty="0">
              <a:highlight>
                <a:srgbClr val="FFFF00"/>
              </a:highlight>
            </a:endParaRPr>
          </a:p>
        </p:txBody>
      </p:sp>
      <p:sp>
        <p:nvSpPr>
          <p:cNvPr id="11" name="textruta 48">
            <a:extLst>
              <a:ext uri="{FF2B5EF4-FFF2-40B4-BE49-F238E27FC236}">
                <a16:creationId xmlns:a16="http://schemas.microsoft.com/office/drawing/2014/main" id="{DD9988E4-64A8-12A9-57D1-2DDB00E2508B}"/>
              </a:ext>
            </a:extLst>
          </p:cNvPr>
          <p:cNvSpPr txBox="1"/>
          <p:nvPr>
            <p:custDataLst>
              <p:tags r:id="rId1"/>
            </p:custDataLst>
          </p:nvPr>
        </p:nvSpPr>
        <p:spPr>
          <a:xfrm>
            <a:off x="578502" y="3248791"/>
            <a:ext cx="733437" cy="584775"/>
          </a:xfrm>
          <a:prstGeom prst="rect">
            <a:avLst/>
          </a:prstGeom>
          <a:noFill/>
        </p:spPr>
        <p:txBody>
          <a:bodyPr wrap="square" rtlCol="0">
            <a:spAutoFit/>
          </a:bodyPr>
          <a:lstStyle/>
          <a:p>
            <a:r>
              <a:rPr lang="sv-SE" sz="3200" b="1" dirty="0"/>
              <a:t>12</a:t>
            </a:r>
          </a:p>
        </p:txBody>
      </p:sp>
      <p:sp>
        <p:nvSpPr>
          <p:cNvPr id="13" name="textruta 49">
            <a:extLst>
              <a:ext uri="{FF2B5EF4-FFF2-40B4-BE49-F238E27FC236}">
                <a16:creationId xmlns:a16="http://schemas.microsoft.com/office/drawing/2014/main" id="{78BF2FF2-CBD6-E559-AAC9-FA8FA0579BA5}"/>
              </a:ext>
            </a:extLst>
          </p:cNvPr>
          <p:cNvSpPr txBox="1"/>
          <p:nvPr/>
        </p:nvSpPr>
        <p:spPr>
          <a:xfrm>
            <a:off x="1398815" y="3248791"/>
            <a:ext cx="2857276" cy="584775"/>
          </a:xfrm>
          <a:prstGeom prst="rect">
            <a:avLst/>
          </a:prstGeom>
          <a:noFill/>
        </p:spPr>
        <p:txBody>
          <a:bodyPr wrap="square" rtlCol="0">
            <a:spAutoFit/>
          </a:bodyPr>
          <a:lstStyle/>
          <a:p>
            <a:r>
              <a:rPr lang="sv-SE" sz="1600" b="1" dirty="0"/>
              <a:t>Kommuner besvarade enkäten</a:t>
            </a:r>
          </a:p>
        </p:txBody>
      </p:sp>
      <p:sp>
        <p:nvSpPr>
          <p:cNvPr id="14" name="textruta 50">
            <a:extLst>
              <a:ext uri="{FF2B5EF4-FFF2-40B4-BE49-F238E27FC236}">
                <a16:creationId xmlns:a16="http://schemas.microsoft.com/office/drawing/2014/main" id="{536A7FAB-7DCF-6EDC-655B-907909108F6F}"/>
              </a:ext>
            </a:extLst>
          </p:cNvPr>
          <p:cNvSpPr txBox="1"/>
          <p:nvPr>
            <p:custDataLst>
              <p:tags r:id="rId2"/>
            </p:custDataLst>
          </p:nvPr>
        </p:nvSpPr>
        <p:spPr>
          <a:xfrm>
            <a:off x="578502" y="3832627"/>
            <a:ext cx="733437" cy="584775"/>
          </a:xfrm>
          <a:prstGeom prst="rect">
            <a:avLst/>
          </a:prstGeom>
          <a:noFill/>
        </p:spPr>
        <p:txBody>
          <a:bodyPr wrap="square" rtlCol="0">
            <a:spAutoFit/>
          </a:bodyPr>
          <a:lstStyle/>
          <a:p>
            <a:r>
              <a:rPr lang="sv-SE" sz="3200" b="1" dirty="0"/>
              <a:t>12</a:t>
            </a:r>
          </a:p>
        </p:txBody>
      </p:sp>
      <p:sp>
        <p:nvSpPr>
          <p:cNvPr id="15" name="textruta 51">
            <a:extLst>
              <a:ext uri="{FF2B5EF4-FFF2-40B4-BE49-F238E27FC236}">
                <a16:creationId xmlns:a16="http://schemas.microsoft.com/office/drawing/2014/main" id="{48A5BF4E-B5BF-FD1A-302B-49F8AAE6D723}"/>
              </a:ext>
            </a:extLst>
          </p:cNvPr>
          <p:cNvSpPr txBox="1"/>
          <p:nvPr/>
        </p:nvSpPr>
        <p:spPr>
          <a:xfrm>
            <a:off x="1398815" y="3832627"/>
            <a:ext cx="2857276" cy="584775"/>
          </a:xfrm>
          <a:prstGeom prst="rect">
            <a:avLst/>
          </a:prstGeom>
          <a:noFill/>
        </p:spPr>
        <p:txBody>
          <a:bodyPr wrap="square" rtlCol="0">
            <a:spAutoFit/>
          </a:bodyPr>
          <a:lstStyle/>
          <a:p>
            <a:r>
              <a:rPr lang="sv-SE" sz="1600" b="1" dirty="0"/>
              <a:t>Kommuner fullföljde hela enkäten</a:t>
            </a:r>
          </a:p>
        </p:txBody>
      </p:sp>
      <p:sp>
        <p:nvSpPr>
          <p:cNvPr id="16" name="textruta 8">
            <a:extLst>
              <a:ext uri="{FF2B5EF4-FFF2-40B4-BE49-F238E27FC236}">
                <a16:creationId xmlns:a16="http://schemas.microsoft.com/office/drawing/2014/main" id="{B6DB7E4E-7630-26A0-7160-AC1B31F66775}"/>
              </a:ext>
            </a:extLst>
          </p:cNvPr>
          <p:cNvSpPr txBox="1"/>
          <p:nvPr/>
        </p:nvSpPr>
        <p:spPr>
          <a:xfrm>
            <a:off x="391886" y="6068810"/>
            <a:ext cx="10905765" cy="215444"/>
          </a:xfrm>
          <a:prstGeom prst="rect">
            <a:avLst/>
          </a:prstGeom>
          <a:noFill/>
        </p:spPr>
        <p:txBody>
          <a:bodyPr wrap="square" rtlCol="0" anchor="b">
            <a:spAutoFit/>
          </a:bodyPr>
          <a:lstStyle>
            <a:defPPr>
              <a:defRPr lang="sv-SE"/>
            </a:defPPr>
            <a:lvl1pPr defTabSz="447675">
              <a:defRPr sz="1050">
                <a:solidFill>
                  <a:schemeClr val="bg1">
                    <a:lumMod val="50000"/>
                  </a:schemeClr>
                </a:solidFill>
              </a:defRPr>
            </a:lvl1pPr>
          </a:lstStyle>
          <a:p>
            <a:r>
              <a:rPr lang="sv-SE" sz="800" dirty="0"/>
              <a:t>Källa:	Enkät: Kartläggning av socialtjänstens insatser i Sveriges kommuner (2021)  </a:t>
            </a:r>
          </a:p>
        </p:txBody>
      </p:sp>
      <p:pic>
        <p:nvPicPr>
          <p:cNvPr id="18" name="Graphic 17">
            <a:extLst>
              <a:ext uri="{FF2B5EF4-FFF2-40B4-BE49-F238E27FC236}">
                <a16:creationId xmlns:a16="http://schemas.microsoft.com/office/drawing/2014/main" id="{21525C32-7158-7181-45B0-C424641EE14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002049" y="1634799"/>
            <a:ext cx="1290511" cy="1290511"/>
          </a:xfrm>
          <a:prstGeom prst="rect">
            <a:avLst/>
          </a:prstGeom>
        </p:spPr>
      </p:pic>
      <p:graphicFrame>
        <p:nvGraphicFramePr>
          <p:cNvPr id="20" name="Chart 19">
            <a:extLst>
              <a:ext uri="{FF2B5EF4-FFF2-40B4-BE49-F238E27FC236}">
                <a16:creationId xmlns:a16="http://schemas.microsoft.com/office/drawing/2014/main" id="{2AD3B2E6-A8C1-43CB-9F2E-6E6CEC622574}"/>
              </a:ext>
            </a:extLst>
          </p:cNvPr>
          <p:cNvGraphicFramePr>
            <a:graphicFrameLocks/>
          </p:cNvGraphicFramePr>
          <p:nvPr>
            <p:extLst>
              <p:ext uri="{D42A27DB-BD31-4B8C-83A1-F6EECF244321}">
                <p14:modId xmlns:p14="http://schemas.microsoft.com/office/powerpoint/2010/main" val="3361666104"/>
              </p:ext>
            </p:extLst>
          </p:nvPr>
        </p:nvGraphicFramePr>
        <p:xfrm>
          <a:off x="5237412" y="1384925"/>
          <a:ext cx="6480000" cy="432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446838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4085F78-6606-4352-B1C6-93AE38C632CD}"/>
              </a:ext>
            </a:extLst>
          </p:cNvPr>
          <p:cNvSpPr/>
          <p:nvPr/>
        </p:nvSpPr>
        <p:spPr>
          <a:xfrm>
            <a:off x="0" y="2645444"/>
            <a:ext cx="12191999" cy="20694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339C595-6B3E-4379-93EF-D51A347E3D63}"/>
              </a:ext>
            </a:extLst>
          </p:cNvPr>
          <p:cNvSpPr>
            <a:spLocks noGrp="1"/>
          </p:cNvSpPr>
          <p:nvPr>
            <p:ph type="title"/>
          </p:nvPr>
        </p:nvSpPr>
        <p:spPr>
          <a:xfrm>
            <a:off x="1" y="2747964"/>
            <a:ext cx="12308304" cy="1966912"/>
          </a:xfrm>
        </p:spPr>
        <p:txBody>
          <a:bodyPr anchor="ctr"/>
          <a:lstStyle/>
          <a:p>
            <a:r>
              <a:rPr lang="sv-SE" sz="4400" dirty="0"/>
              <a:t>Insatsutbud</a:t>
            </a:r>
          </a:p>
        </p:txBody>
      </p:sp>
      <p:sp>
        <p:nvSpPr>
          <p:cNvPr id="5" name="Platshållare för bildnummer 4">
            <a:extLst>
              <a:ext uri="{FF2B5EF4-FFF2-40B4-BE49-F238E27FC236}">
                <a16:creationId xmlns:a16="http://schemas.microsoft.com/office/drawing/2014/main" id="{A4E7017E-7EBF-45FB-A943-415BE1990F09}"/>
              </a:ext>
            </a:extLst>
          </p:cNvPr>
          <p:cNvSpPr>
            <a:spLocks noGrp="1"/>
          </p:cNvSpPr>
          <p:nvPr>
            <p:ph type="sldNum" sz="quarter" idx="12"/>
          </p:nvPr>
        </p:nvSpPr>
        <p:spPr/>
        <p:txBody>
          <a:bodyPr/>
          <a:lstStyle/>
          <a:p>
            <a:fld id="{34C9B0E5-37D7-412E-A162-6A236BADC197}" type="slidenum">
              <a:rPr lang="sv-SE" smtClean="0"/>
              <a:pPr/>
              <a:t>46</a:t>
            </a:fld>
            <a:endParaRPr lang="sv-SE"/>
          </a:p>
        </p:txBody>
      </p:sp>
      <p:sp>
        <p:nvSpPr>
          <p:cNvPr id="4" name="Platshållare för sidfot 3">
            <a:extLst>
              <a:ext uri="{FF2B5EF4-FFF2-40B4-BE49-F238E27FC236}">
                <a16:creationId xmlns:a16="http://schemas.microsoft.com/office/drawing/2014/main" id="{51F0D5A3-2F25-4B3F-B9E3-0BCB5745DB3E}"/>
              </a:ext>
            </a:extLst>
          </p:cNvPr>
          <p:cNvSpPr>
            <a:spLocks noGrp="1"/>
          </p:cNvSpPr>
          <p:nvPr>
            <p:ph type="ftr" sz="quarter" idx="11"/>
          </p:nvPr>
        </p:nvSpPr>
        <p:spPr/>
        <p:txBody>
          <a:bodyPr/>
          <a:lstStyle/>
          <a:p>
            <a:r>
              <a:rPr lang="sv-SE"/>
              <a:t>Verksamhetsområde: Barn och unga</a:t>
            </a:r>
          </a:p>
        </p:txBody>
      </p:sp>
    </p:spTree>
    <p:extLst>
      <p:ext uri="{BB962C8B-B14F-4D97-AF65-F5344CB8AC3E}">
        <p14:creationId xmlns:p14="http://schemas.microsoft.com/office/powerpoint/2010/main" val="3837787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5BCC54F8-49AB-4FD8-8EB0-94F9950CB877}"/>
              </a:ext>
            </a:extLst>
          </p:cNvPr>
          <p:cNvSpPr/>
          <p:nvPr/>
        </p:nvSpPr>
        <p:spPr>
          <a:xfrm>
            <a:off x="360946" y="1463713"/>
            <a:ext cx="10936705" cy="176458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Title 1">
            <a:extLst>
              <a:ext uri="{FF2B5EF4-FFF2-40B4-BE49-F238E27FC236}">
                <a16:creationId xmlns:a16="http://schemas.microsoft.com/office/drawing/2014/main" id="{DC07B3EC-2B6E-4369-A4E5-0AE729CD53FD}"/>
              </a:ext>
            </a:extLst>
          </p:cNvPr>
          <p:cNvSpPr>
            <a:spLocks noGrp="1"/>
          </p:cNvSpPr>
          <p:nvPr>
            <p:ph type="title"/>
          </p:nvPr>
        </p:nvSpPr>
        <p:spPr/>
        <p:txBody>
          <a:bodyPr>
            <a:normAutofit/>
          </a:bodyPr>
          <a:lstStyle/>
          <a:p>
            <a:r>
              <a:rPr lang="sv-SE" dirty="0"/>
              <a:t>Insatsutbud: verksamhetsområde barn och unga</a:t>
            </a:r>
          </a:p>
        </p:txBody>
      </p:sp>
      <p:sp>
        <p:nvSpPr>
          <p:cNvPr id="3" name="Platshållare för sidfot 2">
            <a:extLst>
              <a:ext uri="{FF2B5EF4-FFF2-40B4-BE49-F238E27FC236}">
                <a16:creationId xmlns:a16="http://schemas.microsoft.com/office/drawing/2014/main" id="{53540F97-857D-4E2C-A9D0-B5441E88C78B}"/>
              </a:ext>
            </a:extLst>
          </p:cNvPr>
          <p:cNvSpPr>
            <a:spLocks noGrp="1"/>
          </p:cNvSpPr>
          <p:nvPr>
            <p:ph type="ftr" sz="quarter" idx="11"/>
          </p:nvPr>
        </p:nvSpPr>
        <p:spPr/>
        <p:txBody>
          <a:bodyPr/>
          <a:lstStyle/>
          <a:p>
            <a:pPr lvl="0"/>
            <a:r>
              <a:rPr lang="sv-SE" noProof="0"/>
              <a:t>Verksamhetsområde: Barn och unga</a:t>
            </a:r>
          </a:p>
        </p:txBody>
      </p:sp>
      <p:sp>
        <p:nvSpPr>
          <p:cNvPr id="5" name="Platshållare för bildnummer 4">
            <a:extLst>
              <a:ext uri="{FF2B5EF4-FFF2-40B4-BE49-F238E27FC236}">
                <a16:creationId xmlns:a16="http://schemas.microsoft.com/office/drawing/2014/main" id="{CC97DDA9-ED4E-4F2C-B716-221E8AA04A26}"/>
              </a:ext>
            </a:extLst>
          </p:cNvPr>
          <p:cNvSpPr>
            <a:spLocks noGrp="1"/>
          </p:cNvSpPr>
          <p:nvPr>
            <p:ph type="sldNum" sz="quarter" idx="12"/>
          </p:nvPr>
        </p:nvSpPr>
        <p:spPr/>
        <p:txBody>
          <a:bodyPr/>
          <a:lstStyle/>
          <a:p>
            <a:pPr lvl="0"/>
            <a:fld id="{2DBAD975-63FF-4468-AC34-025F73E043F9}" type="slidenum">
              <a:rPr lang="sv-SE" noProof="0" smtClean="0"/>
              <a:pPr lvl="0"/>
              <a:t>47</a:t>
            </a:fld>
            <a:endParaRPr lang="sv-SE" noProof="0"/>
          </a:p>
        </p:txBody>
      </p:sp>
      <p:sp>
        <p:nvSpPr>
          <p:cNvPr id="10" name="textruta 8">
            <a:extLst>
              <a:ext uri="{FF2B5EF4-FFF2-40B4-BE49-F238E27FC236}">
                <a16:creationId xmlns:a16="http://schemas.microsoft.com/office/drawing/2014/main" id="{918FBAB5-87F1-4F16-9754-07ABB6F51820}"/>
              </a:ext>
            </a:extLst>
          </p:cNvPr>
          <p:cNvSpPr txBox="1"/>
          <p:nvPr/>
        </p:nvSpPr>
        <p:spPr>
          <a:xfrm>
            <a:off x="360946" y="5945700"/>
            <a:ext cx="10936705" cy="338554"/>
          </a:xfrm>
          <a:prstGeom prst="rect">
            <a:avLst/>
          </a:prstGeom>
          <a:noFill/>
        </p:spPr>
        <p:txBody>
          <a:bodyPr wrap="square" rtlCol="0">
            <a:spAutoFit/>
          </a:bodyPr>
          <a:lstStyle>
            <a:defPPr>
              <a:defRPr lang="sv-SE"/>
            </a:defPPr>
            <a:lvl1pPr defTabSz="447675">
              <a:defRPr sz="1050">
                <a:solidFill>
                  <a:schemeClr val="bg1">
                    <a:lumMod val="50000"/>
                  </a:schemeClr>
                </a:solidFill>
              </a:defRPr>
            </a:lvl1pPr>
          </a:lstStyle>
          <a:p>
            <a:pPr marL="0" marR="0" lvl="0" indent="0" algn="l" defTabSz="447675"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white">
                    <a:lumMod val="50000"/>
                  </a:prstClr>
                </a:solidFill>
                <a:effectLst/>
                <a:uLnTx/>
                <a:uFillTx/>
                <a:latin typeface="Arial"/>
                <a:ea typeface="+mn-ea"/>
                <a:cs typeface="+mn-cs"/>
              </a:rPr>
              <a:t>Källa:	Enkät: Kartläggning av socialtjänstens insatser i Sveriges kommuner (2021)  </a:t>
            </a:r>
          </a:p>
          <a:p>
            <a:pPr marL="0" marR="0" lvl="0" indent="0" algn="l" defTabSz="447675"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white">
                    <a:lumMod val="50000"/>
                  </a:prstClr>
                </a:solidFill>
                <a:effectLst/>
                <a:uLnTx/>
                <a:uFillTx/>
                <a:latin typeface="Arial"/>
                <a:ea typeface="+mn-ea"/>
                <a:cs typeface="+mn-cs"/>
              </a:rPr>
              <a:t>*	Av de kommuner som angett att de slutfört enkäten</a:t>
            </a:r>
          </a:p>
        </p:txBody>
      </p:sp>
      <p:sp>
        <p:nvSpPr>
          <p:cNvPr id="6" name="Rektangel 5">
            <a:extLst>
              <a:ext uri="{FF2B5EF4-FFF2-40B4-BE49-F238E27FC236}">
                <a16:creationId xmlns:a16="http://schemas.microsoft.com/office/drawing/2014/main" id="{6151BF35-C2C3-4465-8212-079258E8C0CE}"/>
              </a:ext>
            </a:extLst>
          </p:cNvPr>
          <p:cNvSpPr/>
          <p:nvPr/>
        </p:nvSpPr>
        <p:spPr>
          <a:xfrm>
            <a:off x="360947" y="3523343"/>
            <a:ext cx="10936706" cy="21536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ktangel: rundade hörn 12">
            <a:extLst>
              <a:ext uri="{FF2B5EF4-FFF2-40B4-BE49-F238E27FC236}">
                <a16:creationId xmlns:a16="http://schemas.microsoft.com/office/drawing/2014/main" id="{C1BB5D21-F8A8-48E6-A93F-6D089FBE89FD}"/>
              </a:ext>
            </a:extLst>
          </p:cNvPr>
          <p:cNvSpPr/>
          <p:nvPr/>
        </p:nvSpPr>
        <p:spPr>
          <a:xfrm>
            <a:off x="432286" y="2304661"/>
            <a:ext cx="3406637" cy="905283"/>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av de 119 kartlagda insatserna har i genomsnitt erbjudits inom området barn och unga 2016-2020</a:t>
            </a:r>
          </a:p>
        </p:txBody>
      </p:sp>
      <p:sp>
        <p:nvSpPr>
          <p:cNvPr id="14" name="Rektangel: rundade hörn 13">
            <a:extLst>
              <a:ext uri="{FF2B5EF4-FFF2-40B4-BE49-F238E27FC236}">
                <a16:creationId xmlns:a16="http://schemas.microsoft.com/office/drawing/2014/main" id="{90CE7AF8-D777-4164-9BBF-8BC03374CCB3}"/>
              </a:ext>
            </a:extLst>
          </p:cNvPr>
          <p:cNvSpPr/>
          <p:nvPr/>
        </p:nvSpPr>
        <p:spPr>
          <a:xfrm>
            <a:off x="7550275" y="2304661"/>
            <a:ext cx="3406637" cy="905283"/>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solidFill>
                  <a:prstClr val="black"/>
                </a:solidFill>
                <a:latin typeface="Arial"/>
              </a:rPr>
              <a:t>a</a:t>
            </a:r>
            <a:r>
              <a:rPr kumimoji="0" lang="sv-SE" sz="1400" b="0" i="0" u="none" strike="noStrike" kern="1200" cap="none" spc="0" normalizeH="0" baseline="0" noProof="0" dirty="0">
                <a:ln>
                  <a:noFill/>
                </a:ln>
                <a:solidFill>
                  <a:prstClr val="black"/>
                </a:solidFill>
                <a:effectLst/>
                <a:uLnTx/>
                <a:uFillTx/>
                <a:latin typeface="Arial"/>
                <a:ea typeface="+mn-ea"/>
                <a:cs typeface="+mn-cs"/>
              </a:rPr>
              <a:t>v kommunerna uppger att de ger ytterligare insatser</a:t>
            </a:r>
          </a:p>
        </p:txBody>
      </p:sp>
      <p:cxnSp>
        <p:nvCxnSpPr>
          <p:cNvPr id="16" name="Rak pilkoppling 15">
            <a:extLst>
              <a:ext uri="{FF2B5EF4-FFF2-40B4-BE49-F238E27FC236}">
                <a16:creationId xmlns:a16="http://schemas.microsoft.com/office/drawing/2014/main" id="{E098D638-612A-447A-A2D9-27531E70A24E}"/>
              </a:ext>
            </a:extLst>
          </p:cNvPr>
          <p:cNvCxnSpPr>
            <a:cxnSpLocks/>
          </p:cNvCxnSpPr>
          <p:nvPr/>
        </p:nvCxnSpPr>
        <p:spPr>
          <a:xfrm>
            <a:off x="4030580" y="4614109"/>
            <a:ext cx="3621505" cy="0"/>
          </a:xfrm>
          <a:prstGeom prst="straightConnector1">
            <a:avLst/>
          </a:prstGeom>
          <a:ln w="57150">
            <a:solidFill>
              <a:schemeClr val="accent3">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ktangel: rundade hörn 17">
            <a:extLst>
              <a:ext uri="{FF2B5EF4-FFF2-40B4-BE49-F238E27FC236}">
                <a16:creationId xmlns:a16="http://schemas.microsoft.com/office/drawing/2014/main" id="{CB4215CE-00C2-494F-865E-88A84052310E}"/>
              </a:ext>
            </a:extLst>
          </p:cNvPr>
          <p:cNvSpPr/>
          <p:nvPr/>
        </p:nvSpPr>
        <p:spPr>
          <a:xfrm>
            <a:off x="385009" y="4548793"/>
            <a:ext cx="3501191" cy="112631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av de 119 kartlagda insatserna erbjuds i den kommun som erbjuder minst antal insatser inom området barn och unga 2016-2020*</a:t>
            </a:r>
          </a:p>
        </p:txBody>
      </p:sp>
      <p:sp>
        <p:nvSpPr>
          <p:cNvPr id="19" name="Rektangel: rundade hörn 18">
            <a:extLst>
              <a:ext uri="{FF2B5EF4-FFF2-40B4-BE49-F238E27FC236}">
                <a16:creationId xmlns:a16="http://schemas.microsoft.com/office/drawing/2014/main" id="{8AD0B80D-33E7-45E2-B36F-79DFF848171C}"/>
              </a:ext>
            </a:extLst>
          </p:cNvPr>
          <p:cNvSpPr/>
          <p:nvPr/>
        </p:nvSpPr>
        <p:spPr>
          <a:xfrm>
            <a:off x="7502998" y="4548793"/>
            <a:ext cx="3501191" cy="112631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av de 119 kartlagda insatserna erbjuds i den kommun som erbjuder störst antal insatser inom området barn och unga 2016-2020*</a:t>
            </a:r>
          </a:p>
        </p:txBody>
      </p:sp>
      <p:pic>
        <p:nvPicPr>
          <p:cNvPr id="30" name="Bild 29" descr="Märkesfäste1 med hel fyllning">
            <a:extLst>
              <a:ext uri="{FF2B5EF4-FFF2-40B4-BE49-F238E27FC236}">
                <a16:creationId xmlns:a16="http://schemas.microsoft.com/office/drawing/2014/main" id="{8178D44B-576F-43AC-B472-0DEEA926FF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141492" y="1664369"/>
            <a:ext cx="1375611" cy="1375611"/>
          </a:xfrm>
          <a:prstGeom prst="rect">
            <a:avLst/>
          </a:prstGeom>
        </p:spPr>
      </p:pic>
      <p:sp>
        <p:nvSpPr>
          <p:cNvPr id="21" name="Rektangel: rundade hörn 12">
            <a:extLst>
              <a:ext uri="{FF2B5EF4-FFF2-40B4-BE49-F238E27FC236}">
                <a16:creationId xmlns:a16="http://schemas.microsoft.com/office/drawing/2014/main" id="{8F205C1C-3E4B-F4C7-8E6B-637B94C52966}"/>
              </a:ext>
            </a:extLst>
          </p:cNvPr>
          <p:cNvSpPr/>
          <p:nvPr>
            <p:custDataLst>
              <p:tags r:id="rId1"/>
            </p:custDataLst>
          </p:nvPr>
        </p:nvSpPr>
        <p:spPr>
          <a:xfrm>
            <a:off x="432286" y="1528785"/>
            <a:ext cx="3406637" cy="905283"/>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0" i="0" u="none" strike="noStrike" kern="1200" cap="none" spc="0" normalizeH="0" baseline="0" noProof="0" dirty="0">
                <a:ln>
                  <a:noFill/>
                </a:ln>
                <a:solidFill>
                  <a:prstClr val="black"/>
                </a:solidFill>
                <a:effectLst/>
                <a:uLnTx/>
                <a:uFillTx/>
                <a:latin typeface="Arial"/>
                <a:ea typeface="+mn-ea"/>
                <a:cs typeface="+mn-cs"/>
              </a:rPr>
              <a:t>32</a:t>
            </a:r>
          </a:p>
        </p:txBody>
      </p:sp>
      <p:sp>
        <p:nvSpPr>
          <p:cNvPr id="22" name="Rektangel: rundade hörn 13">
            <a:extLst>
              <a:ext uri="{FF2B5EF4-FFF2-40B4-BE49-F238E27FC236}">
                <a16:creationId xmlns:a16="http://schemas.microsoft.com/office/drawing/2014/main" id="{2503B82A-0467-7021-73B1-0C177C84E14C}"/>
              </a:ext>
            </a:extLst>
          </p:cNvPr>
          <p:cNvSpPr/>
          <p:nvPr>
            <p:custDataLst>
              <p:tags r:id="rId2"/>
            </p:custDataLst>
          </p:nvPr>
        </p:nvSpPr>
        <p:spPr>
          <a:xfrm>
            <a:off x="7550275" y="1528785"/>
            <a:ext cx="3406637" cy="905283"/>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0" i="0" u="none" strike="noStrike" kern="1200" cap="none" spc="0" normalizeH="0" baseline="0" noProof="0" dirty="0">
                <a:ln>
                  <a:noFill/>
                </a:ln>
                <a:solidFill>
                  <a:prstClr val="black"/>
                </a:solidFill>
                <a:effectLst/>
                <a:uLnTx/>
                <a:uFillTx/>
                <a:latin typeface="Arial"/>
                <a:ea typeface="+mn-ea"/>
                <a:cs typeface="+mn-cs"/>
              </a:rPr>
              <a:t>33%</a:t>
            </a:r>
          </a:p>
        </p:txBody>
      </p:sp>
      <p:sp>
        <p:nvSpPr>
          <p:cNvPr id="23" name="Rektangel: rundade hörn 17">
            <a:extLst>
              <a:ext uri="{FF2B5EF4-FFF2-40B4-BE49-F238E27FC236}">
                <a16:creationId xmlns:a16="http://schemas.microsoft.com/office/drawing/2014/main" id="{354BE06D-2231-E30C-25F6-6731AD71A82F}"/>
              </a:ext>
            </a:extLst>
          </p:cNvPr>
          <p:cNvSpPr/>
          <p:nvPr>
            <p:custDataLst>
              <p:tags r:id="rId3"/>
            </p:custDataLst>
          </p:nvPr>
        </p:nvSpPr>
        <p:spPr>
          <a:xfrm>
            <a:off x="385009" y="3772917"/>
            <a:ext cx="3501191" cy="112631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0" i="0" u="none" strike="noStrike" kern="1200" cap="none" spc="0" normalizeH="0" baseline="0" noProof="0" dirty="0">
                <a:ln>
                  <a:noFill/>
                </a:ln>
                <a:solidFill>
                  <a:prstClr val="black"/>
                </a:solidFill>
                <a:effectLst/>
                <a:uLnTx/>
                <a:uFillTx/>
                <a:latin typeface="Arial"/>
                <a:ea typeface="+mn-ea"/>
                <a:cs typeface="+mn-cs"/>
              </a:rPr>
              <a:t>20</a:t>
            </a:r>
          </a:p>
        </p:txBody>
      </p:sp>
      <p:sp>
        <p:nvSpPr>
          <p:cNvPr id="24" name="Rektangel: rundade hörn 18">
            <a:extLst>
              <a:ext uri="{FF2B5EF4-FFF2-40B4-BE49-F238E27FC236}">
                <a16:creationId xmlns:a16="http://schemas.microsoft.com/office/drawing/2014/main" id="{FE4B8269-E1F4-4D88-A82E-300001FEE3F7}"/>
              </a:ext>
            </a:extLst>
          </p:cNvPr>
          <p:cNvSpPr/>
          <p:nvPr>
            <p:custDataLst>
              <p:tags r:id="rId4"/>
            </p:custDataLst>
          </p:nvPr>
        </p:nvSpPr>
        <p:spPr>
          <a:xfrm>
            <a:off x="7502998" y="3772917"/>
            <a:ext cx="3501191" cy="112631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0" i="0" u="none" strike="noStrike" kern="1200" cap="none" spc="0" normalizeH="0" baseline="0" noProof="0" dirty="0">
                <a:ln>
                  <a:noFill/>
                </a:ln>
                <a:solidFill>
                  <a:prstClr val="black"/>
                </a:solidFill>
                <a:effectLst/>
                <a:uLnTx/>
                <a:uFillTx/>
                <a:latin typeface="Arial"/>
                <a:ea typeface="+mn-ea"/>
                <a:cs typeface="+mn-cs"/>
              </a:rPr>
              <a:t>51</a:t>
            </a:r>
          </a:p>
        </p:txBody>
      </p:sp>
    </p:spTree>
    <p:extLst>
      <p:ext uri="{BB962C8B-B14F-4D97-AF65-F5344CB8AC3E}">
        <p14:creationId xmlns:p14="http://schemas.microsoft.com/office/powerpoint/2010/main" val="1855201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Antal insatser inom området barn och unga som ges i respektive kommun</a:t>
            </a:r>
          </a:p>
        </p:txBody>
      </p:sp>
      <p:sp>
        <p:nvSpPr>
          <p:cNvPr id="5" name="Platshållare för sidfot 4">
            <a:extLst>
              <a:ext uri="{FF2B5EF4-FFF2-40B4-BE49-F238E27FC236}">
                <a16:creationId xmlns:a16="http://schemas.microsoft.com/office/drawing/2014/main" id="{04572B61-39F1-4614-8849-B993BDE28D2A}"/>
              </a:ext>
            </a:extLst>
          </p:cNvPr>
          <p:cNvSpPr>
            <a:spLocks noGrp="1"/>
          </p:cNvSpPr>
          <p:nvPr>
            <p:ph type="ftr" sz="quarter" idx="11"/>
          </p:nvPr>
        </p:nvSpPr>
        <p:spPr/>
        <p:txBody>
          <a:bodyPr/>
          <a:lstStyle/>
          <a:p>
            <a:r>
              <a:rPr lang="sv-SE"/>
              <a:t>Verksamhetsområde: Barn och unga</a:t>
            </a:r>
          </a:p>
        </p:txBody>
      </p:sp>
      <p:sp>
        <p:nvSpPr>
          <p:cNvPr id="3" name="Platshållare för bildnummer 2">
            <a:extLst>
              <a:ext uri="{FF2B5EF4-FFF2-40B4-BE49-F238E27FC236}">
                <a16:creationId xmlns:a16="http://schemas.microsoft.com/office/drawing/2014/main" id="{0FB32191-D8F8-483A-9E7F-48D480AF56C9}"/>
              </a:ext>
            </a:extLst>
          </p:cNvPr>
          <p:cNvSpPr>
            <a:spLocks noGrp="1"/>
          </p:cNvSpPr>
          <p:nvPr>
            <p:ph type="sldNum" sz="quarter" idx="12"/>
          </p:nvPr>
        </p:nvSpPr>
        <p:spPr/>
        <p:txBody>
          <a:bodyPr/>
          <a:lstStyle/>
          <a:p>
            <a:fld id="{2DBAD975-63FF-4468-AC34-025F73E043F9}" type="slidenum">
              <a:rPr lang="sv-SE" smtClean="0"/>
              <a:pPr/>
              <a:t>48</a:t>
            </a:fld>
            <a:endParaRPr lang="sv-SE"/>
          </a:p>
        </p:txBody>
      </p:sp>
      <p:sp>
        <p:nvSpPr>
          <p:cNvPr id="8" name="Text Placeholder 7">
            <a:extLst>
              <a:ext uri="{FF2B5EF4-FFF2-40B4-BE49-F238E27FC236}">
                <a16:creationId xmlns:a16="http://schemas.microsoft.com/office/drawing/2014/main" id="{D0A1D0CA-7EA7-AD41-B7A1-0FF9C77052D3}"/>
              </a:ext>
            </a:extLst>
          </p:cNvPr>
          <p:cNvSpPr>
            <a:spLocks noGrp="1"/>
          </p:cNvSpPr>
          <p:nvPr>
            <p:ph type="body" sz="quarter" idx="13"/>
          </p:nvPr>
        </p:nvSpPr>
        <p:spPr>
          <a:xfrm>
            <a:off x="239003" y="5679000"/>
            <a:ext cx="11799010" cy="588636"/>
          </a:xfrm>
        </p:spPr>
        <p:txBody>
          <a:bodyPr/>
          <a:lstStyle/>
          <a:p>
            <a:r>
              <a:rPr lang="sv-SE" dirty="0">
                <a:solidFill>
                  <a:schemeClr val="bg1">
                    <a:lumMod val="50000"/>
                  </a:schemeClr>
                </a:solidFill>
              </a:rPr>
              <a:t>	Not: 	Avser antal insatser som kommunerna uppgett att de erbjudit under åren 2016-2020 utifrån den lista av de 75 insatser som ingick i enkäten ”Kartläggning av socialtjänstens insatser i Sveriges kommuner (2021)” för området barn och unga. 		40 procent av kommunerna uppger att de erbjuder insatser utöver de som ingick i enkäten. Antal svarande kommuner i riket är 235 kommuner. </a:t>
            </a:r>
            <a:r>
              <a:rPr lang="sv-SE" dirty="0"/>
              <a:t>Endast de kommuner som har lämnat ett svar visas i denna graf.</a:t>
            </a:r>
          </a:p>
          <a:p>
            <a:pPr defTabSz="447675"/>
            <a:r>
              <a:rPr lang="sv-SE" dirty="0">
                <a:solidFill>
                  <a:schemeClr val="bg1">
                    <a:lumMod val="50000"/>
                  </a:schemeClr>
                </a:solidFill>
              </a:rPr>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B4D5E967-118C-4A02-89A7-667C051195FB}"/>
              </a:ext>
            </a:extLst>
          </p:cNvPr>
          <p:cNvGraphicFramePr>
            <a:graphicFrameLocks/>
          </p:cNvGraphicFramePr>
          <p:nvPr>
            <p:extLst>
              <p:ext uri="{D42A27DB-BD31-4B8C-83A1-F6EECF244321}">
                <p14:modId xmlns:p14="http://schemas.microsoft.com/office/powerpoint/2010/main" val="175002630"/>
              </p:ext>
            </p:extLst>
          </p:nvPr>
        </p:nvGraphicFramePr>
        <p:xfrm>
          <a:off x="336000" y="1179000"/>
          <a:ext cx="11520000" cy="45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77440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Genomsnittligt antal insatser inom området barn och unga uppdelat på huvudgrupp</a:t>
            </a:r>
          </a:p>
        </p:txBody>
      </p:sp>
      <p:sp>
        <p:nvSpPr>
          <p:cNvPr id="5" name="Platshållare för sidfot 4">
            <a:extLst>
              <a:ext uri="{FF2B5EF4-FFF2-40B4-BE49-F238E27FC236}">
                <a16:creationId xmlns:a16="http://schemas.microsoft.com/office/drawing/2014/main" id="{2F0E4B70-0741-45E4-92D2-3BF788CD2879}"/>
              </a:ext>
            </a:extLst>
          </p:cNvPr>
          <p:cNvSpPr>
            <a:spLocks noGrp="1"/>
          </p:cNvSpPr>
          <p:nvPr>
            <p:ph type="ftr" sz="quarter" idx="11"/>
          </p:nvPr>
        </p:nvSpPr>
        <p:spPr/>
        <p:txBody>
          <a:bodyPr/>
          <a:lstStyle/>
          <a:p>
            <a:r>
              <a:rPr lang="sv-SE"/>
              <a:t>Verksamhetsområde: Barn och unga</a:t>
            </a:r>
          </a:p>
        </p:txBody>
      </p:sp>
      <p:sp>
        <p:nvSpPr>
          <p:cNvPr id="3" name="Slide Number Placeholder 2">
            <a:extLst>
              <a:ext uri="{FF2B5EF4-FFF2-40B4-BE49-F238E27FC236}">
                <a16:creationId xmlns:a16="http://schemas.microsoft.com/office/drawing/2014/main" id="{352D05CE-82B8-49CF-AE8E-F828073D0D19}"/>
              </a:ext>
            </a:extLst>
          </p:cNvPr>
          <p:cNvSpPr>
            <a:spLocks noGrp="1"/>
          </p:cNvSpPr>
          <p:nvPr>
            <p:ph type="sldNum" sz="quarter" idx="12"/>
          </p:nvPr>
        </p:nvSpPr>
        <p:spPr/>
        <p:txBody>
          <a:bodyPr/>
          <a:lstStyle/>
          <a:p>
            <a:fld id="{2DBAD975-63FF-4468-AC34-025F73E043F9}" type="slidenum">
              <a:rPr lang="sv-SE" smtClean="0"/>
              <a:pPr/>
              <a:t>49</a:t>
            </a:fld>
            <a:endParaRPr lang="sv-SE"/>
          </a:p>
        </p:txBody>
      </p:sp>
      <p:sp>
        <p:nvSpPr>
          <p:cNvPr id="8" name="Text Placeholder 7">
            <a:extLst>
              <a:ext uri="{FF2B5EF4-FFF2-40B4-BE49-F238E27FC236}">
                <a16:creationId xmlns:a16="http://schemas.microsoft.com/office/drawing/2014/main" id="{68DE0C9A-6689-1370-1991-3EE48C291299}"/>
              </a:ext>
            </a:extLst>
          </p:cNvPr>
          <p:cNvSpPr>
            <a:spLocks noGrp="1"/>
          </p:cNvSpPr>
          <p:nvPr>
            <p:ph type="body" sz="quarter" idx="13"/>
          </p:nvPr>
        </p:nvSpPr>
        <p:spPr/>
        <p:txBody>
          <a:bodyPr/>
          <a:lstStyle/>
          <a:p>
            <a:pPr defTabSz="447675"/>
            <a:r>
              <a:rPr lang="sv-SE" sz="800" dirty="0">
                <a:solidFill>
                  <a:schemeClr val="bg1">
                    <a:lumMod val="50000"/>
                  </a:schemeClr>
                </a:solidFill>
              </a:rPr>
              <a:t>	Not: 	Avser antal insatser som kommunerna uppgett att de erbjudit under åren 2016-2020 utifrån den lista av de 75 insatser som ingick i enkäten ”Kartläggning av socialtjänstens insatser i Sveriges kommuner (2021)” för området barn och unga. 		40 procent av kommunerna uppger att de erbjuder insatser utöver de som ingick i enkäten. Antal svarande kommuner anges i parentes för respektive län.</a:t>
            </a:r>
          </a:p>
          <a:p>
            <a:pPr defTabSz="447675"/>
            <a:r>
              <a:rPr lang="sv-SE" sz="800" dirty="0">
                <a:solidFill>
                  <a:schemeClr val="bg1">
                    <a:lumMod val="50000"/>
                  </a:schemeClr>
                </a:solidFill>
              </a:rPr>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C14C41C5-89A1-45E3-B75D-C06FC50BB78B}"/>
              </a:ext>
            </a:extLst>
          </p:cNvPr>
          <p:cNvGraphicFramePr>
            <a:graphicFrameLocks/>
          </p:cNvGraphicFramePr>
          <p:nvPr>
            <p:extLst>
              <p:ext uri="{D42A27DB-BD31-4B8C-83A1-F6EECF244321}">
                <p14:modId xmlns:p14="http://schemas.microsoft.com/office/powerpoint/2010/main" val="1600045625"/>
              </p:ext>
            </p:extLst>
          </p:nvPr>
        </p:nvGraphicFramePr>
        <p:xfrm>
          <a:off x="336000" y="1179000"/>
          <a:ext cx="11520000" cy="45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3976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AB618A-3AB5-49F4-B58B-0F8EF19BD2AF}"/>
              </a:ext>
            </a:extLst>
          </p:cNvPr>
          <p:cNvSpPr>
            <a:spLocks noGrp="1"/>
          </p:cNvSpPr>
          <p:nvPr>
            <p:ph type="title"/>
          </p:nvPr>
        </p:nvSpPr>
        <p:spPr>
          <a:xfrm>
            <a:off x="375475" y="273023"/>
            <a:ext cx="10873772" cy="1231392"/>
          </a:xfrm>
        </p:spPr>
        <p:txBody>
          <a:bodyPr vert="horz" lIns="91440" tIns="45720" rIns="91440" bIns="45720" rtlCol="0" anchor="t">
            <a:noAutofit/>
          </a:bodyPr>
          <a:lstStyle/>
          <a:p>
            <a:r>
              <a:rPr lang="sv-SE" sz="3200" dirty="0"/>
              <a:t>Som förberedelse inför kommande lagförslag har SKR genomfört denna inventering av socialtjänstinsatser</a:t>
            </a:r>
          </a:p>
        </p:txBody>
      </p:sp>
      <p:sp>
        <p:nvSpPr>
          <p:cNvPr id="5" name="Platshållare för bildnummer 4">
            <a:extLst>
              <a:ext uri="{FF2B5EF4-FFF2-40B4-BE49-F238E27FC236}">
                <a16:creationId xmlns:a16="http://schemas.microsoft.com/office/drawing/2014/main" id="{49662A52-3A22-495B-969E-3C320B7FA6BA}"/>
              </a:ext>
            </a:extLst>
          </p:cNvPr>
          <p:cNvSpPr>
            <a:spLocks noGrp="1"/>
          </p:cNvSpPr>
          <p:nvPr>
            <p:ph type="sldNum" sz="quarter" idx="12"/>
          </p:nvPr>
        </p:nvSpPr>
        <p:spPr/>
        <p:txBody>
          <a:bodyPr/>
          <a:lstStyle/>
          <a:p>
            <a:fld id="{2DBAD975-63FF-4468-AC34-025F73E043F9}" type="slidenum">
              <a:rPr lang="sv-SE" smtClean="0"/>
              <a:t>5</a:t>
            </a:fld>
            <a:endParaRPr lang="sv-SE"/>
          </a:p>
        </p:txBody>
      </p:sp>
      <p:sp>
        <p:nvSpPr>
          <p:cNvPr id="8" name="Rektangel 7">
            <a:extLst>
              <a:ext uri="{FF2B5EF4-FFF2-40B4-BE49-F238E27FC236}">
                <a16:creationId xmlns:a16="http://schemas.microsoft.com/office/drawing/2014/main" id="{FDAB3E77-8BFE-44E8-B9F9-63E312524816}"/>
              </a:ext>
            </a:extLst>
          </p:cNvPr>
          <p:cNvSpPr/>
          <p:nvPr/>
        </p:nvSpPr>
        <p:spPr>
          <a:xfrm>
            <a:off x="510363" y="1733107"/>
            <a:ext cx="6156251" cy="40829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a:extLst>
              <a:ext uri="{FF2B5EF4-FFF2-40B4-BE49-F238E27FC236}">
                <a16:creationId xmlns:a16="http://schemas.microsoft.com/office/drawing/2014/main" id="{D964F767-9C51-4F77-86F4-3E414C2B13BD}"/>
              </a:ext>
            </a:extLst>
          </p:cNvPr>
          <p:cNvSpPr txBox="1"/>
          <p:nvPr/>
        </p:nvSpPr>
        <p:spPr>
          <a:xfrm>
            <a:off x="664231" y="2610967"/>
            <a:ext cx="5959853" cy="3006464"/>
          </a:xfrm>
          <a:prstGeom prst="rect">
            <a:avLst/>
          </a:prstGeom>
          <a:noFill/>
        </p:spPr>
        <p:txBody>
          <a:bodyPr wrap="square">
            <a:spAutoFit/>
          </a:bodyPr>
          <a:lstStyle/>
          <a:p>
            <a:pPr marL="285750" indent="-285750">
              <a:lnSpc>
                <a:spcPct val="120000"/>
              </a:lnSpc>
              <a:spcAft>
                <a:spcPts val="1100"/>
              </a:spcAft>
              <a:buFont typeface="Arial" panose="020B0604020202020204" pitchFamily="34" charset="0"/>
              <a:buChar char="•"/>
            </a:pPr>
            <a:r>
              <a:rPr lang="sv-SE" sz="1600" dirty="0">
                <a:solidFill>
                  <a:srgbClr val="000000"/>
                </a:solidFill>
                <a:effectLst/>
                <a:ea typeface="Times New Roman" panose="02020603050405020304" pitchFamily="18" charset="0"/>
              </a:rPr>
              <a:t>SKR arbetar på olika sätt för att stötta kommunerna inför kommande lagförslag.</a:t>
            </a:r>
            <a:endParaRPr lang="sv-SE" sz="1400" dirty="0">
              <a:solidFill>
                <a:srgbClr val="000000"/>
              </a:solidFill>
              <a:effectLst/>
              <a:ea typeface="Times New Roman" panose="02020603050405020304" pitchFamily="18" charset="0"/>
            </a:endParaRPr>
          </a:p>
          <a:p>
            <a:pPr marL="285750" indent="-285750">
              <a:lnSpc>
                <a:spcPct val="120000"/>
              </a:lnSpc>
              <a:spcAft>
                <a:spcPts val="1100"/>
              </a:spcAft>
              <a:buFont typeface="Arial" panose="020B0604020202020204" pitchFamily="34" charset="0"/>
              <a:buChar char="•"/>
            </a:pPr>
            <a:r>
              <a:rPr lang="sv-SE" sz="1600" dirty="0">
                <a:solidFill>
                  <a:srgbClr val="000000"/>
                </a:solidFill>
                <a:effectLst/>
                <a:ea typeface="Times New Roman" panose="02020603050405020304" pitchFamily="18" charset="0"/>
              </a:rPr>
              <a:t>Utifrån kommande lagförslag har det funnits ett behov</a:t>
            </a:r>
            <a:r>
              <a:rPr lang="sv-SE" sz="1600" dirty="0">
                <a:effectLst/>
                <a:ea typeface="Times New Roman" panose="02020603050405020304" pitchFamily="18" charset="0"/>
              </a:rPr>
              <a:t> </a:t>
            </a:r>
            <a:r>
              <a:rPr lang="sv-SE" sz="1600" dirty="0">
                <a:solidFill>
                  <a:srgbClr val="000000"/>
                </a:solidFill>
                <a:effectLst/>
                <a:ea typeface="Times New Roman" panose="02020603050405020304" pitchFamily="18" charset="0"/>
              </a:rPr>
              <a:t>av att kartlägga vilka insatser som ges i socialtjänsten idag, hur dessa ges och vilka insatser kommunerna eventuellt skulle vilja kunna erbjuda invånarna utan biståndsbeslut vid en eventuell lagändring. </a:t>
            </a:r>
          </a:p>
          <a:p>
            <a:pPr marL="285750" indent="-285750">
              <a:lnSpc>
                <a:spcPct val="120000"/>
              </a:lnSpc>
              <a:spcAft>
                <a:spcPts val="1100"/>
              </a:spcAft>
              <a:buFont typeface="Arial" panose="020B0604020202020204" pitchFamily="34" charset="0"/>
              <a:buChar char="•"/>
            </a:pPr>
            <a:r>
              <a:rPr lang="sv-SE" sz="1600" dirty="0">
                <a:solidFill>
                  <a:srgbClr val="000000"/>
                </a:solidFill>
                <a:effectLst/>
                <a:ea typeface="Times New Roman" panose="02020603050405020304" pitchFamily="18" charset="0"/>
              </a:rPr>
              <a:t>Det har fram tills denna kartläggning inte funnits någon överblick över vilka insatser som ges inom socialtjänsten. </a:t>
            </a:r>
          </a:p>
        </p:txBody>
      </p:sp>
      <p:sp>
        <p:nvSpPr>
          <p:cNvPr id="15" name="textruta 14">
            <a:extLst>
              <a:ext uri="{FF2B5EF4-FFF2-40B4-BE49-F238E27FC236}">
                <a16:creationId xmlns:a16="http://schemas.microsoft.com/office/drawing/2014/main" id="{60CAD3F9-4F0F-45C7-9772-1F871A040852}"/>
              </a:ext>
            </a:extLst>
          </p:cNvPr>
          <p:cNvSpPr txBox="1"/>
          <p:nvPr/>
        </p:nvSpPr>
        <p:spPr>
          <a:xfrm>
            <a:off x="584791" y="1827615"/>
            <a:ext cx="6124353" cy="584775"/>
          </a:xfrm>
          <a:prstGeom prst="rect">
            <a:avLst/>
          </a:prstGeom>
          <a:noFill/>
        </p:spPr>
        <p:txBody>
          <a:bodyPr wrap="square" rtlCol="0">
            <a:spAutoFit/>
          </a:bodyPr>
          <a:lstStyle/>
          <a:p>
            <a:r>
              <a:rPr lang="sv-SE" sz="1600" b="1" dirty="0"/>
              <a:t>Denna kartläggning innebär den första sammanställningen av insatser inom socialtjänsten</a:t>
            </a:r>
          </a:p>
        </p:txBody>
      </p:sp>
      <p:pic>
        <p:nvPicPr>
          <p:cNvPr id="17" name="Bildobjekt 16" descr="En bild som visar text, dokument&#10;&#10;Automatiskt genererad beskrivning">
            <a:extLst>
              <a:ext uri="{FF2B5EF4-FFF2-40B4-BE49-F238E27FC236}">
                <a16:creationId xmlns:a16="http://schemas.microsoft.com/office/drawing/2014/main" id="{9CCFD4D0-9F93-40E0-8E6B-63E2D2EDCB51}"/>
              </a:ext>
            </a:extLst>
          </p:cNvPr>
          <p:cNvPicPr>
            <a:picLocks noChangeAspect="1"/>
          </p:cNvPicPr>
          <p:nvPr/>
        </p:nvPicPr>
        <p:blipFill rotWithShape="1">
          <a:blip r:embed="rId2">
            <a:grayscl/>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5127" r="28322"/>
          <a:stretch/>
        </p:blipFill>
        <p:spPr>
          <a:xfrm>
            <a:off x="7102549" y="1733107"/>
            <a:ext cx="4617902" cy="4082902"/>
          </a:xfrm>
          <a:prstGeom prst="rect">
            <a:avLst/>
          </a:prstGeom>
        </p:spPr>
      </p:pic>
    </p:spTree>
    <p:extLst>
      <p:ext uri="{BB962C8B-B14F-4D97-AF65-F5344CB8AC3E}">
        <p14:creationId xmlns:p14="http://schemas.microsoft.com/office/powerpoint/2010/main" val="26909983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lstStyle/>
          <a:p>
            <a:r>
              <a:rPr lang="sv-SE" dirty="0"/>
              <a:t>De tio vanligaste av de kartlagda insatserna</a:t>
            </a:r>
            <a:endParaRPr lang="en-US" dirty="0"/>
          </a:p>
        </p:txBody>
      </p:sp>
      <p:sp>
        <p:nvSpPr>
          <p:cNvPr id="10" name="Platshållare för sidfot 9">
            <a:extLst>
              <a:ext uri="{FF2B5EF4-FFF2-40B4-BE49-F238E27FC236}">
                <a16:creationId xmlns:a16="http://schemas.microsoft.com/office/drawing/2014/main" id="{C15BD681-9574-4D34-BC64-96051822E95B}"/>
              </a:ext>
            </a:extLst>
          </p:cNvPr>
          <p:cNvSpPr>
            <a:spLocks noGrp="1"/>
          </p:cNvSpPr>
          <p:nvPr>
            <p:ph type="ftr" sz="quarter" idx="11"/>
          </p:nvPr>
        </p:nvSpPr>
        <p:spPr/>
        <p:txBody>
          <a:bodyPr/>
          <a:lstStyle/>
          <a:p>
            <a:r>
              <a:rPr lang="sv-SE"/>
              <a:t>Verksamhetsområde: Barn och unga</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50</a:t>
            </a:fld>
            <a:endParaRPr lang="sv-SE"/>
          </a:p>
        </p:txBody>
      </p:sp>
      <p:sp>
        <p:nvSpPr>
          <p:cNvPr id="7" name="Text Placeholder 6">
            <a:extLst>
              <a:ext uri="{FF2B5EF4-FFF2-40B4-BE49-F238E27FC236}">
                <a16:creationId xmlns:a16="http://schemas.microsoft.com/office/drawing/2014/main" id="{FB422247-C43F-E663-4BF7-3653CD9777B3}"/>
              </a:ext>
            </a:extLst>
          </p:cNvPr>
          <p:cNvSpPr>
            <a:spLocks noGrp="1"/>
          </p:cNvSpPr>
          <p:nvPr>
            <p:ph type="body" sz="quarter" idx="13"/>
          </p:nvPr>
        </p:nvSpPr>
        <p:spPr/>
        <p:txBody>
          <a:bodyPr/>
          <a:lstStyle/>
          <a:p>
            <a:r>
              <a:rPr lang="sv-SE" sz="800" dirty="0"/>
              <a:t>	Not:	Insatserna är ordnade efter hur många kommuner som erbjuder insatsen. </a:t>
            </a:r>
            <a:r>
              <a:rPr lang="sv-SE" dirty="0"/>
              <a:t>Insatser markerade med * avser insatser till anhöriga.</a:t>
            </a:r>
            <a:endParaRPr lang="sv-SE" sz="800" dirty="0"/>
          </a:p>
          <a:p>
            <a:r>
              <a:rPr lang="sv-SE" sz="800" dirty="0"/>
              <a:t>	Källa:	Enkät: Kartläggning av socialtjänstens insatser i Sveriges kommuner (2021) 	</a:t>
            </a:r>
          </a:p>
        </p:txBody>
      </p:sp>
      <p:graphicFrame>
        <p:nvGraphicFramePr>
          <p:cNvPr id="9" name="Table 8">
            <a:extLst>
              <a:ext uri="{FF2B5EF4-FFF2-40B4-BE49-F238E27FC236}">
                <a16:creationId xmlns:a16="http://schemas.microsoft.com/office/drawing/2014/main" id="{9C875C89-9C5C-56C8-6510-3559FA3FCEC2}"/>
              </a:ext>
            </a:extLst>
          </p:cNvPr>
          <p:cNvGraphicFramePr>
            <a:graphicFrameLocks noGrp="1"/>
          </p:cNvGraphicFramePr>
          <p:nvPr>
            <p:custDataLst>
              <p:tags r:id="rId1"/>
            </p:custDataLst>
            <p:extLst>
              <p:ext uri="{D42A27DB-BD31-4B8C-83A1-F6EECF244321}">
                <p14:modId xmlns:p14="http://schemas.microsoft.com/office/powerpoint/2010/main" val="126639577"/>
              </p:ext>
            </p:extLst>
          </p:nvPr>
        </p:nvGraphicFramePr>
        <p:xfrm>
          <a:off x="1394072" y="1559720"/>
          <a:ext cx="9403856" cy="3738559"/>
        </p:xfrm>
        <a:graphic>
          <a:graphicData uri="http://schemas.openxmlformats.org/drawingml/2006/table">
            <a:tbl>
              <a:tblPr/>
              <a:tblGrid>
                <a:gridCol w="5343329">
                  <a:extLst>
                    <a:ext uri="{9D8B030D-6E8A-4147-A177-3AD203B41FA5}">
                      <a16:colId xmlns:a16="http://schemas.microsoft.com/office/drawing/2014/main" val="1511810845"/>
                    </a:ext>
                  </a:extLst>
                </a:gridCol>
                <a:gridCol w="1353509">
                  <a:extLst>
                    <a:ext uri="{9D8B030D-6E8A-4147-A177-3AD203B41FA5}">
                      <a16:colId xmlns:a16="http://schemas.microsoft.com/office/drawing/2014/main" val="481047236"/>
                    </a:ext>
                  </a:extLst>
                </a:gridCol>
                <a:gridCol w="1353509">
                  <a:extLst>
                    <a:ext uri="{9D8B030D-6E8A-4147-A177-3AD203B41FA5}">
                      <a16:colId xmlns:a16="http://schemas.microsoft.com/office/drawing/2014/main" val="2117545356"/>
                    </a:ext>
                  </a:extLst>
                </a:gridCol>
                <a:gridCol w="1353509">
                  <a:extLst>
                    <a:ext uri="{9D8B030D-6E8A-4147-A177-3AD203B41FA5}">
                      <a16:colId xmlns:a16="http://schemas.microsoft.com/office/drawing/2014/main" val="2276945923"/>
                    </a:ext>
                  </a:extLst>
                </a:gridCol>
              </a:tblGrid>
              <a:tr h="518929">
                <a:tc>
                  <a:txBody>
                    <a:bodyPr/>
                    <a:lstStyle/>
                    <a:p>
                      <a:pPr algn="l" fontAlgn="ctr"/>
                      <a:r>
                        <a:rPr lang="sv-SE" sz="1000" b="1" i="0" u="none" strike="noStrike">
                          <a:solidFill>
                            <a:srgbClr val="000000"/>
                          </a:solidFill>
                          <a:effectLst/>
                          <a:latin typeface="Arial" panose="020B0604020202020204" pitchFamily="34" charset="0"/>
                        </a:rPr>
                        <a:t>Insatser</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Andel kommuner som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erbjuder insatsen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Antal kommuner som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erbjuder insatsen</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Antal kommuner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som svarat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446748"/>
                  </a:ext>
                </a:extLst>
              </a:tr>
              <a:tr h="321963">
                <a:tc>
                  <a:txBody>
                    <a:bodyPr/>
                    <a:lstStyle/>
                    <a:p>
                      <a:pPr algn="l" fontAlgn="b"/>
                      <a:r>
                        <a:rPr lang="sv-SE" sz="1000" b="0" i="0" u="none" strike="noStrike">
                          <a:solidFill>
                            <a:srgbClr val="000000"/>
                          </a:solidFill>
                          <a:effectLst/>
                          <a:latin typeface="Arial" panose="020B0604020202020204" pitchFamily="34" charset="0"/>
                        </a:rPr>
                        <a:t>Råd- och stöd från socialsekreteraren</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100%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61693558"/>
                  </a:ext>
                </a:extLst>
              </a:tr>
              <a:tr h="321963">
                <a:tc>
                  <a:txBody>
                    <a:bodyPr/>
                    <a:lstStyle/>
                    <a:p>
                      <a:pPr algn="l" fontAlgn="b"/>
                      <a:r>
                        <a:rPr lang="sv-SE" sz="1000" b="0" i="0" u="none" strike="noStrike">
                          <a:solidFill>
                            <a:srgbClr val="000000"/>
                          </a:solidFill>
                          <a:effectLst/>
                          <a:latin typeface="Arial" panose="020B0604020202020204" pitchFamily="34" charset="0"/>
                        </a:rPr>
                        <a:t>Familjebehandling utan särskild manual</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100%</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0" marR="0" marT="0" marB="0" anchor="b">
                    <a:lnL>
                      <a:noFill/>
                    </a:lnL>
                    <a:lnR>
                      <a:noFill/>
                    </a:lnR>
                    <a:lnT>
                      <a:noFill/>
                    </a:lnT>
                    <a:lnB>
                      <a:noFill/>
                    </a:lnB>
                  </a:tcPr>
                </a:tc>
                <a:extLst>
                  <a:ext uri="{0D108BD9-81ED-4DB2-BD59-A6C34878D82A}">
                    <a16:rowId xmlns:a16="http://schemas.microsoft.com/office/drawing/2014/main" val="4270437485"/>
                  </a:ext>
                </a:extLst>
              </a:tr>
              <a:tr h="321963">
                <a:tc>
                  <a:txBody>
                    <a:bodyPr/>
                    <a:lstStyle/>
                    <a:p>
                      <a:pPr algn="l" fontAlgn="b"/>
                      <a:r>
                        <a:rPr lang="sv-SE" sz="1000" b="0" i="0" u="none" strike="noStrike">
                          <a:solidFill>
                            <a:srgbClr val="000000"/>
                          </a:solidFill>
                          <a:effectLst/>
                          <a:latin typeface="Arial" panose="020B0604020202020204" pitchFamily="34" charset="0"/>
                        </a:rPr>
                        <a:t>Samtalsstöd för föräldrar till placerade barn</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100%</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0" marR="0" marT="0" marB="0" anchor="b">
                    <a:lnL>
                      <a:noFill/>
                    </a:lnL>
                    <a:lnR>
                      <a:noFill/>
                    </a:lnR>
                    <a:lnT>
                      <a:noFill/>
                    </a:lnT>
                    <a:lnB>
                      <a:noFill/>
                    </a:lnB>
                  </a:tcPr>
                </a:tc>
                <a:extLst>
                  <a:ext uri="{0D108BD9-81ED-4DB2-BD59-A6C34878D82A}">
                    <a16:rowId xmlns:a16="http://schemas.microsoft.com/office/drawing/2014/main" val="3702594683"/>
                  </a:ext>
                </a:extLst>
              </a:tr>
              <a:tr h="321963">
                <a:tc>
                  <a:txBody>
                    <a:bodyPr/>
                    <a:lstStyle/>
                    <a:p>
                      <a:pPr algn="l" fontAlgn="b"/>
                      <a:r>
                        <a:rPr lang="sv-SE" sz="1000" b="0" i="0" u="none" strike="noStrike">
                          <a:solidFill>
                            <a:srgbClr val="000000"/>
                          </a:solidFill>
                          <a:effectLst/>
                          <a:latin typeface="Arial" panose="020B0604020202020204" pitchFamily="34" charset="0"/>
                        </a:rPr>
                        <a:t>Familjehem</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100%</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0" marR="0" marT="0" marB="0" anchor="b">
                    <a:lnL>
                      <a:noFill/>
                    </a:lnL>
                    <a:lnR>
                      <a:noFill/>
                    </a:lnR>
                    <a:lnT>
                      <a:noFill/>
                    </a:lnT>
                    <a:lnB>
                      <a:noFill/>
                    </a:lnB>
                  </a:tcPr>
                </a:tc>
                <a:extLst>
                  <a:ext uri="{0D108BD9-81ED-4DB2-BD59-A6C34878D82A}">
                    <a16:rowId xmlns:a16="http://schemas.microsoft.com/office/drawing/2014/main" val="2835919055"/>
                  </a:ext>
                </a:extLst>
              </a:tr>
              <a:tr h="321963">
                <a:tc>
                  <a:txBody>
                    <a:bodyPr/>
                    <a:lstStyle/>
                    <a:p>
                      <a:pPr algn="l" fontAlgn="b"/>
                      <a:r>
                        <a:rPr lang="sv-SE" sz="1000" b="0" i="0" u="none" strike="noStrike">
                          <a:solidFill>
                            <a:srgbClr val="000000"/>
                          </a:solidFill>
                          <a:effectLst/>
                          <a:latin typeface="Arial" panose="020B0604020202020204" pitchFamily="34" charset="0"/>
                        </a:rPr>
                        <a:t>Kontaktperson</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100%</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0" marR="0" marT="0" marB="0" anchor="b">
                    <a:lnL>
                      <a:noFill/>
                    </a:lnL>
                    <a:lnR>
                      <a:noFill/>
                    </a:lnR>
                    <a:lnT>
                      <a:noFill/>
                    </a:lnT>
                    <a:lnB>
                      <a:noFill/>
                    </a:lnB>
                  </a:tcPr>
                </a:tc>
                <a:extLst>
                  <a:ext uri="{0D108BD9-81ED-4DB2-BD59-A6C34878D82A}">
                    <a16:rowId xmlns:a16="http://schemas.microsoft.com/office/drawing/2014/main" val="1650144835"/>
                  </a:ext>
                </a:extLst>
              </a:tr>
              <a:tr h="321963">
                <a:tc>
                  <a:txBody>
                    <a:bodyPr/>
                    <a:lstStyle/>
                    <a:p>
                      <a:pPr algn="l" fontAlgn="b"/>
                      <a:r>
                        <a:rPr lang="sv-SE" sz="1000" b="0" i="0" u="none" strike="noStrike">
                          <a:solidFill>
                            <a:srgbClr val="000000"/>
                          </a:solidFill>
                          <a:effectLst/>
                          <a:latin typeface="Arial" panose="020B0604020202020204" pitchFamily="34" charset="0"/>
                        </a:rPr>
                        <a:t>Familjehem, konsulentstödda</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100%</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0" marR="0" marT="0" marB="0" anchor="b">
                    <a:lnL>
                      <a:noFill/>
                    </a:lnL>
                    <a:lnR>
                      <a:noFill/>
                    </a:lnR>
                    <a:lnT>
                      <a:noFill/>
                    </a:lnT>
                    <a:lnB>
                      <a:noFill/>
                    </a:lnB>
                  </a:tcPr>
                </a:tc>
                <a:extLst>
                  <a:ext uri="{0D108BD9-81ED-4DB2-BD59-A6C34878D82A}">
                    <a16:rowId xmlns:a16="http://schemas.microsoft.com/office/drawing/2014/main" val="3211652075"/>
                  </a:ext>
                </a:extLst>
              </a:tr>
              <a:tr h="321963">
                <a:tc>
                  <a:txBody>
                    <a:bodyPr/>
                    <a:lstStyle/>
                    <a:p>
                      <a:pPr algn="l" fontAlgn="b"/>
                      <a:r>
                        <a:rPr lang="sv-SE" sz="1000" b="0" i="0" u="none" strike="noStrike">
                          <a:solidFill>
                            <a:srgbClr val="000000"/>
                          </a:solidFill>
                          <a:effectLst/>
                          <a:latin typeface="Arial" panose="020B0604020202020204" pitchFamily="34" charset="0"/>
                        </a:rPr>
                        <a:t>Råd- och stöd från socialsekreteraren riktat till barnet/ den unga</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100%</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0" marR="0" marT="0" marB="0" anchor="b">
                    <a:lnL>
                      <a:noFill/>
                    </a:lnL>
                    <a:lnR>
                      <a:noFill/>
                    </a:lnR>
                    <a:lnT>
                      <a:noFill/>
                    </a:lnT>
                    <a:lnB>
                      <a:noFill/>
                    </a:lnB>
                  </a:tcPr>
                </a:tc>
                <a:extLst>
                  <a:ext uri="{0D108BD9-81ED-4DB2-BD59-A6C34878D82A}">
                    <a16:rowId xmlns:a16="http://schemas.microsoft.com/office/drawing/2014/main" val="966964460"/>
                  </a:ext>
                </a:extLst>
              </a:tr>
              <a:tr h="321963">
                <a:tc>
                  <a:txBody>
                    <a:bodyPr/>
                    <a:lstStyle/>
                    <a:p>
                      <a:pPr algn="l" fontAlgn="b"/>
                      <a:r>
                        <a:rPr lang="sv-SE" sz="1000" b="0" i="0" u="none" strike="noStrike">
                          <a:solidFill>
                            <a:srgbClr val="000000"/>
                          </a:solidFill>
                          <a:effectLst/>
                          <a:latin typeface="Arial" panose="020B0604020202020204" pitchFamily="34" charset="0"/>
                        </a:rPr>
                        <a:t>Hem för vård eller boende (HVB-hem)</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100%</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0" marR="0" marT="0" marB="0" anchor="b">
                    <a:lnL>
                      <a:noFill/>
                    </a:lnL>
                    <a:lnR>
                      <a:noFill/>
                    </a:lnR>
                    <a:lnT>
                      <a:noFill/>
                    </a:lnT>
                    <a:lnB>
                      <a:noFill/>
                    </a:lnB>
                  </a:tcPr>
                </a:tc>
                <a:extLst>
                  <a:ext uri="{0D108BD9-81ED-4DB2-BD59-A6C34878D82A}">
                    <a16:rowId xmlns:a16="http://schemas.microsoft.com/office/drawing/2014/main" val="3001735564"/>
                  </a:ext>
                </a:extLst>
              </a:tr>
              <a:tr h="321963">
                <a:tc>
                  <a:txBody>
                    <a:bodyPr/>
                    <a:lstStyle/>
                    <a:p>
                      <a:pPr algn="l" fontAlgn="b"/>
                      <a:r>
                        <a:rPr lang="sv-SE" sz="1000" b="0" i="0" u="none" strike="noStrike">
                          <a:solidFill>
                            <a:srgbClr val="000000"/>
                          </a:solidFill>
                          <a:effectLst/>
                          <a:latin typeface="Arial" panose="020B0604020202020204" pitchFamily="34" charset="0"/>
                        </a:rPr>
                        <a:t>SiS ungdomshem</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100%</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0" marR="0" marT="0" marB="0" anchor="b">
                    <a:lnL>
                      <a:noFill/>
                    </a:lnL>
                    <a:lnR>
                      <a:noFill/>
                    </a:lnR>
                    <a:lnT>
                      <a:noFill/>
                    </a:lnT>
                    <a:lnB>
                      <a:noFill/>
                    </a:lnB>
                  </a:tcPr>
                </a:tc>
                <a:extLst>
                  <a:ext uri="{0D108BD9-81ED-4DB2-BD59-A6C34878D82A}">
                    <a16:rowId xmlns:a16="http://schemas.microsoft.com/office/drawing/2014/main" val="2090737001"/>
                  </a:ext>
                </a:extLst>
              </a:tr>
              <a:tr h="321963">
                <a:tc>
                  <a:txBody>
                    <a:bodyPr/>
                    <a:lstStyle/>
                    <a:p>
                      <a:pPr algn="l" fontAlgn="b"/>
                      <a:r>
                        <a:rPr lang="sv-SE" sz="1000" b="0" i="0" u="none" strike="noStrike">
                          <a:solidFill>
                            <a:srgbClr val="000000"/>
                          </a:solidFill>
                          <a:effectLst/>
                          <a:latin typeface="Arial" panose="020B0604020202020204" pitchFamily="34" charset="0"/>
                        </a:rPr>
                        <a:t>Jourhem</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100%</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0" marR="0" marT="0" marB="0" anchor="b">
                    <a:lnL>
                      <a:noFill/>
                    </a:lnL>
                    <a:lnR>
                      <a:noFill/>
                    </a:lnR>
                    <a:lnT>
                      <a:noFill/>
                    </a:lnT>
                    <a:lnB>
                      <a:noFill/>
                    </a:lnB>
                  </a:tcPr>
                </a:tc>
                <a:tc>
                  <a:txBody>
                    <a:bodyPr/>
                    <a:lstStyle/>
                    <a:p>
                      <a:pPr algn="ctr" fontAlgn="b"/>
                      <a:r>
                        <a:rPr lang="en-SE" sz="1000" b="0" i="0" u="none" strike="noStrike" dirty="0">
                          <a:solidFill>
                            <a:srgbClr val="000000"/>
                          </a:solidFill>
                          <a:effectLst/>
                          <a:latin typeface="Arial" panose="020B0604020202020204" pitchFamily="34" charset="0"/>
                        </a:rPr>
                        <a:t>12</a:t>
                      </a:r>
                    </a:p>
                  </a:txBody>
                  <a:tcPr marL="0" marR="0" marT="0" marB="0" anchor="b">
                    <a:lnL>
                      <a:noFill/>
                    </a:lnL>
                    <a:lnR>
                      <a:noFill/>
                    </a:lnR>
                    <a:lnT>
                      <a:noFill/>
                    </a:lnT>
                    <a:lnB>
                      <a:noFill/>
                    </a:lnB>
                  </a:tcPr>
                </a:tc>
                <a:extLst>
                  <a:ext uri="{0D108BD9-81ED-4DB2-BD59-A6C34878D82A}">
                    <a16:rowId xmlns:a16="http://schemas.microsoft.com/office/drawing/2014/main" val="247555493"/>
                  </a:ext>
                </a:extLst>
              </a:tr>
            </a:tbl>
          </a:graphicData>
        </a:graphic>
      </p:graphicFrame>
    </p:spTree>
    <p:extLst>
      <p:ext uri="{BB962C8B-B14F-4D97-AF65-F5344CB8AC3E}">
        <p14:creationId xmlns:p14="http://schemas.microsoft.com/office/powerpoint/2010/main" val="3033619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lstStyle/>
          <a:p>
            <a:r>
              <a:rPr lang="sv-SE" dirty="0"/>
              <a:t>De tio minst vanliga av de kartlagda insatserna</a:t>
            </a:r>
          </a:p>
        </p:txBody>
      </p:sp>
      <p:sp>
        <p:nvSpPr>
          <p:cNvPr id="12" name="Platshållare för sidfot 11">
            <a:extLst>
              <a:ext uri="{FF2B5EF4-FFF2-40B4-BE49-F238E27FC236}">
                <a16:creationId xmlns:a16="http://schemas.microsoft.com/office/drawing/2014/main" id="{18C83EEC-6BC4-4813-9399-2C6190658F0A}"/>
              </a:ext>
            </a:extLst>
          </p:cNvPr>
          <p:cNvSpPr>
            <a:spLocks noGrp="1"/>
          </p:cNvSpPr>
          <p:nvPr>
            <p:ph type="ftr" sz="quarter" idx="11"/>
          </p:nvPr>
        </p:nvSpPr>
        <p:spPr/>
        <p:txBody>
          <a:bodyPr/>
          <a:lstStyle/>
          <a:p>
            <a:r>
              <a:rPr lang="sv-SE"/>
              <a:t>Verksamhetsområde: Barn och unga</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51</a:t>
            </a:fld>
            <a:endParaRPr lang="sv-SE"/>
          </a:p>
        </p:txBody>
      </p:sp>
      <p:sp>
        <p:nvSpPr>
          <p:cNvPr id="7" name="Text Placeholder 6">
            <a:extLst>
              <a:ext uri="{FF2B5EF4-FFF2-40B4-BE49-F238E27FC236}">
                <a16:creationId xmlns:a16="http://schemas.microsoft.com/office/drawing/2014/main" id="{E7A987D2-147C-69F9-7BDB-22703BCBD2DB}"/>
              </a:ext>
            </a:extLst>
          </p:cNvPr>
          <p:cNvSpPr>
            <a:spLocks noGrp="1"/>
          </p:cNvSpPr>
          <p:nvPr>
            <p:ph type="body" sz="quarter" idx="13"/>
          </p:nvPr>
        </p:nvSpPr>
        <p:spPr/>
        <p:txBody>
          <a:bodyPr/>
          <a:lstStyle/>
          <a:p>
            <a:r>
              <a:rPr lang="sv-SE" sz="800" dirty="0"/>
              <a:t>	Not:	 Insatserna är ordnade efter hur många kommuner som erbjuder insatsen. Insatser som inte erbjuds av någon av kommunerna i länet som svarat på enkäten har exkluderats. </a:t>
            </a:r>
            <a:r>
              <a:rPr lang="sv-SE" dirty="0"/>
              <a:t>Insatser markerade med * avser insatser till anhöriga.</a:t>
            </a:r>
            <a:endParaRPr lang="sv-SE" sz="800" dirty="0"/>
          </a:p>
          <a:p>
            <a:r>
              <a:rPr lang="sv-SE" sz="800" dirty="0"/>
              <a:t>	Källa:	Enkät: Kartläggning av socialtjänstens insatser i Sveriges kommuner (2021) 	</a:t>
            </a:r>
          </a:p>
        </p:txBody>
      </p:sp>
      <p:graphicFrame>
        <p:nvGraphicFramePr>
          <p:cNvPr id="9" name="Table 8">
            <a:extLst>
              <a:ext uri="{FF2B5EF4-FFF2-40B4-BE49-F238E27FC236}">
                <a16:creationId xmlns:a16="http://schemas.microsoft.com/office/drawing/2014/main" id="{D31254C5-EFC0-ED01-B174-DCACAADA1C6D}"/>
              </a:ext>
            </a:extLst>
          </p:cNvPr>
          <p:cNvGraphicFramePr>
            <a:graphicFrameLocks noGrp="1"/>
          </p:cNvGraphicFramePr>
          <p:nvPr>
            <p:custDataLst>
              <p:tags r:id="rId1"/>
            </p:custDataLst>
            <p:extLst>
              <p:ext uri="{D42A27DB-BD31-4B8C-83A1-F6EECF244321}">
                <p14:modId xmlns:p14="http://schemas.microsoft.com/office/powerpoint/2010/main" val="4090415683"/>
              </p:ext>
            </p:extLst>
          </p:nvPr>
        </p:nvGraphicFramePr>
        <p:xfrm>
          <a:off x="1394072" y="1559720"/>
          <a:ext cx="9403856" cy="3738559"/>
        </p:xfrm>
        <a:graphic>
          <a:graphicData uri="http://schemas.openxmlformats.org/drawingml/2006/table">
            <a:tbl>
              <a:tblPr/>
              <a:tblGrid>
                <a:gridCol w="5343329">
                  <a:extLst>
                    <a:ext uri="{9D8B030D-6E8A-4147-A177-3AD203B41FA5}">
                      <a16:colId xmlns:a16="http://schemas.microsoft.com/office/drawing/2014/main" val="2892990770"/>
                    </a:ext>
                  </a:extLst>
                </a:gridCol>
                <a:gridCol w="1353509">
                  <a:extLst>
                    <a:ext uri="{9D8B030D-6E8A-4147-A177-3AD203B41FA5}">
                      <a16:colId xmlns:a16="http://schemas.microsoft.com/office/drawing/2014/main" val="3097970327"/>
                    </a:ext>
                  </a:extLst>
                </a:gridCol>
                <a:gridCol w="1353509">
                  <a:extLst>
                    <a:ext uri="{9D8B030D-6E8A-4147-A177-3AD203B41FA5}">
                      <a16:colId xmlns:a16="http://schemas.microsoft.com/office/drawing/2014/main" val="4271827226"/>
                    </a:ext>
                  </a:extLst>
                </a:gridCol>
                <a:gridCol w="1353509">
                  <a:extLst>
                    <a:ext uri="{9D8B030D-6E8A-4147-A177-3AD203B41FA5}">
                      <a16:colId xmlns:a16="http://schemas.microsoft.com/office/drawing/2014/main" val="3558497349"/>
                    </a:ext>
                  </a:extLst>
                </a:gridCol>
              </a:tblGrid>
              <a:tr h="518929">
                <a:tc>
                  <a:txBody>
                    <a:bodyPr/>
                    <a:lstStyle/>
                    <a:p>
                      <a:pPr algn="l" fontAlgn="ctr"/>
                      <a:r>
                        <a:rPr lang="sv-SE" sz="1000" b="1" i="0" u="none" strike="noStrike">
                          <a:solidFill>
                            <a:srgbClr val="000000"/>
                          </a:solidFill>
                          <a:effectLst/>
                          <a:latin typeface="Arial" panose="020B0604020202020204" pitchFamily="34" charset="0"/>
                        </a:rPr>
                        <a:t>Insatser</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Andel kommuner som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erbjuder insatsen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Antal kommuner som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erbjuder insatsen</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Antal kommuner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som svarat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526242"/>
                  </a:ext>
                </a:extLst>
              </a:tr>
              <a:tr h="321963">
                <a:tc>
                  <a:txBody>
                    <a:bodyPr/>
                    <a:lstStyle/>
                    <a:p>
                      <a:pPr algn="l" fontAlgn="b"/>
                      <a:r>
                        <a:rPr lang="en-US" sz="1000" b="0" i="0" u="none" strike="noStrike">
                          <a:solidFill>
                            <a:srgbClr val="000000"/>
                          </a:solidFill>
                          <a:effectLst/>
                          <a:latin typeface="Arial" panose="020B0604020202020204" pitchFamily="34" charset="0"/>
                        </a:rPr>
                        <a:t>Keeping foster and kin parents supported and trained (KEEP)</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8%</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09745933"/>
                  </a:ext>
                </a:extLst>
              </a:tr>
              <a:tr h="321963">
                <a:tc>
                  <a:txBody>
                    <a:bodyPr/>
                    <a:lstStyle/>
                    <a:p>
                      <a:pPr algn="l" fontAlgn="b"/>
                      <a:r>
                        <a:rPr lang="sv-SE" sz="1000" b="0" i="0" u="none" strike="noStrike">
                          <a:solidFill>
                            <a:srgbClr val="000000"/>
                          </a:solidFill>
                          <a:effectLst/>
                          <a:latin typeface="Arial" panose="020B0604020202020204" pitchFamily="34" charset="0"/>
                        </a:rPr>
                        <a:t>Machofabriken</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0" marR="0" marT="0" marB="0" anchor="b">
                    <a:lnL>
                      <a:noFill/>
                    </a:lnL>
                    <a:lnR>
                      <a:noFill/>
                    </a:lnR>
                    <a:lnT>
                      <a:noFill/>
                    </a:lnT>
                    <a:lnB>
                      <a:noFill/>
                    </a:lnB>
                  </a:tcPr>
                </a:tc>
                <a:extLst>
                  <a:ext uri="{0D108BD9-81ED-4DB2-BD59-A6C34878D82A}">
                    <a16:rowId xmlns:a16="http://schemas.microsoft.com/office/drawing/2014/main" val="2126816422"/>
                  </a:ext>
                </a:extLst>
              </a:tr>
              <a:tr h="321963">
                <a:tc>
                  <a:txBody>
                    <a:bodyPr/>
                    <a:lstStyle/>
                    <a:p>
                      <a:pPr algn="l" fontAlgn="b"/>
                      <a:r>
                        <a:rPr lang="sv-SE" sz="1000" b="0" i="0" u="none" strike="noStrike">
                          <a:solidFill>
                            <a:srgbClr val="000000"/>
                          </a:solidFill>
                          <a:effectLst/>
                          <a:latin typeface="Arial" panose="020B0604020202020204" pitchFamily="34" charset="0"/>
                        </a:rPr>
                        <a:t>Anknytningsbaserad familjeterapi (ABFT)</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0" marR="0" marT="0" marB="0" anchor="b">
                    <a:lnL>
                      <a:noFill/>
                    </a:lnL>
                    <a:lnR>
                      <a:noFill/>
                    </a:lnR>
                    <a:lnT>
                      <a:noFill/>
                    </a:lnT>
                    <a:lnB>
                      <a:noFill/>
                    </a:lnB>
                  </a:tcPr>
                </a:tc>
                <a:extLst>
                  <a:ext uri="{0D108BD9-81ED-4DB2-BD59-A6C34878D82A}">
                    <a16:rowId xmlns:a16="http://schemas.microsoft.com/office/drawing/2014/main" val="3430886708"/>
                  </a:ext>
                </a:extLst>
              </a:tr>
              <a:tr h="321963">
                <a:tc>
                  <a:txBody>
                    <a:bodyPr/>
                    <a:lstStyle/>
                    <a:p>
                      <a:pPr algn="l" fontAlgn="b"/>
                      <a:r>
                        <a:rPr lang="sv-SE" sz="1000" b="0" i="0" u="none" strike="noStrike">
                          <a:solidFill>
                            <a:srgbClr val="000000"/>
                          </a:solidFill>
                          <a:effectLst/>
                          <a:latin typeface="Arial" panose="020B0604020202020204" pitchFamily="34" charset="0"/>
                        </a:rPr>
                        <a:t>Barnorienterad familjeterapi (BOF)</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0" marR="0" marT="0" marB="0" anchor="b">
                    <a:lnL>
                      <a:noFill/>
                    </a:lnL>
                    <a:lnR>
                      <a:noFill/>
                    </a:lnR>
                    <a:lnT>
                      <a:noFill/>
                    </a:lnT>
                    <a:lnB>
                      <a:noFill/>
                    </a:lnB>
                  </a:tcPr>
                </a:tc>
                <a:extLst>
                  <a:ext uri="{0D108BD9-81ED-4DB2-BD59-A6C34878D82A}">
                    <a16:rowId xmlns:a16="http://schemas.microsoft.com/office/drawing/2014/main" val="429101237"/>
                  </a:ext>
                </a:extLst>
              </a:tr>
              <a:tr h="321963">
                <a:tc>
                  <a:txBody>
                    <a:bodyPr/>
                    <a:lstStyle/>
                    <a:p>
                      <a:pPr algn="l" fontAlgn="b"/>
                      <a:r>
                        <a:rPr lang="sv-SE" sz="1000" b="0" i="0" u="none" strike="noStrike">
                          <a:solidFill>
                            <a:srgbClr val="000000"/>
                          </a:solidFill>
                          <a:effectLst/>
                          <a:latin typeface="Arial" panose="020B0604020202020204" pitchFamily="34" charset="0"/>
                        </a:rPr>
                        <a:t>Mentaliseringsbaserad terapi (MBT)</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0" marR="0" marT="0" marB="0" anchor="b">
                    <a:lnL>
                      <a:noFill/>
                    </a:lnL>
                    <a:lnR>
                      <a:noFill/>
                    </a:lnR>
                    <a:lnT>
                      <a:noFill/>
                    </a:lnT>
                    <a:lnB>
                      <a:noFill/>
                    </a:lnB>
                  </a:tcPr>
                </a:tc>
                <a:extLst>
                  <a:ext uri="{0D108BD9-81ED-4DB2-BD59-A6C34878D82A}">
                    <a16:rowId xmlns:a16="http://schemas.microsoft.com/office/drawing/2014/main" val="4141236185"/>
                  </a:ext>
                </a:extLst>
              </a:tr>
              <a:tr h="321963">
                <a:tc>
                  <a:txBody>
                    <a:bodyPr/>
                    <a:lstStyle/>
                    <a:p>
                      <a:pPr algn="l" fontAlgn="b"/>
                      <a:r>
                        <a:rPr lang="sv-SE" sz="1000" b="0" i="0" u="none" strike="noStrike">
                          <a:solidFill>
                            <a:srgbClr val="000000"/>
                          </a:solidFill>
                          <a:effectLst/>
                          <a:latin typeface="Arial" panose="020B0604020202020204" pitchFamily="34" charset="0"/>
                        </a:rPr>
                        <a:t>Bekräftande samspel</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9%</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11</a:t>
                      </a:r>
                    </a:p>
                  </a:txBody>
                  <a:tcPr marL="0" marR="0" marT="0" marB="0" anchor="b">
                    <a:lnL>
                      <a:noFill/>
                    </a:lnL>
                    <a:lnR>
                      <a:noFill/>
                    </a:lnR>
                    <a:lnT>
                      <a:noFill/>
                    </a:lnT>
                    <a:lnB>
                      <a:noFill/>
                    </a:lnB>
                  </a:tcPr>
                </a:tc>
                <a:extLst>
                  <a:ext uri="{0D108BD9-81ED-4DB2-BD59-A6C34878D82A}">
                    <a16:rowId xmlns:a16="http://schemas.microsoft.com/office/drawing/2014/main" val="1914642603"/>
                  </a:ext>
                </a:extLst>
              </a:tr>
              <a:tr h="321963">
                <a:tc>
                  <a:txBody>
                    <a:bodyPr/>
                    <a:lstStyle/>
                    <a:p>
                      <a:pPr algn="l" fontAlgn="b"/>
                      <a:r>
                        <a:rPr lang="sv-SE" sz="1000" b="0" i="0" u="none" strike="noStrike">
                          <a:solidFill>
                            <a:srgbClr val="000000"/>
                          </a:solidFill>
                          <a:effectLst/>
                          <a:latin typeface="Arial" panose="020B0604020202020204" pitchFamily="34" charset="0"/>
                        </a:rPr>
                        <a:t>Mentorer i våldsprevention (MVP)</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0" marR="0" marT="0" marB="0" anchor="b">
                    <a:lnL>
                      <a:noFill/>
                    </a:lnL>
                    <a:lnR>
                      <a:noFill/>
                    </a:lnR>
                    <a:lnT>
                      <a:noFill/>
                    </a:lnT>
                    <a:lnB>
                      <a:noFill/>
                    </a:lnB>
                  </a:tcPr>
                </a:tc>
                <a:extLst>
                  <a:ext uri="{0D108BD9-81ED-4DB2-BD59-A6C34878D82A}">
                    <a16:rowId xmlns:a16="http://schemas.microsoft.com/office/drawing/2014/main" val="3794410961"/>
                  </a:ext>
                </a:extLst>
              </a:tr>
              <a:tr h="321963">
                <a:tc>
                  <a:txBody>
                    <a:bodyPr/>
                    <a:lstStyle/>
                    <a:p>
                      <a:pPr algn="l" fontAlgn="b"/>
                      <a:r>
                        <a:rPr lang="sv-SE" sz="1000" b="0" i="0" u="none" strike="noStrike">
                          <a:solidFill>
                            <a:srgbClr val="000000"/>
                          </a:solidFill>
                          <a:effectLst/>
                          <a:latin typeface="Arial" panose="020B0604020202020204" pitchFamily="34" charset="0"/>
                        </a:rPr>
                        <a:t>Föräldrautbildning för internationell adoption (FIA)</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0" marR="0" marT="0" marB="0" anchor="b">
                    <a:lnL>
                      <a:noFill/>
                    </a:lnL>
                    <a:lnR>
                      <a:noFill/>
                    </a:lnR>
                    <a:lnT>
                      <a:noFill/>
                    </a:lnT>
                    <a:lnB>
                      <a:noFill/>
                    </a:lnB>
                  </a:tcPr>
                </a:tc>
                <a:extLst>
                  <a:ext uri="{0D108BD9-81ED-4DB2-BD59-A6C34878D82A}">
                    <a16:rowId xmlns:a16="http://schemas.microsoft.com/office/drawing/2014/main" val="1249696465"/>
                  </a:ext>
                </a:extLst>
              </a:tr>
              <a:tr h="321963">
                <a:tc>
                  <a:txBody>
                    <a:bodyPr/>
                    <a:lstStyle/>
                    <a:p>
                      <a:pPr algn="l" fontAlgn="b"/>
                      <a:r>
                        <a:rPr lang="sv-SE" sz="1000" b="0" i="0" u="none" strike="noStrike">
                          <a:solidFill>
                            <a:srgbClr val="000000"/>
                          </a:solidFill>
                          <a:effectLst/>
                          <a:latin typeface="Arial" panose="020B0604020202020204" pitchFamily="34" charset="0"/>
                        </a:rPr>
                        <a:t>Öppen stödgruppverksamhet för föräldrar till placerade barn</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0" marR="0" marT="0" marB="0" anchor="b">
                    <a:lnL>
                      <a:noFill/>
                    </a:lnL>
                    <a:lnR>
                      <a:noFill/>
                    </a:lnR>
                    <a:lnT>
                      <a:noFill/>
                    </a:lnT>
                    <a:lnB>
                      <a:noFill/>
                    </a:lnB>
                  </a:tcPr>
                </a:tc>
                <a:extLst>
                  <a:ext uri="{0D108BD9-81ED-4DB2-BD59-A6C34878D82A}">
                    <a16:rowId xmlns:a16="http://schemas.microsoft.com/office/drawing/2014/main" val="2583047928"/>
                  </a:ext>
                </a:extLst>
              </a:tr>
              <a:tr h="321963">
                <a:tc>
                  <a:txBody>
                    <a:bodyPr/>
                    <a:lstStyle/>
                    <a:p>
                      <a:pPr algn="l" fontAlgn="b"/>
                      <a:r>
                        <a:rPr lang="sv-SE" sz="1000" b="0" i="0" u="none" strike="noStrike">
                          <a:solidFill>
                            <a:srgbClr val="000000"/>
                          </a:solidFill>
                          <a:effectLst/>
                          <a:latin typeface="Arial" panose="020B0604020202020204" pitchFamily="34" charset="0"/>
                        </a:rPr>
                        <a:t>Utväg Skaraborg – stegen</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a:t>
                      </a:r>
                    </a:p>
                  </a:txBody>
                  <a:tcPr marL="0" marR="0" marT="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0" marR="0" marT="0" marB="0" anchor="b">
                    <a:lnL>
                      <a:noFill/>
                    </a:lnL>
                    <a:lnR>
                      <a:noFill/>
                    </a:lnR>
                    <a:lnT>
                      <a:noFill/>
                    </a:lnT>
                    <a:lnB>
                      <a:noFill/>
                    </a:lnB>
                  </a:tcPr>
                </a:tc>
                <a:tc>
                  <a:txBody>
                    <a:bodyPr/>
                    <a:lstStyle/>
                    <a:p>
                      <a:pPr algn="ctr" fontAlgn="b"/>
                      <a:r>
                        <a:rPr lang="en-SE" sz="1000" b="0" i="0" u="none" strike="noStrike" dirty="0">
                          <a:solidFill>
                            <a:srgbClr val="000000"/>
                          </a:solidFill>
                          <a:effectLst/>
                          <a:latin typeface="Arial" panose="020B0604020202020204" pitchFamily="34" charset="0"/>
                        </a:rPr>
                        <a:t>12</a:t>
                      </a:r>
                    </a:p>
                  </a:txBody>
                  <a:tcPr marL="0" marR="0" marT="0" marB="0" anchor="b">
                    <a:lnL>
                      <a:noFill/>
                    </a:lnL>
                    <a:lnR>
                      <a:noFill/>
                    </a:lnR>
                    <a:lnT>
                      <a:noFill/>
                    </a:lnT>
                    <a:lnB>
                      <a:noFill/>
                    </a:lnB>
                  </a:tcPr>
                </a:tc>
                <a:extLst>
                  <a:ext uri="{0D108BD9-81ED-4DB2-BD59-A6C34878D82A}">
                    <a16:rowId xmlns:a16="http://schemas.microsoft.com/office/drawing/2014/main" val="2037792626"/>
                  </a:ext>
                </a:extLst>
              </a:tr>
            </a:tbl>
          </a:graphicData>
        </a:graphic>
      </p:graphicFrame>
    </p:spTree>
    <p:extLst>
      <p:ext uri="{BB962C8B-B14F-4D97-AF65-F5344CB8AC3E}">
        <p14:creationId xmlns:p14="http://schemas.microsoft.com/office/powerpoint/2010/main" val="2691248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4085F78-6606-4352-B1C6-93AE38C632CD}"/>
              </a:ext>
            </a:extLst>
          </p:cNvPr>
          <p:cNvSpPr/>
          <p:nvPr/>
        </p:nvSpPr>
        <p:spPr>
          <a:xfrm>
            <a:off x="1" y="2645444"/>
            <a:ext cx="12192000" cy="20694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339C595-6B3E-4379-93EF-D51A347E3D63}"/>
              </a:ext>
            </a:extLst>
          </p:cNvPr>
          <p:cNvSpPr>
            <a:spLocks noGrp="1"/>
          </p:cNvSpPr>
          <p:nvPr>
            <p:ph type="title"/>
          </p:nvPr>
        </p:nvSpPr>
        <p:spPr>
          <a:xfrm>
            <a:off x="1" y="2747964"/>
            <a:ext cx="12308304" cy="1966912"/>
          </a:xfrm>
        </p:spPr>
        <p:txBody>
          <a:bodyPr anchor="ctr"/>
          <a:lstStyle/>
          <a:p>
            <a:r>
              <a:rPr lang="sv-SE" sz="4400" dirty="0"/>
              <a:t>Fysiska och digitala insatser</a:t>
            </a:r>
          </a:p>
        </p:txBody>
      </p:sp>
      <p:sp>
        <p:nvSpPr>
          <p:cNvPr id="5" name="Platshållare för bildnummer 4">
            <a:extLst>
              <a:ext uri="{FF2B5EF4-FFF2-40B4-BE49-F238E27FC236}">
                <a16:creationId xmlns:a16="http://schemas.microsoft.com/office/drawing/2014/main" id="{A4E7017E-7EBF-45FB-A943-415BE1990F09}"/>
              </a:ext>
            </a:extLst>
          </p:cNvPr>
          <p:cNvSpPr>
            <a:spLocks noGrp="1"/>
          </p:cNvSpPr>
          <p:nvPr>
            <p:ph type="sldNum" sz="quarter" idx="12"/>
          </p:nvPr>
        </p:nvSpPr>
        <p:spPr/>
        <p:txBody>
          <a:bodyPr/>
          <a:lstStyle/>
          <a:p>
            <a:fld id="{34C9B0E5-37D7-412E-A162-6A236BADC197}" type="slidenum">
              <a:rPr lang="sv-SE" smtClean="0"/>
              <a:pPr/>
              <a:t>52</a:t>
            </a:fld>
            <a:endParaRPr lang="sv-SE"/>
          </a:p>
        </p:txBody>
      </p:sp>
      <p:sp>
        <p:nvSpPr>
          <p:cNvPr id="4" name="Platshållare för sidfot 3">
            <a:extLst>
              <a:ext uri="{FF2B5EF4-FFF2-40B4-BE49-F238E27FC236}">
                <a16:creationId xmlns:a16="http://schemas.microsoft.com/office/drawing/2014/main" id="{F9AA7BA1-5A75-404B-BD70-9C2E29F54ED6}"/>
              </a:ext>
            </a:extLst>
          </p:cNvPr>
          <p:cNvSpPr>
            <a:spLocks noGrp="1"/>
          </p:cNvSpPr>
          <p:nvPr>
            <p:ph type="ftr" sz="quarter" idx="11"/>
          </p:nvPr>
        </p:nvSpPr>
        <p:spPr/>
        <p:txBody>
          <a:bodyPr/>
          <a:lstStyle/>
          <a:p>
            <a:r>
              <a:rPr lang="sv-SE"/>
              <a:t>Verksamhetsområde: Barn och unga</a:t>
            </a:r>
          </a:p>
        </p:txBody>
      </p:sp>
    </p:spTree>
    <p:extLst>
      <p:ext uri="{BB962C8B-B14F-4D97-AF65-F5344CB8AC3E}">
        <p14:creationId xmlns:p14="http://schemas.microsoft.com/office/powerpoint/2010/main" val="30093731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fysiska och digitala insatser, samt de tre vanligaste insatserna i respektive kategori</a:t>
            </a:r>
          </a:p>
        </p:txBody>
      </p:sp>
      <p:sp>
        <p:nvSpPr>
          <p:cNvPr id="5" name="Platshållare för sidfot 4">
            <a:extLst>
              <a:ext uri="{FF2B5EF4-FFF2-40B4-BE49-F238E27FC236}">
                <a16:creationId xmlns:a16="http://schemas.microsoft.com/office/drawing/2014/main" id="{D255C605-9027-4C61-87A0-2D8DE0D1B236}"/>
              </a:ext>
            </a:extLst>
          </p:cNvPr>
          <p:cNvSpPr>
            <a:spLocks noGrp="1"/>
          </p:cNvSpPr>
          <p:nvPr>
            <p:ph type="ftr" sz="quarter" idx="11"/>
          </p:nvPr>
        </p:nvSpPr>
        <p:spPr/>
        <p:txBody>
          <a:bodyPr/>
          <a:lstStyle/>
          <a:p>
            <a:r>
              <a:rPr lang="sv-SE"/>
              <a:t>Verksamhetsområde: Barn och unga</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53</a:t>
            </a:fld>
            <a:endParaRPr lang="sv-SE"/>
          </a:p>
        </p:txBody>
      </p:sp>
      <p:sp>
        <p:nvSpPr>
          <p:cNvPr id="10" name="Text Placeholder 9">
            <a:extLst>
              <a:ext uri="{FF2B5EF4-FFF2-40B4-BE49-F238E27FC236}">
                <a16:creationId xmlns:a16="http://schemas.microsoft.com/office/drawing/2014/main" id="{14AAD842-F3C0-D114-7B6B-EBF3A8A87496}"/>
              </a:ext>
            </a:extLst>
          </p:cNvPr>
          <p:cNvSpPr>
            <a:spLocks noGrp="1"/>
          </p:cNvSpPr>
          <p:nvPr>
            <p:ph type="body" sz="quarter" idx="13"/>
          </p:nvPr>
        </p:nvSpPr>
        <p:spPr/>
        <p:txBody>
          <a:bodyPr/>
          <a:lstStyle/>
          <a:p>
            <a:r>
              <a:rPr lang="sv-SE" sz="800" dirty="0"/>
              <a:t>	Not:	</a:t>
            </a:r>
            <a:r>
              <a:rPr lang="sv-SE" dirty="0"/>
              <a:t>Insatser markerade med * avser insatser till anhöriga.</a:t>
            </a:r>
            <a:endParaRPr lang="sv-SE" sz="800" dirty="0"/>
          </a:p>
          <a:p>
            <a:r>
              <a:rPr lang="sv-SE" sz="800" dirty="0"/>
              <a:t>	Källa:	Enkät: Kartläggning av socialtjänstens insatser i Sveriges kommuner (2021) </a:t>
            </a:r>
          </a:p>
        </p:txBody>
      </p:sp>
      <p:sp>
        <p:nvSpPr>
          <p:cNvPr id="36" name="TextBox 35">
            <a:extLst>
              <a:ext uri="{FF2B5EF4-FFF2-40B4-BE49-F238E27FC236}">
                <a16:creationId xmlns:a16="http://schemas.microsoft.com/office/drawing/2014/main" id="{F01E8C20-3230-4929-BFB9-1BCA20486B35}"/>
              </a:ext>
            </a:extLst>
          </p:cNvPr>
          <p:cNvSpPr txBox="1"/>
          <p:nvPr/>
        </p:nvSpPr>
        <p:spPr>
          <a:xfrm>
            <a:off x="346206" y="1401682"/>
            <a:ext cx="3177393" cy="253916"/>
          </a:xfrm>
          <a:prstGeom prst="rect">
            <a:avLst/>
          </a:prstGeom>
          <a:noFill/>
        </p:spPr>
        <p:txBody>
          <a:bodyPr wrap="square">
            <a:spAutoFit/>
          </a:bodyPr>
          <a:lstStyle/>
          <a:p>
            <a:r>
              <a:rPr lang="sv-SE" sz="1050" b="1" dirty="0">
                <a:latin typeface="Arial" panose="020B0604020202020204" pitchFamily="34" charset="0"/>
              </a:rPr>
              <a:t>Andel som ges i respektive form</a:t>
            </a:r>
            <a:endParaRPr lang="sv-SE" sz="1050" b="1" dirty="0"/>
          </a:p>
        </p:txBody>
      </p:sp>
      <p:sp>
        <p:nvSpPr>
          <p:cNvPr id="14" name="TextBox 8">
            <a:extLst>
              <a:ext uri="{FF2B5EF4-FFF2-40B4-BE49-F238E27FC236}">
                <a16:creationId xmlns:a16="http://schemas.microsoft.com/office/drawing/2014/main" id="{1BCFDA99-42DC-0032-7891-E5A95DB6A54A}"/>
              </a:ext>
            </a:extLst>
          </p:cNvPr>
          <p:cNvSpPr txBox="1"/>
          <p:nvPr/>
        </p:nvSpPr>
        <p:spPr>
          <a:xfrm>
            <a:off x="9658972" y="1562659"/>
            <a:ext cx="2186822" cy="415498"/>
          </a:xfrm>
          <a:prstGeom prst="rect">
            <a:avLst/>
          </a:prstGeom>
          <a:noFill/>
        </p:spPr>
        <p:txBody>
          <a:bodyPr wrap="square">
            <a:spAutoFit/>
          </a:bodyPr>
          <a:lstStyle/>
          <a:p>
            <a:r>
              <a:rPr lang="sv-SE" sz="1050" dirty="0">
                <a:latin typeface="Arial" panose="020B0604020202020204" pitchFamily="34" charset="0"/>
              </a:rPr>
              <a:t>insatser över samtliga kommuner i länet där frågan besvarats</a:t>
            </a:r>
            <a:r>
              <a:rPr lang="sv-SE" sz="1050" dirty="0"/>
              <a:t> </a:t>
            </a:r>
          </a:p>
        </p:txBody>
      </p:sp>
      <p:sp>
        <p:nvSpPr>
          <p:cNvPr id="15" name="TextBox 13">
            <a:extLst>
              <a:ext uri="{FF2B5EF4-FFF2-40B4-BE49-F238E27FC236}">
                <a16:creationId xmlns:a16="http://schemas.microsoft.com/office/drawing/2014/main" id="{5FFFFA17-B8EE-DC6D-A592-7573D0B0FC56}"/>
              </a:ext>
            </a:extLst>
          </p:cNvPr>
          <p:cNvSpPr txBox="1"/>
          <p:nvPr/>
        </p:nvSpPr>
        <p:spPr>
          <a:xfrm>
            <a:off x="9658972" y="1308743"/>
            <a:ext cx="751640" cy="253916"/>
          </a:xfrm>
          <a:prstGeom prst="rect">
            <a:avLst/>
          </a:prstGeom>
          <a:noFill/>
        </p:spPr>
        <p:txBody>
          <a:bodyPr wrap="square">
            <a:spAutoFit/>
          </a:bodyPr>
          <a:lstStyle/>
          <a:p>
            <a:r>
              <a:rPr lang="sv-SE" sz="1050" dirty="0">
                <a:latin typeface="Arial" panose="020B0604020202020204" pitchFamily="34" charset="0"/>
              </a:rPr>
              <a:t>100 % =</a:t>
            </a:r>
            <a:endParaRPr lang="sv-SE" sz="1050" dirty="0"/>
          </a:p>
        </p:txBody>
      </p:sp>
      <p:sp>
        <p:nvSpPr>
          <p:cNvPr id="16" name="TextBox 14">
            <a:extLst>
              <a:ext uri="{FF2B5EF4-FFF2-40B4-BE49-F238E27FC236}">
                <a16:creationId xmlns:a16="http://schemas.microsoft.com/office/drawing/2014/main" id="{591BF28B-8B04-F9E3-E559-F108C42E91FF}"/>
              </a:ext>
            </a:extLst>
          </p:cNvPr>
          <p:cNvSpPr txBox="1"/>
          <p:nvPr>
            <p:custDataLst>
              <p:tags r:id="rId1"/>
            </p:custDataLst>
          </p:nvPr>
        </p:nvSpPr>
        <p:spPr>
          <a:xfrm>
            <a:off x="10317073" y="1308743"/>
            <a:ext cx="751640" cy="253916"/>
          </a:xfrm>
          <a:prstGeom prst="rect">
            <a:avLst/>
          </a:prstGeom>
          <a:noFill/>
        </p:spPr>
        <p:txBody>
          <a:bodyPr wrap="square">
            <a:spAutoFit/>
          </a:bodyPr>
          <a:lstStyle/>
          <a:p>
            <a:r>
              <a:rPr lang="sv-SE" sz="1050" dirty="0"/>
              <a:t>373</a:t>
            </a:r>
          </a:p>
        </p:txBody>
      </p:sp>
      <p:sp>
        <p:nvSpPr>
          <p:cNvPr id="12" name="TextBox 11">
            <a:extLst>
              <a:ext uri="{FF2B5EF4-FFF2-40B4-BE49-F238E27FC236}">
                <a16:creationId xmlns:a16="http://schemas.microsoft.com/office/drawing/2014/main" id="{7D64E87D-0920-710C-2E5B-AD50D2709C25}"/>
              </a:ext>
            </a:extLst>
          </p:cNvPr>
          <p:cNvSpPr txBox="1"/>
          <p:nvPr/>
        </p:nvSpPr>
        <p:spPr>
          <a:xfrm>
            <a:off x="298412" y="4358721"/>
            <a:ext cx="1070816" cy="738664"/>
          </a:xfrm>
          <a:prstGeom prst="rect">
            <a:avLst/>
          </a:prstGeom>
          <a:noFill/>
        </p:spPr>
        <p:txBody>
          <a:bodyPr wrap="square" rtlCol="0">
            <a:spAutoFit/>
          </a:bodyPr>
          <a:lstStyle/>
          <a:p>
            <a:r>
              <a:rPr lang="sv-SE" sz="1050" b="1" dirty="0"/>
              <a:t>Vanligaste insatserna i respektive form</a:t>
            </a:r>
            <a:endParaRPr lang="sv-SE" sz="1050" dirty="0"/>
          </a:p>
        </p:txBody>
      </p:sp>
      <p:sp>
        <p:nvSpPr>
          <p:cNvPr id="13" name="Left Brace 12">
            <a:extLst>
              <a:ext uri="{FF2B5EF4-FFF2-40B4-BE49-F238E27FC236}">
                <a16:creationId xmlns:a16="http://schemas.microsoft.com/office/drawing/2014/main" id="{ACBAB6A0-8AD5-4993-41A8-0C9037941BD1}"/>
              </a:ext>
            </a:extLst>
          </p:cNvPr>
          <p:cNvSpPr/>
          <p:nvPr/>
        </p:nvSpPr>
        <p:spPr>
          <a:xfrm>
            <a:off x="1177151" y="4083579"/>
            <a:ext cx="240772" cy="153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aphicFrame>
        <p:nvGraphicFramePr>
          <p:cNvPr id="17" name="Chart 16">
            <a:extLst>
              <a:ext uri="{FF2B5EF4-FFF2-40B4-BE49-F238E27FC236}">
                <a16:creationId xmlns:a16="http://schemas.microsoft.com/office/drawing/2014/main" id="{043744C5-5D8B-4B06-8FDD-EC859D0DC92B}"/>
              </a:ext>
            </a:extLst>
          </p:cNvPr>
          <p:cNvGraphicFramePr>
            <a:graphicFrameLocks/>
          </p:cNvGraphicFramePr>
          <p:nvPr>
            <p:extLst>
              <p:ext uri="{D42A27DB-BD31-4B8C-83A1-F6EECF244321}">
                <p14:modId xmlns:p14="http://schemas.microsoft.com/office/powerpoint/2010/main" val="280364161"/>
              </p:ext>
            </p:extLst>
          </p:nvPr>
        </p:nvGraphicFramePr>
        <p:xfrm>
          <a:off x="737633" y="1562659"/>
          <a:ext cx="10332000" cy="20692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able 18">
            <a:extLst>
              <a:ext uri="{FF2B5EF4-FFF2-40B4-BE49-F238E27FC236}">
                <a16:creationId xmlns:a16="http://schemas.microsoft.com/office/drawing/2014/main" id="{3729AEF3-8BBB-33E0-BE1E-D803C9C5ED4E}"/>
              </a:ext>
            </a:extLst>
          </p:cNvPr>
          <p:cNvGraphicFramePr>
            <a:graphicFrameLocks noGrp="1"/>
          </p:cNvGraphicFramePr>
          <p:nvPr>
            <p:custDataLst>
              <p:tags r:id="rId2"/>
            </p:custDataLst>
            <p:extLst>
              <p:ext uri="{D42A27DB-BD31-4B8C-83A1-F6EECF244321}">
                <p14:modId xmlns:p14="http://schemas.microsoft.com/office/powerpoint/2010/main" val="496745220"/>
              </p:ext>
            </p:extLst>
          </p:nvPr>
        </p:nvGraphicFramePr>
        <p:xfrm>
          <a:off x="1530350" y="3557296"/>
          <a:ext cx="9131300" cy="2057400"/>
        </p:xfrm>
        <a:graphic>
          <a:graphicData uri="http://schemas.openxmlformats.org/drawingml/2006/table">
            <a:tbl>
              <a:tblPr/>
              <a:tblGrid>
                <a:gridCol w="1854200">
                  <a:extLst>
                    <a:ext uri="{9D8B030D-6E8A-4147-A177-3AD203B41FA5}">
                      <a16:colId xmlns:a16="http://schemas.microsoft.com/office/drawing/2014/main" val="919336492"/>
                    </a:ext>
                  </a:extLst>
                </a:gridCol>
                <a:gridCol w="571500">
                  <a:extLst>
                    <a:ext uri="{9D8B030D-6E8A-4147-A177-3AD203B41FA5}">
                      <a16:colId xmlns:a16="http://schemas.microsoft.com/office/drawing/2014/main" val="340272775"/>
                    </a:ext>
                  </a:extLst>
                </a:gridCol>
                <a:gridCol w="1854200">
                  <a:extLst>
                    <a:ext uri="{9D8B030D-6E8A-4147-A177-3AD203B41FA5}">
                      <a16:colId xmlns:a16="http://schemas.microsoft.com/office/drawing/2014/main" val="3201482597"/>
                    </a:ext>
                  </a:extLst>
                </a:gridCol>
                <a:gridCol w="571500">
                  <a:extLst>
                    <a:ext uri="{9D8B030D-6E8A-4147-A177-3AD203B41FA5}">
                      <a16:colId xmlns:a16="http://schemas.microsoft.com/office/drawing/2014/main" val="1328736874"/>
                    </a:ext>
                  </a:extLst>
                </a:gridCol>
                <a:gridCol w="1854200">
                  <a:extLst>
                    <a:ext uri="{9D8B030D-6E8A-4147-A177-3AD203B41FA5}">
                      <a16:colId xmlns:a16="http://schemas.microsoft.com/office/drawing/2014/main" val="2296544171"/>
                    </a:ext>
                  </a:extLst>
                </a:gridCol>
                <a:gridCol w="571500">
                  <a:extLst>
                    <a:ext uri="{9D8B030D-6E8A-4147-A177-3AD203B41FA5}">
                      <a16:colId xmlns:a16="http://schemas.microsoft.com/office/drawing/2014/main" val="1995999920"/>
                    </a:ext>
                  </a:extLst>
                </a:gridCol>
                <a:gridCol w="1854200">
                  <a:extLst>
                    <a:ext uri="{9D8B030D-6E8A-4147-A177-3AD203B41FA5}">
                      <a16:colId xmlns:a16="http://schemas.microsoft.com/office/drawing/2014/main" val="2963258308"/>
                    </a:ext>
                  </a:extLst>
                </a:gridCol>
              </a:tblGrid>
              <a:tr h="514350">
                <a:tc>
                  <a:txBody>
                    <a:bodyPr/>
                    <a:lstStyle/>
                    <a:p>
                      <a:pPr algn="ctr" fontAlgn="ctr"/>
                      <a:r>
                        <a:rPr lang="sv-SE" sz="900" b="1" i="0" u="none" strike="noStrike">
                          <a:solidFill>
                            <a:srgbClr val="000000"/>
                          </a:solidFill>
                          <a:effectLst/>
                          <a:latin typeface="Arial" panose="020B0604020202020204" pitchFamily="34" charset="0"/>
                        </a:rPr>
                        <a:t>Enbart fysiskt</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Fysiskt och digitalt</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Enbart digitalt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Vet ej</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1CA"/>
                    </a:solidFill>
                  </a:tcPr>
                </a:tc>
                <a:extLst>
                  <a:ext uri="{0D108BD9-81ED-4DB2-BD59-A6C34878D82A}">
                    <a16:rowId xmlns:a16="http://schemas.microsoft.com/office/drawing/2014/main" val="2086920775"/>
                  </a:ext>
                </a:extLst>
              </a:tr>
              <a:tr h="514350">
                <a:tc>
                  <a:txBody>
                    <a:bodyPr/>
                    <a:lstStyle/>
                    <a:p>
                      <a:pPr algn="ctr" fontAlgn="ctr"/>
                      <a:r>
                        <a:rPr lang="sv-SE" sz="900" b="0" i="0" u="none" strike="noStrike">
                          <a:solidFill>
                            <a:srgbClr val="000000"/>
                          </a:solidFill>
                          <a:effectLst/>
                          <a:latin typeface="Arial" panose="020B0604020202020204" pitchFamily="34" charset="0"/>
                        </a:rPr>
                        <a:t>Umgängeskontaktperson</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 och stöd från socialsekreteraren</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Utväg Skaraborg – stegen</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144044224"/>
                  </a:ext>
                </a:extLst>
              </a:tr>
              <a:tr h="514350">
                <a:tc>
                  <a:txBody>
                    <a:bodyPr/>
                    <a:lstStyle/>
                    <a:p>
                      <a:pPr algn="ctr" fontAlgn="ctr"/>
                      <a:r>
                        <a:rPr lang="sv-SE" sz="900" b="0" i="0" u="none" strike="noStrike">
                          <a:solidFill>
                            <a:srgbClr val="000000"/>
                          </a:solidFill>
                          <a:effectLst/>
                          <a:latin typeface="Arial" panose="020B0604020202020204" pitchFamily="34" charset="0"/>
                        </a:rPr>
                        <a:t>SiS ungdomshem</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Samtalsstöd för föräldrar till placerade barn</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Motiverande samtal (MI)</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86637913"/>
                  </a:ext>
                </a:extLst>
              </a:tr>
              <a:tr h="514350">
                <a:tc>
                  <a:txBody>
                    <a:bodyPr/>
                    <a:lstStyle/>
                    <a:p>
                      <a:pPr algn="ctr" fontAlgn="ctr"/>
                      <a:r>
                        <a:rPr lang="sv-SE" sz="900" b="0" i="0" u="none" strike="noStrike">
                          <a:solidFill>
                            <a:srgbClr val="000000"/>
                          </a:solidFill>
                          <a:effectLst/>
                          <a:latin typeface="Arial" panose="020B0604020202020204" pitchFamily="34" charset="0"/>
                        </a:rPr>
                        <a:t>Familjehem</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 och stöd från socialsekreteraren riktat till barnet/ den unga</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Familjestöd utan särskild manual (till föräldrar och/eller andra närstående)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967399982"/>
                  </a:ext>
                </a:extLst>
              </a:tr>
            </a:tbl>
          </a:graphicData>
        </a:graphic>
      </p:graphicFrame>
    </p:spTree>
    <p:extLst>
      <p:ext uri="{BB962C8B-B14F-4D97-AF65-F5344CB8AC3E}">
        <p14:creationId xmlns:p14="http://schemas.microsoft.com/office/powerpoint/2010/main" val="26532911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a:bodyPr>
          <a:lstStyle/>
          <a:p>
            <a:r>
              <a:rPr lang="sv-SE" dirty="0"/>
              <a:t>Insatser som oftast ges i fysisk respektive digital form</a:t>
            </a:r>
            <a:endParaRPr lang="en-US" dirty="0"/>
          </a:p>
        </p:txBody>
      </p:sp>
      <p:sp>
        <p:nvSpPr>
          <p:cNvPr id="5" name="Platshållare för sidfot 4">
            <a:extLst>
              <a:ext uri="{FF2B5EF4-FFF2-40B4-BE49-F238E27FC236}">
                <a16:creationId xmlns:a16="http://schemas.microsoft.com/office/drawing/2014/main" id="{27DECB3E-7D7C-4234-8995-C880EC245E93}"/>
              </a:ext>
            </a:extLst>
          </p:cNvPr>
          <p:cNvSpPr>
            <a:spLocks noGrp="1"/>
          </p:cNvSpPr>
          <p:nvPr>
            <p:ph type="ftr" sz="quarter" idx="11"/>
          </p:nvPr>
        </p:nvSpPr>
        <p:spPr/>
        <p:txBody>
          <a:bodyPr/>
          <a:lstStyle/>
          <a:p>
            <a:r>
              <a:rPr lang="sv-SE"/>
              <a:t>Verksamhetsområde: Barn och unga</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54</a:t>
            </a:fld>
            <a:endParaRPr lang="sv-SE"/>
          </a:p>
        </p:txBody>
      </p:sp>
      <p:sp>
        <p:nvSpPr>
          <p:cNvPr id="8" name="Text Placeholder 7">
            <a:extLst>
              <a:ext uri="{FF2B5EF4-FFF2-40B4-BE49-F238E27FC236}">
                <a16:creationId xmlns:a16="http://schemas.microsoft.com/office/drawing/2014/main" id="{DD02D3B8-8876-B83E-012D-D371ACC916E0}"/>
              </a:ext>
            </a:extLst>
          </p:cNvPr>
          <p:cNvSpPr>
            <a:spLocks noGrp="1"/>
          </p:cNvSpPr>
          <p:nvPr>
            <p:ph type="body" sz="quarter" idx="13"/>
          </p:nvPr>
        </p:nvSpPr>
        <p:spPr/>
        <p:txBody>
          <a:bodyPr/>
          <a:lstStyle/>
          <a:p>
            <a:r>
              <a:rPr lang="sv-SE" sz="800" dirty="0"/>
              <a:t>	Not: 	Antal svarande kommuner anges i parentes. </a:t>
            </a:r>
            <a:r>
              <a:rPr lang="sv-SE" dirty="0"/>
              <a:t>Insatser markerade med * avser insatser till anhöriga.</a:t>
            </a:r>
            <a:endParaRPr lang="sv-SE" sz="800" dirty="0"/>
          </a:p>
          <a:p>
            <a:r>
              <a:rPr lang="sv-SE" sz="800" dirty="0"/>
              <a:t>	Källa:	Enkät: Kartläggning av socialtjänstens insatser i Sveriges kommuner (2021)  </a:t>
            </a:r>
          </a:p>
        </p:txBody>
      </p:sp>
      <p:sp>
        <p:nvSpPr>
          <p:cNvPr id="9" name="TextBox 8">
            <a:extLst>
              <a:ext uri="{FF2B5EF4-FFF2-40B4-BE49-F238E27FC236}">
                <a16:creationId xmlns:a16="http://schemas.microsoft.com/office/drawing/2014/main" id="{6805C306-CA21-2AC2-9CC3-6900B5A658BE}"/>
              </a:ext>
            </a:extLst>
          </p:cNvPr>
          <p:cNvSpPr txBox="1"/>
          <p:nvPr/>
        </p:nvSpPr>
        <p:spPr>
          <a:xfrm>
            <a:off x="1069385" y="1321230"/>
            <a:ext cx="3276000" cy="252000"/>
          </a:xfrm>
          <a:prstGeom prst="rect">
            <a:avLst/>
          </a:prstGeom>
          <a:noFill/>
        </p:spPr>
        <p:txBody>
          <a:bodyPr wrap="square">
            <a:spAutoFit/>
          </a:bodyPr>
          <a:lstStyle/>
          <a:p>
            <a:pPr algn="ctr"/>
            <a:r>
              <a:rPr lang="sv-SE" sz="1050" b="1" dirty="0"/>
              <a:t>Vanligast </a:t>
            </a:r>
            <a:r>
              <a:rPr lang="sv-SE" sz="1050" b="1" dirty="0">
                <a:solidFill>
                  <a:schemeClr val="tx1"/>
                </a:solidFill>
              </a:rPr>
              <a:t>fysisk form</a:t>
            </a:r>
          </a:p>
        </p:txBody>
      </p:sp>
      <p:sp>
        <p:nvSpPr>
          <p:cNvPr id="10" name="TextBox 9">
            <a:extLst>
              <a:ext uri="{FF2B5EF4-FFF2-40B4-BE49-F238E27FC236}">
                <a16:creationId xmlns:a16="http://schemas.microsoft.com/office/drawing/2014/main" id="{2FAEBE4F-3159-C94D-8B0C-8C57D339B892}"/>
              </a:ext>
            </a:extLst>
          </p:cNvPr>
          <p:cNvSpPr txBox="1"/>
          <p:nvPr/>
        </p:nvSpPr>
        <p:spPr>
          <a:xfrm>
            <a:off x="7846615" y="1321230"/>
            <a:ext cx="3276000" cy="252000"/>
          </a:xfrm>
          <a:prstGeom prst="rect">
            <a:avLst/>
          </a:prstGeom>
          <a:noFill/>
        </p:spPr>
        <p:txBody>
          <a:bodyPr wrap="square">
            <a:spAutoFit/>
          </a:bodyPr>
          <a:lstStyle/>
          <a:p>
            <a:pPr algn="ctr"/>
            <a:r>
              <a:rPr lang="sv-SE" sz="1050" b="1" dirty="0"/>
              <a:t>Vanligast </a:t>
            </a:r>
            <a:r>
              <a:rPr lang="sv-SE" sz="1050" b="1" dirty="0">
                <a:solidFill>
                  <a:schemeClr val="tx1"/>
                </a:solidFill>
              </a:rPr>
              <a:t>digital form</a:t>
            </a:r>
          </a:p>
        </p:txBody>
      </p:sp>
      <p:sp>
        <p:nvSpPr>
          <p:cNvPr id="11" name="TextBox 10">
            <a:extLst>
              <a:ext uri="{FF2B5EF4-FFF2-40B4-BE49-F238E27FC236}">
                <a16:creationId xmlns:a16="http://schemas.microsoft.com/office/drawing/2014/main" id="{0508E357-CC7C-3617-5B77-52E3BCEAE681}"/>
              </a:ext>
            </a:extLst>
          </p:cNvPr>
          <p:cNvSpPr txBox="1"/>
          <p:nvPr/>
        </p:nvSpPr>
        <p:spPr>
          <a:xfrm>
            <a:off x="4458000" y="1321230"/>
            <a:ext cx="3276000" cy="252000"/>
          </a:xfrm>
          <a:prstGeom prst="rect">
            <a:avLst/>
          </a:prstGeom>
          <a:noFill/>
        </p:spPr>
        <p:txBody>
          <a:bodyPr wrap="square">
            <a:spAutoFit/>
          </a:bodyPr>
          <a:lstStyle/>
          <a:p>
            <a:pPr algn="ctr"/>
            <a:r>
              <a:rPr lang="sv-SE" sz="1050" b="1" dirty="0"/>
              <a:t>Vanligast både </a:t>
            </a:r>
            <a:r>
              <a:rPr lang="sv-SE" sz="1050" b="1" dirty="0">
                <a:solidFill>
                  <a:schemeClr val="tx1"/>
                </a:solidFill>
              </a:rPr>
              <a:t>fysisk och digital form</a:t>
            </a:r>
          </a:p>
        </p:txBody>
      </p:sp>
      <p:graphicFrame>
        <p:nvGraphicFramePr>
          <p:cNvPr id="13" name="Table 12">
            <a:extLst>
              <a:ext uri="{FF2B5EF4-FFF2-40B4-BE49-F238E27FC236}">
                <a16:creationId xmlns:a16="http://schemas.microsoft.com/office/drawing/2014/main" id="{8B270B9A-320B-D380-DE35-976552C99883}"/>
              </a:ext>
            </a:extLst>
          </p:cNvPr>
          <p:cNvGraphicFramePr>
            <a:graphicFrameLocks noGrp="1"/>
          </p:cNvGraphicFramePr>
          <p:nvPr>
            <p:custDataLst>
              <p:tags r:id="rId1"/>
            </p:custDataLst>
            <p:extLst>
              <p:ext uri="{D42A27DB-BD31-4B8C-83A1-F6EECF244321}">
                <p14:modId xmlns:p14="http://schemas.microsoft.com/office/powerpoint/2010/main" val="3140533998"/>
              </p:ext>
            </p:extLst>
          </p:nvPr>
        </p:nvGraphicFramePr>
        <p:xfrm>
          <a:off x="1290639" y="1661732"/>
          <a:ext cx="9610722" cy="3534537"/>
        </p:xfrm>
        <a:graphic>
          <a:graphicData uri="http://schemas.openxmlformats.org/drawingml/2006/table">
            <a:tbl>
              <a:tblPr/>
              <a:tblGrid>
                <a:gridCol w="1463774">
                  <a:extLst>
                    <a:ext uri="{9D8B030D-6E8A-4147-A177-3AD203B41FA5}">
                      <a16:colId xmlns:a16="http://schemas.microsoft.com/office/drawing/2014/main" val="1692534595"/>
                    </a:ext>
                  </a:extLst>
                </a:gridCol>
                <a:gridCol w="691459">
                  <a:extLst>
                    <a:ext uri="{9D8B030D-6E8A-4147-A177-3AD203B41FA5}">
                      <a16:colId xmlns:a16="http://schemas.microsoft.com/office/drawing/2014/main" val="1670847979"/>
                    </a:ext>
                  </a:extLst>
                </a:gridCol>
                <a:gridCol w="691459">
                  <a:extLst>
                    <a:ext uri="{9D8B030D-6E8A-4147-A177-3AD203B41FA5}">
                      <a16:colId xmlns:a16="http://schemas.microsoft.com/office/drawing/2014/main" val="2188721967"/>
                    </a:ext>
                  </a:extLst>
                </a:gridCol>
                <a:gridCol w="535323">
                  <a:extLst>
                    <a:ext uri="{9D8B030D-6E8A-4147-A177-3AD203B41FA5}">
                      <a16:colId xmlns:a16="http://schemas.microsoft.com/office/drawing/2014/main" val="1482447976"/>
                    </a:ext>
                  </a:extLst>
                </a:gridCol>
                <a:gridCol w="1463774">
                  <a:extLst>
                    <a:ext uri="{9D8B030D-6E8A-4147-A177-3AD203B41FA5}">
                      <a16:colId xmlns:a16="http://schemas.microsoft.com/office/drawing/2014/main" val="4235189710"/>
                    </a:ext>
                  </a:extLst>
                </a:gridCol>
                <a:gridCol w="691459">
                  <a:extLst>
                    <a:ext uri="{9D8B030D-6E8A-4147-A177-3AD203B41FA5}">
                      <a16:colId xmlns:a16="http://schemas.microsoft.com/office/drawing/2014/main" val="1201189832"/>
                    </a:ext>
                  </a:extLst>
                </a:gridCol>
                <a:gridCol w="691459">
                  <a:extLst>
                    <a:ext uri="{9D8B030D-6E8A-4147-A177-3AD203B41FA5}">
                      <a16:colId xmlns:a16="http://schemas.microsoft.com/office/drawing/2014/main" val="1851166431"/>
                    </a:ext>
                  </a:extLst>
                </a:gridCol>
                <a:gridCol w="535323">
                  <a:extLst>
                    <a:ext uri="{9D8B030D-6E8A-4147-A177-3AD203B41FA5}">
                      <a16:colId xmlns:a16="http://schemas.microsoft.com/office/drawing/2014/main" val="2053842942"/>
                    </a:ext>
                  </a:extLst>
                </a:gridCol>
                <a:gridCol w="1463774">
                  <a:extLst>
                    <a:ext uri="{9D8B030D-6E8A-4147-A177-3AD203B41FA5}">
                      <a16:colId xmlns:a16="http://schemas.microsoft.com/office/drawing/2014/main" val="3247950197"/>
                    </a:ext>
                  </a:extLst>
                </a:gridCol>
                <a:gridCol w="691459">
                  <a:extLst>
                    <a:ext uri="{9D8B030D-6E8A-4147-A177-3AD203B41FA5}">
                      <a16:colId xmlns:a16="http://schemas.microsoft.com/office/drawing/2014/main" val="3233321094"/>
                    </a:ext>
                  </a:extLst>
                </a:gridCol>
                <a:gridCol w="691459">
                  <a:extLst>
                    <a:ext uri="{9D8B030D-6E8A-4147-A177-3AD203B41FA5}">
                      <a16:colId xmlns:a16="http://schemas.microsoft.com/office/drawing/2014/main" val="2702819164"/>
                    </a:ext>
                  </a:extLst>
                </a:gridCol>
              </a:tblGrid>
              <a:tr h="760661">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fysisk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form</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Antal i</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fysisk</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form</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både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fysisk</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och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digital</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Antal i</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både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fysisk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och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digital</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digital</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form</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Antal i</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digital</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form</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extLst>
                  <a:ext uri="{0D108BD9-81ED-4DB2-BD59-A6C34878D82A}">
                    <a16:rowId xmlns:a16="http://schemas.microsoft.com/office/drawing/2014/main" val="1951818011"/>
                  </a:ext>
                </a:extLst>
              </a:tr>
              <a:tr h="549366">
                <a:tc>
                  <a:txBody>
                    <a:bodyPr/>
                    <a:lstStyle/>
                    <a:p>
                      <a:pPr algn="ctr" fontAlgn="ctr"/>
                      <a:r>
                        <a:rPr lang="sv-SE" sz="900" b="0" i="0" u="none" strike="noStrike">
                          <a:solidFill>
                            <a:srgbClr val="000000"/>
                          </a:solidFill>
                          <a:effectLst/>
                          <a:latin typeface="Arial" panose="020B0604020202020204" pitchFamily="34" charset="0"/>
                        </a:rPr>
                        <a:t>Umgängeskontaktperson (11)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 och stöd från socialsekreteraren (12)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83%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Utväg Skaraborg – stegen (1)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103164334"/>
                  </a:ext>
                </a:extLst>
              </a:tr>
              <a:tr h="549366">
                <a:tc>
                  <a:txBody>
                    <a:bodyPr/>
                    <a:lstStyle/>
                    <a:p>
                      <a:pPr algn="ctr" fontAlgn="ctr"/>
                      <a:r>
                        <a:rPr lang="sv-SE" sz="900" b="0" i="0" u="none" strike="noStrike">
                          <a:solidFill>
                            <a:srgbClr val="000000"/>
                          </a:solidFill>
                          <a:effectLst/>
                          <a:latin typeface="Arial" panose="020B0604020202020204" pitchFamily="34" charset="0"/>
                        </a:rPr>
                        <a:t>SiS ungdomshem (11)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Samtalsstöd för föräldrar till placerade barn (12)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75%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Motiverande samtal (MI)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3609239158"/>
                  </a:ext>
                </a:extLst>
              </a:tr>
              <a:tr h="576412">
                <a:tc>
                  <a:txBody>
                    <a:bodyPr/>
                    <a:lstStyle/>
                    <a:p>
                      <a:pPr algn="ctr" fontAlgn="ctr"/>
                      <a:r>
                        <a:rPr lang="sv-SE" sz="900" b="0" i="0" u="none" strike="noStrike">
                          <a:solidFill>
                            <a:srgbClr val="000000"/>
                          </a:solidFill>
                          <a:effectLst/>
                          <a:latin typeface="Arial" panose="020B0604020202020204" pitchFamily="34" charset="0"/>
                        </a:rPr>
                        <a:t>Familjehem (11)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 och stöd från socialsekreteraren riktat till barnet/ den unga (12)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75%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Familjestöd utan särskild manual (till föräldrar och/eller andra närstående) (11)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1561976686"/>
                  </a:ext>
                </a:extLst>
              </a:tr>
              <a:tr h="549366">
                <a:tc>
                  <a:txBody>
                    <a:bodyPr/>
                    <a:lstStyle/>
                    <a:p>
                      <a:pPr algn="ctr" fontAlgn="ctr"/>
                      <a:r>
                        <a:rPr lang="sv-SE" sz="900" b="0" i="0" u="none" strike="noStrike">
                          <a:solidFill>
                            <a:srgbClr val="000000"/>
                          </a:solidFill>
                          <a:effectLst/>
                          <a:latin typeface="Arial" panose="020B0604020202020204" pitchFamily="34" charset="0"/>
                        </a:rPr>
                        <a:t>Familjehem, konsulentstödda (11)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Föräldrastöd utan särskild manual (till en eller båda föräldrar)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80%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1306049206"/>
                  </a:ext>
                </a:extLst>
              </a:tr>
              <a:tr h="549366">
                <a:tc>
                  <a:txBody>
                    <a:bodyPr/>
                    <a:lstStyle/>
                    <a:p>
                      <a:pPr algn="ctr" fontAlgn="ctr"/>
                      <a:r>
                        <a:rPr lang="sv-SE" sz="900" b="0" i="0" u="none" strike="noStrike">
                          <a:solidFill>
                            <a:srgbClr val="000000"/>
                          </a:solidFill>
                          <a:effectLst/>
                          <a:latin typeface="Arial" panose="020B0604020202020204" pitchFamily="34" charset="0"/>
                        </a:rPr>
                        <a:t>Trappanmodellen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Samarbetssamtal (11)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64%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dirty="0">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1467220637"/>
                  </a:ext>
                </a:extLst>
              </a:tr>
            </a:tbl>
          </a:graphicData>
        </a:graphic>
      </p:graphicFrame>
    </p:spTree>
    <p:extLst>
      <p:ext uri="{BB962C8B-B14F-4D97-AF65-F5344CB8AC3E}">
        <p14:creationId xmlns:p14="http://schemas.microsoft.com/office/powerpoint/2010/main" val="21976480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insatser som ges fysiskt respektive digitalt uppdelat på kommun</a:t>
            </a:r>
          </a:p>
        </p:txBody>
      </p:sp>
      <p:sp>
        <p:nvSpPr>
          <p:cNvPr id="5" name="Platshållare för sidfot 4">
            <a:extLst>
              <a:ext uri="{FF2B5EF4-FFF2-40B4-BE49-F238E27FC236}">
                <a16:creationId xmlns:a16="http://schemas.microsoft.com/office/drawing/2014/main" id="{8DB9DBAE-F8F1-484E-A14F-1984BF30713A}"/>
              </a:ext>
            </a:extLst>
          </p:cNvPr>
          <p:cNvSpPr>
            <a:spLocks noGrp="1"/>
          </p:cNvSpPr>
          <p:nvPr>
            <p:ph type="ftr" sz="quarter" idx="11"/>
          </p:nvPr>
        </p:nvSpPr>
        <p:spPr/>
        <p:txBody>
          <a:bodyPr/>
          <a:lstStyle/>
          <a:p>
            <a:r>
              <a:rPr lang="sv-SE"/>
              <a:t>Verksamhetsområde: Barn och unga</a:t>
            </a:r>
          </a:p>
        </p:txBody>
      </p:sp>
      <p:sp>
        <p:nvSpPr>
          <p:cNvPr id="3" name="Platshållare för bildnummer 2">
            <a:extLst>
              <a:ext uri="{FF2B5EF4-FFF2-40B4-BE49-F238E27FC236}">
                <a16:creationId xmlns:a16="http://schemas.microsoft.com/office/drawing/2014/main" id="{0C3B73DA-6A98-4F65-A103-AFE737DEEBD1}"/>
              </a:ext>
            </a:extLst>
          </p:cNvPr>
          <p:cNvSpPr>
            <a:spLocks noGrp="1"/>
          </p:cNvSpPr>
          <p:nvPr>
            <p:ph type="sldNum" sz="quarter" idx="12"/>
          </p:nvPr>
        </p:nvSpPr>
        <p:spPr/>
        <p:txBody>
          <a:bodyPr/>
          <a:lstStyle/>
          <a:p>
            <a:fld id="{2DBAD975-63FF-4468-AC34-025F73E043F9}" type="slidenum">
              <a:rPr lang="sv-SE" smtClean="0"/>
              <a:pPr/>
              <a:t>55</a:t>
            </a:fld>
            <a:endParaRPr lang="sv-SE"/>
          </a:p>
        </p:txBody>
      </p:sp>
      <p:sp>
        <p:nvSpPr>
          <p:cNvPr id="9" name="Text Placeholder 8">
            <a:extLst>
              <a:ext uri="{FF2B5EF4-FFF2-40B4-BE49-F238E27FC236}">
                <a16:creationId xmlns:a16="http://schemas.microsoft.com/office/drawing/2014/main" id="{D8A17E3A-EB14-F698-36BB-4E4DC0A7135A}"/>
              </a:ext>
            </a:extLst>
          </p:cNvPr>
          <p:cNvSpPr>
            <a:spLocks noGrp="1"/>
          </p:cNvSpPr>
          <p:nvPr>
            <p:ph type="body" sz="quarter" idx="13"/>
          </p:nvPr>
        </p:nvSpPr>
        <p:spPr/>
        <p:txBody>
          <a:bodyPr/>
          <a:lstStyle/>
          <a:p>
            <a:r>
              <a:rPr lang="sv-SE" sz="800" dirty="0"/>
              <a:t>	Not: 	Antal svarande kommuner i riket är 235 kommuner. </a:t>
            </a:r>
            <a:r>
              <a:rPr lang="sv-SE" dirty="0"/>
              <a:t>Endast de kommuner som har lämnat ett svar visas i denna graf.</a:t>
            </a:r>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544CAD7D-8A7C-4D9D-8F66-C873E80450A6}"/>
              </a:ext>
            </a:extLst>
          </p:cNvPr>
          <p:cNvGraphicFramePr>
            <a:graphicFrameLocks/>
          </p:cNvGraphicFramePr>
          <p:nvPr>
            <p:extLst>
              <p:ext uri="{D42A27DB-BD31-4B8C-83A1-F6EECF244321}">
                <p14:modId xmlns:p14="http://schemas.microsoft.com/office/powerpoint/2010/main" val="157980890"/>
              </p:ext>
            </p:extLst>
          </p:nvPr>
        </p:nvGraphicFramePr>
        <p:xfrm>
          <a:off x="336000" y="1179000"/>
          <a:ext cx="11520000" cy="450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9F4F09CE-B92D-3B66-7FF8-F2A3748896E3}"/>
              </a:ext>
            </a:extLst>
          </p:cNvPr>
          <p:cNvSpPr/>
          <p:nvPr/>
        </p:nvSpPr>
        <p:spPr>
          <a:xfrm>
            <a:off x="8830181" y="5319260"/>
            <a:ext cx="1628503" cy="33092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15290979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antalet individer som tar del av insatser som ges i fysisk eller digital form</a:t>
            </a:r>
            <a:endParaRPr lang="en-US" dirty="0"/>
          </a:p>
        </p:txBody>
      </p:sp>
      <p:sp>
        <p:nvSpPr>
          <p:cNvPr id="5" name="Platshållare för sidfot 4">
            <a:extLst>
              <a:ext uri="{FF2B5EF4-FFF2-40B4-BE49-F238E27FC236}">
                <a16:creationId xmlns:a16="http://schemas.microsoft.com/office/drawing/2014/main" id="{AD4E2C68-2E17-4C2D-8CCE-D971157B85C7}"/>
              </a:ext>
            </a:extLst>
          </p:cNvPr>
          <p:cNvSpPr>
            <a:spLocks noGrp="1"/>
          </p:cNvSpPr>
          <p:nvPr>
            <p:ph type="ftr" sz="quarter" idx="11"/>
          </p:nvPr>
        </p:nvSpPr>
        <p:spPr/>
        <p:txBody>
          <a:bodyPr/>
          <a:lstStyle/>
          <a:p>
            <a:r>
              <a:rPr lang="sv-SE"/>
              <a:t>Verksamhetsområde: Barn och unga</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56</a:t>
            </a:fld>
            <a:endParaRPr lang="sv-SE"/>
          </a:p>
        </p:txBody>
      </p:sp>
      <p:sp>
        <p:nvSpPr>
          <p:cNvPr id="8" name="Text Placeholder 7">
            <a:extLst>
              <a:ext uri="{FF2B5EF4-FFF2-40B4-BE49-F238E27FC236}">
                <a16:creationId xmlns:a16="http://schemas.microsoft.com/office/drawing/2014/main" id="{802BD1F3-6E6A-7E04-70D7-990488E09DD1}"/>
              </a:ext>
            </a:extLst>
          </p:cNvPr>
          <p:cNvSpPr>
            <a:spLocks noGrp="1"/>
          </p:cNvSpPr>
          <p:nvPr>
            <p:ph type="body" sz="quarter" idx="13"/>
          </p:nvPr>
        </p:nvSpPr>
        <p:spPr/>
        <p:txBody>
          <a:bodyPr/>
          <a:lstStyle/>
          <a:p>
            <a:r>
              <a:rPr lang="sv-SE" sz="800" dirty="0"/>
              <a:t>	Källa:	Enkät: Kartläggning av socialtjänstens insatser i Sveriges kommuner (2021)  </a:t>
            </a:r>
          </a:p>
        </p:txBody>
      </p:sp>
      <p:sp>
        <p:nvSpPr>
          <p:cNvPr id="10" name="TextBox 9">
            <a:extLst>
              <a:ext uri="{FF2B5EF4-FFF2-40B4-BE49-F238E27FC236}">
                <a16:creationId xmlns:a16="http://schemas.microsoft.com/office/drawing/2014/main" id="{7ECF4C52-9D37-CB19-222B-7B1B2BCC1AE9}"/>
              </a:ext>
            </a:extLst>
          </p:cNvPr>
          <p:cNvSpPr txBox="1"/>
          <p:nvPr/>
        </p:nvSpPr>
        <p:spPr>
          <a:xfrm>
            <a:off x="4861367" y="1615545"/>
            <a:ext cx="3152935" cy="430887"/>
          </a:xfrm>
          <a:prstGeom prst="rect">
            <a:avLst/>
          </a:prstGeom>
          <a:noFill/>
        </p:spPr>
        <p:txBody>
          <a:bodyPr wrap="square">
            <a:spAutoFit/>
          </a:bodyPr>
          <a:lstStyle/>
          <a:p>
            <a:r>
              <a:rPr lang="sv-SE" sz="1100" dirty="0">
                <a:latin typeface="Arial" panose="020B0604020202020204" pitchFamily="34" charset="0"/>
              </a:rPr>
              <a:t>insatser i kommunerna som uppges ges både i fysisk och digital form</a:t>
            </a:r>
            <a:endParaRPr lang="sv-SE" sz="1100" dirty="0"/>
          </a:p>
        </p:txBody>
      </p:sp>
      <p:sp>
        <p:nvSpPr>
          <p:cNvPr id="11" name="TextBox 10">
            <a:extLst>
              <a:ext uri="{FF2B5EF4-FFF2-40B4-BE49-F238E27FC236}">
                <a16:creationId xmlns:a16="http://schemas.microsoft.com/office/drawing/2014/main" id="{09C20FAE-A0B6-EDC0-6B10-C9904A05B49D}"/>
              </a:ext>
            </a:extLst>
          </p:cNvPr>
          <p:cNvSpPr txBox="1"/>
          <p:nvPr/>
        </p:nvSpPr>
        <p:spPr>
          <a:xfrm>
            <a:off x="1404393" y="1609489"/>
            <a:ext cx="2865801" cy="430887"/>
          </a:xfrm>
          <a:prstGeom prst="rect">
            <a:avLst/>
          </a:prstGeom>
          <a:noFill/>
        </p:spPr>
        <p:txBody>
          <a:bodyPr wrap="square">
            <a:spAutoFit/>
          </a:bodyPr>
          <a:lstStyle/>
          <a:p>
            <a:r>
              <a:rPr lang="sv-SE" sz="1100" dirty="0">
                <a:latin typeface="Arial" panose="020B0604020202020204" pitchFamily="34" charset="0"/>
              </a:rPr>
              <a:t>insatser i kommunerna som uppges endast ges i fysisk form</a:t>
            </a:r>
            <a:endParaRPr lang="sv-SE" sz="1100" dirty="0"/>
          </a:p>
        </p:txBody>
      </p:sp>
      <p:sp>
        <p:nvSpPr>
          <p:cNvPr id="14" name="TextBox 13">
            <a:extLst>
              <a:ext uri="{FF2B5EF4-FFF2-40B4-BE49-F238E27FC236}">
                <a16:creationId xmlns:a16="http://schemas.microsoft.com/office/drawing/2014/main" id="{1A25A0B5-E1C1-C919-D66A-1506E466A44C}"/>
              </a:ext>
            </a:extLst>
          </p:cNvPr>
          <p:cNvSpPr txBox="1"/>
          <p:nvPr/>
        </p:nvSpPr>
        <p:spPr>
          <a:xfrm>
            <a:off x="8605474" y="1609489"/>
            <a:ext cx="2841887" cy="430887"/>
          </a:xfrm>
          <a:prstGeom prst="rect">
            <a:avLst/>
          </a:prstGeom>
          <a:noFill/>
          <a:ln>
            <a:noFill/>
          </a:ln>
        </p:spPr>
        <p:txBody>
          <a:bodyPr wrap="square">
            <a:spAutoFit/>
          </a:bodyPr>
          <a:lstStyle/>
          <a:p>
            <a:r>
              <a:rPr lang="sv-SE" sz="1100" dirty="0">
                <a:latin typeface="Arial" panose="020B0604020202020204" pitchFamily="34" charset="0"/>
              </a:rPr>
              <a:t>insatser i kommunerna som uppges endast ges i digital form</a:t>
            </a:r>
            <a:endParaRPr lang="sv-SE" sz="1100" dirty="0"/>
          </a:p>
        </p:txBody>
      </p:sp>
      <p:sp>
        <p:nvSpPr>
          <p:cNvPr id="15" name="TextBox 14">
            <a:extLst>
              <a:ext uri="{FF2B5EF4-FFF2-40B4-BE49-F238E27FC236}">
                <a16:creationId xmlns:a16="http://schemas.microsoft.com/office/drawing/2014/main" id="{A8066C7A-89B5-9C4A-AFB1-AA4E3925DFEC}"/>
              </a:ext>
            </a:extLst>
          </p:cNvPr>
          <p:cNvSpPr txBox="1"/>
          <p:nvPr/>
        </p:nvSpPr>
        <p:spPr>
          <a:xfrm>
            <a:off x="1404393"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6" name="TextBox 15">
            <a:extLst>
              <a:ext uri="{FF2B5EF4-FFF2-40B4-BE49-F238E27FC236}">
                <a16:creationId xmlns:a16="http://schemas.microsoft.com/office/drawing/2014/main" id="{2674C10A-23AC-FF4D-4E1F-4A95C901AAEA}"/>
              </a:ext>
            </a:extLst>
          </p:cNvPr>
          <p:cNvSpPr txBox="1"/>
          <p:nvPr>
            <p:custDataLst>
              <p:tags r:id="rId1"/>
            </p:custDataLst>
          </p:nvPr>
        </p:nvSpPr>
        <p:spPr>
          <a:xfrm>
            <a:off x="1982891" y="1412384"/>
            <a:ext cx="704325" cy="261610"/>
          </a:xfrm>
          <a:prstGeom prst="rect">
            <a:avLst/>
          </a:prstGeom>
          <a:noFill/>
        </p:spPr>
        <p:txBody>
          <a:bodyPr wrap="square">
            <a:spAutoFit/>
          </a:bodyPr>
          <a:lstStyle/>
          <a:p>
            <a:r>
              <a:rPr lang="sv-SE" sz="1100" dirty="0"/>
              <a:t>209</a:t>
            </a:r>
          </a:p>
        </p:txBody>
      </p:sp>
      <p:sp>
        <p:nvSpPr>
          <p:cNvPr id="17" name="TextBox 16">
            <a:extLst>
              <a:ext uri="{FF2B5EF4-FFF2-40B4-BE49-F238E27FC236}">
                <a16:creationId xmlns:a16="http://schemas.microsoft.com/office/drawing/2014/main" id="{BB76E352-E5D2-DDBF-95FC-339496FC6B5F}"/>
              </a:ext>
            </a:extLst>
          </p:cNvPr>
          <p:cNvSpPr txBox="1"/>
          <p:nvPr/>
        </p:nvSpPr>
        <p:spPr>
          <a:xfrm>
            <a:off x="8592800"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8" name="TextBox 17">
            <a:extLst>
              <a:ext uri="{FF2B5EF4-FFF2-40B4-BE49-F238E27FC236}">
                <a16:creationId xmlns:a16="http://schemas.microsoft.com/office/drawing/2014/main" id="{ACF7B32A-DACD-2ACA-541E-A4D47261B34B}"/>
              </a:ext>
            </a:extLst>
          </p:cNvPr>
          <p:cNvSpPr txBox="1"/>
          <p:nvPr>
            <p:custDataLst>
              <p:tags r:id="rId2"/>
            </p:custDataLst>
          </p:nvPr>
        </p:nvSpPr>
        <p:spPr>
          <a:xfrm>
            <a:off x="9171298" y="1412384"/>
            <a:ext cx="704325" cy="261610"/>
          </a:xfrm>
          <a:prstGeom prst="rect">
            <a:avLst/>
          </a:prstGeom>
          <a:noFill/>
        </p:spPr>
        <p:txBody>
          <a:bodyPr wrap="square">
            <a:spAutoFit/>
          </a:bodyPr>
          <a:lstStyle/>
          <a:p>
            <a:r>
              <a:rPr lang="sv-SE" sz="1100" dirty="0"/>
              <a:t>3</a:t>
            </a:r>
          </a:p>
        </p:txBody>
      </p:sp>
      <p:sp>
        <p:nvSpPr>
          <p:cNvPr id="19" name="TextBox 18">
            <a:extLst>
              <a:ext uri="{FF2B5EF4-FFF2-40B4-BE49-F238E27FC236}">
                <a16:creationId xmlns:a16="http://schemas.microsoft.com/office/drawing/2014/main" id="{7DDDA4DF-33C5-F11A-A264-DC265D0DFB11}"/>
              </a:ext>
            </a:extLst>
          </p:cNvPr>
          <p:cNvSpPr txBox="1"/>
          <p:nvPr/>
        </p:nvSpPr>
        <p:spPr>
          <a:xfrm>
            <a:off x="4861366"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20" name="TextBox 19">
            <a:extLst>
              <a:ext uri="{FF2B5EF4-FFF2-40B4-BE49-F238E27FC236}">
                <a16:creationId xmlns:a16="http://schemas.microsoft.com/office/drawing/2014/main" id="{3BF0291A-19BA-626A-26DE-8255C79DE892}"/>
              </a:ext>
            </a:extLst>
          </p:cNvPr>
          <p:cNvSpPr txBox="1"/>
          <p:nvPr>
            <p:custDataLst>
              <p:tags r:id="rId3"/>
            </p:custDataLst>
          </p:nvPr>
        </p:nvSpPr>
        <p:spPr>
          <a:xfrm>
            <a:off x="5439864" y="1412384"/>
            <a:ext cx="704325" cy="261610"/>
          </a:xfrm>
          <a:prstGeom prst="rect">
            <a:avLst/>
          </a:prstGeom>
          <a:noFill/>
        </p:spPr>
        <p:txBody>
          <a:bodyPr wrap="square">
            <a:spAutoFit/>
          </a:bodyPr>
          <a:lstStyle/>
          <a:p>
            <a:r>
              <a:rPr lang="sv-SE" sz="1100" dirty="0"/>
              <a:t>124</a:t>
            </a:r>
          </a:p>
        </p:txBody>
      </p:sp>
      <p:graphicFrame>
        <p:nvGraphicFramePr>
          <p:cNvPr id="21" name="Chart 20">
            <a:extLst>
              <a:ext uri="{FF2B5EF4-FFF2-40B4-BE49-F238E27FC236}">
                <a16:creationId xmlns:a16="http://schemas.microsoft.com/office/drawing/2014/main" id="{147FF66A-B29E-4E7E-953A-ACE4C7965859}"/>
              </a:ext>
            </a:extLst>
          </p:cNvPr>
          <p:cNvGraphicFramePr>
            <a:graphicFrameLocks/>
          </p:cNvGraphicFramePr>
          <p:nvPr>
            <p:extLst>
              <p:ext uri="{D42A27DB-BD31-4B8C-83A1-F6EECF244321}">
                <p14:modId xmlns:p14="http://schemas.microsoft.com/office/powerpoint/2010/main" val="888850466"/>
              </p:ext>
            </p:extLst>
          </p:nvPr>
        </p:nvGraphicFramePr>
        <p:xfrm>
          <a:off x="336000" y="2074741"/>
          <a:ext cx="11520000" cy="3639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426399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4085F78-6606-4352-B1C6-93AE38C632CD}"/>
              </a:ext>
            </a:extLst>
          </p:cNvPr>
          <p:cNvSpPr/>
          <p:nvPr/>
        </p:nvSpPr>
        <p:spPr>
          <a:xfrm>
            <a:off x="1" y="2645444"/>
            <a:ext cx="12192000" cy="20694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339C595-6B3E-4379-93EF-D51A347E3D63}"/>
              </a:ext>
            </a:extLst>
          </p:cNvPr>
          <p:cNvSpPr>
            <a:spLocks noGrp="1"/>
          </p:cNvSpPr>
          <p:nvPr>
            <p:ph type="title"/>
          </p:nvPr>
        </p:nvSpPr>
        <p:spPr>
          <a:xfrm>
            <a:off x="1" y="2747964"/>
            <a:ext cx="12308304" cy="1966912"/>
          </a:xfrm>
        </p:spPr>
        <p:txBody>
          <a:bodyPr anchor="ctr"/>
          <a:lstStyle/>
          <a:p>
            <a:r>
              <a:rPr lang="sv-SE" sz="4400" dirty="0"/>
              <a:t>Insatser inom kommunal och enskild regi</a:t>
            </a:r>
          </a:p>
        </p:txBody>
      </p:sp>
      <p:sp>
        <p:nvSpPr>
          <p:cNvPr id="5" name="Platshållare för bildnummer 4">
            <a:extLst>
              <a:ext uri="{FF2B5EF4-FFF2-40B4-BE49-F238E27FC236}">
                <a16:creationId xmlns:a16="http://schemas.microsoft.com/office/drawing/2014/main" id="{A4E7017E-7EBF-45FB-A943-415BE1990F09}"/>
              </a:ext>
            </a:extLst>
          </p:cNvPr>
          <p:cNvSpPr>
            <a:spLocks noGrp="1"/>
          </p:cNvSpPr>
          <p:nvPr>
            <p:ph type="sldNum" sz="quarter" idx="12"/>
          </p:nvPr>
        </p:nvSpPr>
        <p:spPr/>
        <p:txBody>
          <a:bodyPr/>
          <a:lstStyle/>
          <a:p>
            <a:fld id="{34C9B0E5-37D7-412E-A162-6A236BADC197}" type="slidenum">
              <a:rPr lang="sv-SE" smtClean="0"/>
              <a:pPr/>
              <a:t>57</a:t>
            </a:fld>
            <a:endParaRPr lang="sv-SE"/>
          </a:p>
        </p:txBody>
      </p:sp>
      <p:sp>
        <p:nvSpPr>
          <p:cNvPr id="4" name="Platshållare för sidfot 3">
            <a:extLst>
              <a:ext uri="{FF2B5EF4-FFF2-40B4-BE49-F238E27FC236}">
                <a16:creationId xmlns:a16="http://schemas.microsoft.com/office/drawing/2014/main" id="{9941DFCC-6318-4EF8-9543-A23668DDEE74}"/>
              </a:ext>
            </a:extLst>
          </p:cNvPr>
          <p:cNvSpPr>
            <a:spLocks noGrp="1"/>
          </p:cNvSpPr>
          <p:nvPr>
            <p:ph type="ftr" sz="quarter" idx="11"/>
          </p:nvPr>
        </p:nvSpPr>
        <p:spPr/>
        <p:txBody>
          <a:bodyPr/>
          <a:lstStyle/>
          <a:p>
            <a:r>
              <a:rPr lang="sv-SE"/>
              <a:t>Verksamhetsområde: Barn och unga</a:t>
            </a:r>
          </a:p>
        </p:txBody>
      </p:sp>
    </p:spTree>
    <p:extLst>
      <p:ext uri="{BB962C8B-B14F-4D97-AF65-F5344CB8AC3E}">
        <p14:creationId xmlns:p14="http://schemas.microsoft.com/office/powerpoint/2010/main" val="9152521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insatser som ges i kommunal eller enskild regi, samt de tre vanligaste insatserna i respektive kategori</a:t>
            </a:r>
          </a:p>
        </p:txBody>
      </p:sp>
      <p:sp>
        <p:nvSpPr>
          <p:cNvPr id="5" name="Platshållare för sidfot 4">
            <a:extLst>
              <a:ext uri="{FF2B5EF4-FFF2-40B4-BE49-F238E27FC236}">
                <a16:creationId xmlns:a16="http://schemas.microsoft.com/office/drawing/2014/main" id="{B4C0EA6E-D1A0-4D88-8618-3CC31ADD762F}"/>
              </a:ext>
            </a:extLst>
          </p:cNvPr>
          <p:cNvSpPr>
            <a:spLocks noGrp="1"/>
          </p:cNvSpPr>
          <p:nvPr>
            <p:ph type="ftr" sz="quarter" idx="11"/>
          </p:nvPr>
        </p:nvSpPr>
        <p:spPr/>
        <p:txBody>
          <a:bodyPr/>
          <a:lstStyle/>
          <a:p>
            <a:r>
              <a:rPr lang="sv-SE"/>
              <a:t>Verksamhetsområde: Barn och unga</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58</a:t>
            </a:fld>
            <a:endParaRPr lang="sv-SE"/>
          </a:p>
        </p:txBody>
      </p:sp>
      <p:sp>
        <p:nvSpPr>
          <p:cNvPr id="9" name="Text Placeholder 8">
            <a:extLst>
              <a:ext uri="{FF2B5EF4-FFF2-40B4-BE49-F238E27FC236}">
                <a16:creationId xmlns:a16="http://schemas.microsoft.com/office/drawing/2014/main" id="{4B94D632-38D4-B3AB-F1A7-76E81AF416FA}"/>
              </a:ext>
            </a:extLst>
          </p:cNvPr>
          <p:cNvSpPr>
            <a:spLocks noGrp="1"/>
          </p:cNvSpPr>
          <p:nvPr>
            <p:ph type="body" sz="quarter" idx="13"/>
          </p:nvPr>
        </p:nvSpPr>
        <p:spPr/>
        <p:txBody>
          <a:bodyPr/>
          <a:lstStyle/>
          <a:p>
            <a:r>
              <a:rPr lang="sv-SE" sz="800" dirty="0"/>
              <a:t>	Not:	</a:t>
            </a:r>
            <a:r>
              <a:rPr lang="sv-SE" dirty="0"/>
              <a:t>Insatser markerade med * avser insatser till anhöriga.</a:t>
            </a:r>
            <a:endParaRPr lang="sv-SE" sz="800" dirty="0"/>
          </a:p>
          <a:p>
            <a:r>
              <a:rPr lang="sv-SE" dirty="0"/>
              <a:t>	</a:t>
            </a:r>
            <a:r>
              <a:rPr lang="sv-SE" sz="800" dirty="0"/>
              <a:t>Källa:	Enkät: Kartläggning av socialtjänstens insatser i Sveriges kommuner (2021)  </a:t>
            </a:r>
          </a:p>
        </p:txBody>
      </p:sp>
      <p:sp>
        <p:nvSpPr>
          <p:cNvPr id="28" name="TextBox 27">
            <a:extLst>
              <a:ext uri="{FF2B5EF4-FFF2-40B4-BE49-F238E27FC236}">
                <a16:creationId xmlns:a16="http://schemas.microsoft.com/office/drawing/2014/main" id="{7C826775-77BC-4659-9875-C4F8408EE733}"/>
              </a:ext>
            </a:extLst>
          </p:cNvPr>
          <p:cNvSpPr txBox="1"/>
          <p:nvPr/>
        </p:nvSpPr>
        <p:spPr>
          <a:xfrm>
            <a:off x="267736" y="1322818"/>
            <a:ext cx="3177393" cy="253916"/>
          </a:xfrm>
          <a:prstGeom prst="rect">
            <a:avLst/>
          </a:prstGeom>
          <a:noFill/>
        </p:spPr>
        <p:txBody>
          <a:bodyPr wrap="square">
            <a:spAutoFit/>
          </a:bodyPr>
          <a:lstStyle/>
          <a:p>
            <a:r>
              <a:rPr lang="sv-SE" sz="1050" b="1" dirty="0">
                <a:latin typeface="Arial" panose="020B0604020202020204" pitchFamily="34" charset="0"/>
              </a:rPr>
              <a:t>Andel som ges i respektive regi</a:t>
            </a:r>
            <a:endParaRPr lang="sv-SE" sz="1050" b="1" dirty="0"/>
          </a:p>
        </p:txBody>
      </p:sp>
      <p:sp>
        <p:nvSpPr>
          <p:cNvPr id="14" name="TextBox 8">
            <a:extLst>
              <a:ext uri="{FF2B5EF4-FFF2-40B4-BE49-F238E27FC236}">
                <a16:creationId xmlns:a16="http://schemas.microsoft.com/office/drawing/2014/main" id="{9A6969B1-E3A0-7C0D-C797-00118826AC78}"/>
              </a:ext>
            </a:extLst>
          </p:cNvPr>
          <p:cNvSpPr txBox="1"/>
          <p:nvPr/>
        </p:nvSpPr>
        <p:spPr>
          <a:xfrm>
            <a:off x="9658972" y="1562659"/>
            <a:ext cx="2186822" cy="415498"/>
          </a:xfrm>
          <a:prstGeom prst="rect">
            <a:avLst/>
          </a:prstGeom>
          <a:noFill/>
        </p:spPr>
        <p:txBody>
          <a:bodyPr wrap="square">
            <a:spAutoFit/>
          </a:bodyPr>
          <a:lstStyle/>
          <a:p>
            <a:r>
              <a:rPr lang="sv-SE" sz="1050" dirty="0">
                <a:latin typeface="Arial" panose="020B0604020202020204" pitchFamily="34" charset="0"/>
              </a:rPr>
              <a:t>insatser över samtliga kommuner i länet där frågan besvarats</a:t>
            </a:r>
            <a:r>
              <a:rPr lang="sv-SE" sz="1050" dirty="0"/>
              <a:t> </a:t>
            </a:r>
          </a:p>
        </p:txBody>
      </p:sp>
      <p:sp>
        <p:nvSpPr>
          <p:cNvPr id="15" name="TextBox 13">
            <a:extLst>
              <a:ext uri="{FF2B5EF4-FFF2-40B4-BE49-F238E27FC236}">
                <a16:creationId xmlns:a16="http://schemas.microsoft.com/office/drawing/2014/main" id="{0D005E71-5726-9AF5-D9D3-2800D9DDDC72}"/>
              </a:ext>
            </a:extLst>
          </p:cNvPr>
          <p:cNvSpPr txBox="1"/>
          <p:nvPr/>
        </p:nvSpPr>
        <p:spPr>
          <a:xfrm>
            <a:off x="9658972" y="1308743"/>
            <a:ext cx="751640" cy="253916"/>
          </a:xfrm>
          <a:prstGeom prst="rect">
            <a:avLst/>
          </a:prstGeom>
          <a:noFill/>
        </p:spPr>
        <p:txBody>
          <a:bodyPr wrap="square">
            <a:spAutoFit/>
          </a:bodyPr>
          <a:lstStyle/>
          <a:p>
            <a:r>
              <a:rPr lang="sv-SE" sz="1050" dirty="0">
                <a:latin typeface="Arial" panose="020B0604020202020204" pitchFamily="34" charset="0"/>
              </a:rPr>
              <a:t>100 % =</a:t>
            </a:r>
            <a:endParaRPr lang="sv-SE" sz="1050" dirty="0"/>
          </a:p>
        </p:txBody>
      </p:sp>
      <p:sp>
        <p:nvSpPr>
          <p:cNvPr id="16" name="TextBox 14">
            <a:extLst>
              <a:ext uri="{FF2B5EF4-FFF2-40B4-BE49-F238E27FC236}">
                <a16:creationId xmlns:a16="http://schemas.microsoft.com/office/drawing/2014/main" id="{1F2CA35D-30E3-CEB9-F6B7-85EADD7A28C4}"/>
              </a:ext>
            </a:extLst>
          </p:cNvPr>
          <p:cNvSpPr txBox="1"/>
          <p:nvPr>
            <p:custDataLst>
              <p:tags r:id="rId1"/>
            </p:custDataLst>
          </p:nvPr>
        </p:nvSpPr>
        <p:spPr>
          <a:xfrm>
            <a:off x="10317073" y="1308743"/>
            <a:ext cx="751640" cy="253916"/>
          </a:xfrm>
          <a:prstGeom prst="rect">
            <a:avLst/>
          </a:prstGeom>
          <a:noFill/>
        </p:spPr>
        <p:txBody>
          <a:bodyPr wrap="square">
            <a:spAutoFit/>
          </a:bodyPr>
          <a:lstStyle/>
          <a:p>
            <a:r>
              <a:rPr lang="sv-SE" sz="1050" dirty="0"/>
              <a:t>379</a:t>
            </a:r>
          </a:p>
        </p:txBody>
      </p:sp>
      <p:sp>
        <p:nvSpPr>
          <p:cNvPr id="12" name="TextBox 11">
            <a:extLst>
              <a:ext uri="{FF2B5EF4-FFF2-40B4-BE49-F238E27FC236}">
                <a16:creationId xmlns:a16="http://schemas.microsoft.com/office/drawing/2014/main" id="{5CFC5993-68E3-ABD1-42E3-8F8B5217D3DF}"/>
              </a:ext>
            </a:extLst>
          </p:cNvPr>
          <p:cNvSpPr txBox="1"/>
          <p:nvPr/>
        </p:nvSpPr>
        <p:spPr>
          <a:xfrm>
            <a:off x="298412" y="4358721"/>
            <a:ext cx="1070816" cy="738664"/>
          </a:xfrm>
          <a:prstGeom prst="rect">
            <a:avLst/>
          </a:prstGeom>
          <a:noFill/>
        </p:spPr>
        <p:txBody>
          <a:bodyPr wrap="square" rtlCol="0">
            <a:spAutoFit/>
          </a:bodyPr>
          <a:lstStyle/>
          <a:p>
            <a:r>
              <a:rPr lang="sv-SE" sz="1050" b="1" dirty="0"/>
              <a:t>Vanligaste insatserna i respektive form</a:t>
            </a:r>
            <a:endParaRPr lang="sv-SE" sz="1050" dirty="0"/>
          </a:p>
        </p:txBody>
      </p:sp>
      <p:sp>
        <p:nvSpPr>
          <p:cNvPr id="13" name="Left Brace 12">
            <a:extLst>
              <a:ext uri="{FF2B5EF4-FFF2-40B4-BE49-F238E27FC236}">
                <a16:creationId xmlns:a16="http://schemas.microsoft.com/office/drawing/2014/main" id="{F680587D-5C3A-E8A7-4BFB-38B83848514D}"/>
              </a:ext>
            </a:extLst>
          </p:cNvPr>
          <p:cNvSpPr/>
          <p:nvPr/>
        </p:nvSpPr>
        <p:spPr>
          <a:xfrm>
            <a:off x="1177151" y="4083579"/>
            <a:ext cx="240772" cy="153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aphicFrame>
        <p:nvGraphicFramePr>
          <p:cNvPr id="17" name="Chart 16">
            <a:extLst>
              <a:ext uri="{FF2B5EF4-FFF2-40B4-BE49-F238E27FC236}">
                <a16:creationId xmlns:a16="http://schemas.microsoft.com/office/drawing/2014/main" id="{ADB0EE06-6541-4FF8-9DEF-51159AC4F386}"/>
              </a:ext>
            </a:extLst>
          </p:cNvPr>
          <p:cNvGraphicFramePr>
            <a:graphicFrameLocks/>
          </p:cNvGraphicFramePr>
          <p:nvPr>
            <p:extLst>
              <p:ext uri="{D42A27DB-BD31-4B8C-83A1-F6EECF244321}">
                <p14:modId xmlns:p14="http://schemas.microsoft.com/office/powerpoint/2010/main" val="2087058077"/>
              </p:ext>
            </p:extLst>
          </p:nvPr>
        </p:nvGraphicFramePr>
        <p:xfrm>
          <a:off x="730418" y="1562659"/>
          <a:ext cx="10332000" cy="21359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able 18">
            <a:extLst>
              <a:ext uri="{FF2B5EF4-FFF2-40B4-BE49-F238E27FC236}">
                <a16:creationId xmlns:a16="http://schemas.microsoft.com/office/drawing/2014/main" id="{F85B38DE-3383-943B-D697-C18863FCC99B}"/>
              </a:ext>
            </a:extLst>
          </p:cNvPr>
          <p:cNvGraphicFramePr>
            <a:graphicFrameLocks noGrp="1"/>
          </p:cNvGraphicFramePr>
          <p:nvPr>
            <p:custDataLst>
              <p:tags r:id="rId2"/>
            </p:custDataLst>
            <p:extLst>
              <p:ext uri="{D42A27DB-BD31-4B8C-83A1-F6EECF244321}">
                <p14:modId xmlns:p14="http://schemas.microsoft.com/office/powerpoint/2010/main" val="1563259482"/>
              </p:ext>
            </p:extLst>
          </p:nvPr>
        </p:nvGraphicFramePr>
        <p:xfrm>
          <a:off x="1530350" y="3603954"/>
          <a:ext cx="9131300" cy="2057400"/>
        </p:xfrm>
        <a:graphic>
          <a:graphicData uri="http://schemas.openxmlformats.org/drawingml/2006/table">
            <a:tbl>
              <a:tblPr/>
              <a:tblGrid>
                <a:gridCol w="1854200">
                  <a:extLst>
                    <a:ext uri="{9D8B030D-6E8A-4147-A177-3AD203B41FA5}">
                      <a16:colId xmlns:a16="http://schemas.microsoft.com/office/drawing/2014/main" val="3137242082"/>
                    </a:ext>
                  </a:extLst>
                </a:gridCol>
                <a:gridCol w="571500">
                  <a:extLst>
                    <a:ext uri="{9D8B030D-6E8A-4147-A177-3AD203B41FA5}">
                      <a16:colId xmlns:a16="http://schemas.microsoft.com/office/drawing/2014/main" val="1799772828"/>
                    </a:ext>
                  </a:extLst>
                </a:gridCol>
                <a:gridCol w="1854200">
                  <a:extLst>
                    <a:ext uri="{9D8B030D-6E8A-4147-A177-3AD203B41FA5}">
                      <a16:colId xmlns:a16="http://schemas.microsoft.com/office/drawing/2014/main" val="1782399826"/>
                    </a:ext>
                  </a:extLst>
                </a:gridCol>
                <a:gridCol w="571500">
                  <a:extLst>
                    <a:ext uri="{9D8B030D-6E8A-4147-A177-3AD203B41FA5}">
                      <a16:colId xmlns:a16="http://schemas.microsoft.com/office/drawing/2014/main" val="3037981161"/>
                    </a:ext>
                  </a:extLst>
                </a:gridCol>
                <a:gridCol w="1854200">
                  <a:extLst>
                    <a:ext uri="{9D8B030D-6E8A-4147-A177-3AD203B41FA5}">
                      <a16:colId xmlns:a16="http://schemas.microsoft.com/office/drawing/2014/main" val="2196987374"/>
                    </a:ext>
                  </a:extLst>
                </a:gridCol>
                <a:gridCol w="571500">
                  <a:extLst>
                    <a:ext uri="{9D8B030D-6E8A-4147-A177-3AD203B41FA5}">
                      <a16:colId xmlns:a16="http://schemas.microsoft.com/office/drawing/2014/main" val="3908992880"/>
                    </a:ext>
                  </a:extLst>
                </a:gridCol>
                <a:gridCol w="1854200">
                  <a:extLst>
                    <a:ext uri="{9D8B030D-6E8A-4147-A177-3AD203B41FA5}">
                      <a16:colId xmlns:a16="http://schemas.microsoft.com/office/drawing/2014/main" val="4043554892"/>
                    </a:ext>
                  </a:extLst>
                </a:gridCol>
              </a:tblGrid>
              <a:tr h="514350">
                <a:tc>
                  <a:txBody>
                    <a:bodyPr/>
                    <a:lstStyle/>
                    <a:p>
                      <a:pPr algn="ctr" fontAlgn="ctr"/>
                      <a:r>
                        <a:rPr lang="sv-SE" sz="900" b="1" i="0" u="none" strike="noStrike">
                          <a:solidFill>
                            <a:srgbClr val="000000"/>
                          </a:solidFill>
                          <a:effectLst/>
                          <a:latin typeface="Arial" panose="020B0604020202020204" pitchFamily="34" charset="0"/>
                        </a:rPr>
                        <a:t>Enbart kommunal regi</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Både kommunal och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enskild regi</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Enbart enskild regi</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Vet ej</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1CA"/>
                    </a:solidFill>
                  </a:tcPr>
                </a:tc>
                <a:extLst>
                  <a:ext uri="{0D108BD9-81ED-4DB2-BD59-A6C34878D82A}">
                    <a16:rowId xmlns:a16="http://schemas.microsoft.com/office/drawing/2014/main" val="2113718529"/>
                  </a:ext>
                </a:extLst>
              </a:tr>
              <a:tr h="514350">
                <a:tc>
                  <a:txBody>
                    <a:bodyPr/>
                    <a:lstStyle/>
                    <a:p>
                      <a:pPr algn="ctr" fontAlgn="ctr"/>
                      <a:r>
                        <a:rPr lang="sv-SE" sz="900" b="0" i="0" u="none" strike="noStrike">
                          <a:solidFill>
                            <a:srgbClr val="000000"/>
                          </a:solidFill>
                          <a:effectLst/>
                          <a:latin typeface="Arial" panose="020B0604020202020204" pitchFamily="34" charset="0"/>
                        </a:rPr>
                        <a:t>Råd- och stöd från socialsekreteraren</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Jourhem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SiS ungdomshem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3850484736"/>
                  </a:ext>
                </a:extLst>
              </a:tr>
              <a:tr h="514350">
                <a:tc>
                  <a:txBody>
                    <a:bodyPr/>
                    <a:lstStyle/>
                    <a:p>
                      <a:pPr algn="ctr" fontAlgn="ctr"/>
                      <a:r>
                        <a:rPr lang="sv-SE" sz="900" b="0" i="0" u="none" strike="noStrike">
                          <a:solidFill>
                            <a:srgbClr val="000000"/>
                          </a:solidFill>
                          <a:effectLst/>
                          <a:latin typeface="Arial" panose="020B0604020202020204" pitchFamily="34" charset="0"/>
                        </a:rPr>
                        <a:t>Råd- och stöd från socialsekreteraren riktat till barnet/ den unga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Stödboende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Familjehem, konsulentstödda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95000997"/>
                  </a:ext>
                </a:extLst>
              </a:tr>
              <a:tr h="514350">
                <a:tc>
                  <a:txBody>
                    <a:bodyPr/>
                    <a:lstStyle/>
                    <a:p>
                      <a:pPr algn="ctr" fontAlgn="ctr"/>
                      <a:r>
                        <a:rPr lang="sv-SE" sz="900" b="0" i="0" u="none" strike="noStrike">
                          <a:solidFill>
                            <a:srgbClr val="000000"/>
                          </a:solidFill>
                          <a:effectLst/>
                          <a:latin typeface="Arial" panose="020B0604020202020204" pitchFamily="34" charset="0"/>
                        </a:rPr>
                        <a:t>Bekymringssamtal – orossamtal, förstagångssamtal, kontaktsamtal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Hem för vård eller boende (HVB-hem)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Hem för vård eller boende (HVB-hem)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974437727"/>
                  </a:ext>
                </a:extLst>
              </a:tr>
            </a:tbl>
          </a:graphicData>
        </a:graphic>
      </p:graphicFrame>
    </p:spTree>
    <p:extLst>
      <p:ext uri="{BB962C8B-B14F-4D97-AF65-F5344CB8AC3E}">
        <p14:creationId xmlns:p14="http://schemas.microsoft.com/office/powerpoint/2010/main" val="30771392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lstStyle/>
          <a:p>
            <a:r>
              <a:rPr lang="sv-SE" dirty="0"/>
              <a:t>Insatser som oftast ges i kommunal respektive enskild regi</a:t>
            </a:r>
            <a:endParaRPr lang="en-US" dirty="0"/>
          </a:p>
        </p:txBody>
      </p:sp>
      <p:sp>
        <p:nvSpPr>
          <p:cNvPr id="5" name="Platshållare för sidfot 4">
            <a:extLst>
              <a:ext uri="{FF2B5EF4-FFF2-40B4-BE49-F238E27FC236}">
                <a16:creationId xmlns:a16="http://schemas.microsoft.com/office/drawing/2014/main" id="{2C496CAC-3618-4164-AFCC-C2C60746B66F}"/>
              </a:ext>
            </a:extLst>
          </p:cNvPr>
          <p:cNvSpPr>
            <a:spLocks noGrp="1"/>
          </p:cNvSpPr>
          <p:nvPr>
            <p:ph type="ftr" sz="quarter" idx="11"/>
          </p:nvPr>
        </p:nvSpPr>
        <p:spPr/>
        <p:txBody>
          <a:bodyPr/>
          <a:lstStyle/>
          <a:p>
            <a:r>
              <a:rPr lang="sv-SE"/>
              <a:t>Verksamhetsområde: Barn och unga</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59</a:t>
            </a:fld>
            <a:endParaRPr lang="sv-SE"/>
          </a:p>
        </p:txBody>
      </p:sp>
      <p:sp>
        <p:nvSpPr>
          <p:cNvPr id="8" name="Text Placeholder 7">
            <a:extLst>
              <a:ext uri="{FF2B5EF4-FFF2-40B4-BE49-F238E27FC236}">
                <a16:creationId xmlns:a16="http://schemas.microsoft.com/office/drawing/2014/main" id="{F32F9537-6A19-BA62-F2CA-06D81F61EA7B}"/>
              </a:ext>
            </a:extLst>
          </p:cNvPr>
          <p:cNvSpPr>
            <a:spLocks noGrp="1"/>
          </p:cNvSpPr>
          <p:nvPr>
            <p:ph type="body" sz="quarter" idx="13"/>
          </p:nvPr>
        </p:nvSpPr>
        <p:spPr/>
        <p:txBody>
          <a:bodyPr/>
          <a:lstStyle/>
          <a:p>
            <a:r>
              <a:rPr lang="sv-SE" sz="800" dirty="0"/>
              <a:t>	Not: 	Antal svarande kommuner anges i parentes. </a:t>
            </a:r>
            <a:r>
              <a:rPr lang="sv-SE" dirty="0"/>
              <a:t>Insatser markerade med * avser insatser till anhöriga.</a:t>
            </a:r>
            <a:endParaRPr lang="sv-SE" sz="800" dirty="0"/>
          </a:p>
          <a:p>
            <a:r>
              <a:rPr lang="sv-SE" sz="800" dirty="0"/>
              <a:t>	Källa:	Enkät: Kartläggning av socialtjänstens insatser i Sveriges kommuner (2021)  </a:t>
            </a:r>
          </a:p>
        </p:txBody>
      </p:sp>
      <p:sp>
        <p:nvSpPr>
          <p:cNvPr id="9" name="TextBox 8">
            <a:extLst>
              <a:ext uri="{FF2B5EF4-FFF2-40B4-BE49-F238E27FC236}">
                <a16:creationId xmlns:a16="http://schemas.microsoft.com/office/drawing/2014/main" id="{F9D04B16-1A64-A69A-F6A3-62AAB1ABD5E4}"/>
              </a:ext>
            </a:extLst>
          </p:cNvPr>
          <p:cNvSpPr txBox="1"/>
          <p:nvPr/>
        </p:nvSpPr>
        <p:spPr>
          <a:xfrm>
            <a:off x="1069385" y="1321230"/>
            <a:ext cx="3276000" cy="252000"/>
          </a:xfrm>
          <a:prstGeom prst="rect">
            <a:avLst/>
          </a:prstGeom>
          <a:noFill/>
        </p:spPr>
        <p:txBody>
          <a:bodyPr wrap="square">
            <a:spAutoFit/>
          </a:bodyPr>
          <a:lstStyle/>
          <a:p>
            <a:pPr algn="ctr"/>
            <a:r>
              <a:rPr lang="sv-SE" sz="1050" b="1" dirty="0"/>
              <a:t>Vanligast kommunal regi</a:t>
            </a:r>
          </a:p>
        </p:txBody>
      </p:sp>
      <p:sp>
        <p:nvSpPr>
          <p:cNvPr id="10" name="TextBox 9">
            <a:extLst>
              <a:ext uri="{FF2B5EF4-FFF2-40B4-BE49-F238E27FC236}">
                <a16:creationId xmlns:a16="http://schemas.microsoft.com/office/drawing/2014/main" id="{34184594-EACF-C89B-8AA1-630F52D6A94C}"/>
              </a:ext>
            </a:extLst>
          </p:cNvPr>
          <p:cNvSpPr txBox="1"/>
          <p:nvPr/>
        </p:nvSpPr>
        <p:spPr>
          <a:xfrm>
            <a:off x="7846615" y="1321230"/>
            <a:ext cx="3276000" cy="252000"/>
          </a:xfrm>
          <a:prstGeom prst="rect">
            <a:avLst/>
          </a:prstGeom>
          <a:noFill/>
        </p:spPr>
        <p:txBody>
          <a:bodyPr wrap="square">
            <a:spAutoFit/>
          </a:bodyPr>
          <a:lstStyle/>
          <a:p>
            <a:pPr algn="ctr"/>
            <a:r>
              <a:rPr lang="sv-SE" sz="1050" b="1" dirty="0"/>
              <a:t>Vanligast enskild regi</a:t>
            </a:r>
          </a:p>
        </p:txBody>
      </p:sp>
      <p:sp>
        <p:nvSpPr>
          <p:cNvPr id="11" name="TextBox 10">
            <a:extLst>
              <a:ext uri="{FF2B5EF4-FFF2-40B4-BE49-F238E27FC236}">
                <a16:creationId xmlns:a16="http://schemas.microsoft.com/office/drawing/2014/main" id="{A6F9210C-8B59-C71B-B0EF-EACBABB0367C}"/>
              </a:ext>
            </a:extLst>
          </p:cNvPr>
          <p:cNvSpPr txBox="1"/>
          <p:nvPr/>
        </p:nvSpPr>
        <p:spPr>
          <a:xfrm>
            <a:off x="4458000" y="1321230"/>
            <a:ext cx="3276000" cy="252000"/>
          </a:xfrm>
          <a:prstGeom prst="rect">
            <a:avLst/>
          </a:prstGeom>
          <a:noFill/>
        </p:spPr>
        <p:txBody>
          <a:bodyPr wrap="square">
            <a:spAutoFit/>
          </a:bodyPr>
          <a:lstStyle/>
          <a:p>
            <a:pPr algn="ctr"/>
            <a:r>
              <a:rPr lang="sv-SE" sz="1050" b="1" dirty="0"/>
              <a:t>Vanligast </a:t>
            </a:r>
            <a:r>
              <a:rPr lang="sv-SE" sz="1050" b="1" dirty="0">
                <a:solidFill>
                  <a:schemeClr val="tx1"/>
                </a:solidFill>
              </a:rPr>
              <a:t>både kommunal och enskild regi</a:t>
            </a:r>
          </a:p>
        </p:txBody>
      </p:sp>
      <p:graphicFrame>
        <p:nvGraphicFramePr>
          <p:cNvPr id="13" name="Table 12">
            <a:extLst>
              <a:ext uri="{FF2B5EF4-FFF2-40B4-BE49-F238E27FC236}">
                <a16:creationId xmlns:a16="http://schemas.microsoft.com/office/drawing/2014/main" id="{39B85678-240D-65FB-1606-90564B645FCB}"/>
              </a:ext>
            </a:extLst>
          </p:cNvPr>
          <p:cNvGraphicFramePr>
            <a:graphicFrameLocks noGrp="1"/>
          </p:cNvGraphicFramePr>
          <p:nvPr>
            <p:custDataLst>
              <p:tags r:id="rId1"/>
            </p:custDataLst>
            <p:extLst>
              <p:ext uri="{D42A27DB-BD31-4B8C-83A1-F6EECF244321}">
                <p14:modId xmlns:p14="http://schemas.microsoft.com/office/powerpoint/2010/main" val="4161910959"/>
              </p:ext>
            </p:extLst>
          </p:nvPr>
        </p:nvGraphicFramePr>
        <p:xfrm>
          <a:off x="1290639" y="1746286"/>
          <a:ext cx="9610722" cy="3374916"/>
        </p:xfrm>
        <a:graphic>
          <a:graphicData uri="http://schemas.openxmlformats.org/drawingml/2006/table">
            <a:tbl>
              <a:tblPr/>
              <a:tblGrid>
                <a:gridCol w="1463774">
                  <a:extLst>
                    <a:ext uri="{9D8B030D-6E8A-4147-A177-3AD203B41FA5}">
                      <a16:colId xmlns:a16="http://schemas.microsoft.com/office/drawing/2014/main" val="2108780132"/>
                    </a:ext>
                  </a:extLst>
                </a:gridCol>
                <a:gridCol w="691459">
                  <a:extLst>
                    <a:ext uri="{9D8B030D-6E8A-4147-A177-3AD203B41FA5}">
                      <a16:colId xmlns:a16="http://schemas.microsoft.com/office/drawing/2014/main" val="174480106"/>
                    </a:ext>
                  </a:extLst>
                </a:gridCol>
                <a:gridCol w="691459">
                  <a:extLst>
                    <a:ext uri="{9D8B030D-6E8A-4147-A177-3AD203B41FA5}">
                      <a16:colId xmlns:a16="http://schemas.microsoft.com/office/drawing/2014/main" val="409954906"/>
                    </a:ext>
                  </a:extLst>
                </a:gridCol>
                <a:gridCol w="535323">
                  <a:extLst>
                    <a:ext uri="{9D8B030D-6E8A-4147-A177-3AD203B41FA5}">
                      <a16:colId xmlns:a16="http://schemas.microsoft.com/office/drawing/2014/main" val="1066859376"/>
                    </a:ext>
                  </a:extLst>
                </a:gridCol>
                <a:gridCol w="1463774">
                  <a:extLst>
                    <a:ext uri="{9D8B030D-6E8A-4147-A177-3AD203B41FA5}">
                      <a16:colId xmlns:a16="http://schemas.microsoft.com/office/drawing/2014/main" val="1501381620"/>
                    </a:ext>
                  </a:extLst>
                </a:gridCol>
                <a:gridCol w="691459">
                  <a:extLst>
                    <a:ext uri="{9D8B030D-6E8A-4147-A177-3AD203B41FA5}">
                      <a16:colId xmlns:a16="http://schemas.microsoft.com/office/drawing/2014/main" val="2730711544"/>
                    </a:ext>
                  </a:extLst>
                </a:gridCol>
                <a:gridCol w="691459">
                  <a:extLst>
                    <a:ext uri="{9D8B030D-6E8A-4147-A177-3AD203B41FA5}">
                      <a16:colId xmlns:a16="http://schemas.microsoft.com/office/drawing/2014/main" val="4128249214"/>
                    </a:ext>
                  </a:extLst>
                </a:gridCol>
                <a:gridCol w="535323">
                  <a:extLst>
                    <a:ext uri="{9D8B030D-6E8A-4147-A177-3AD203B41FA5}">
                      <a16:colId xmlns:a16="http://schemas.microsoft.com/office/drawing/2014/main" val="382175680"/>
                    </a:ext>
                  </a:extLst>
                </a:gridCol>
                <a:gridCol w="1463774">
                  <a:extLst>
                    <a:ext uri="{9D8B030D-6E8A-4147-A177-3AD203B41FA5}">
                      <a16:colId xmlns:a16="http://schemas.microsoft.com/office/drawing/2014/main" val="2935524616"/>
                    </a:ext>
                  </a:extLst>
                </a:gridCol>
                <a:gridCol w="691459">
                  <a:extLst>
                    <a:ext uri="{9D8B030D-6E8A-4147-A177-3AD203B41FA5}">
                      <a16:colId xmlns:a16="http://schemas.microsoft.com/office/drawing/2014/main" val="975789995"/>
                    </a:ext>
                  </a:extLst>
                </a:gridCol>
                <a:gridCol w="691459">
                  <a:extLst>
                    <a:ext uri="{9D8B030D-6E8A-4147-A177-3AD203B41FA5}">
                      <a16:colId xmlns:a16="http://schemas.microsoft.com/office/drawing/2014/main" val="2681488474"/>
                    </a:ext>
                  </a:extLst>
                </a:gridCol>
              </a:tblGrid>
              <a:tr h="730568">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Andel kommunal regi</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Antal kommunal regi</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Andel kommunal och enskild</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Antal kommunal och enskild</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enskild regi</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Antal enskild regi</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extLst>
                  <a:ext uri="{0D108BD9-81ED-4DB2-BD59-A6C34878D82A}">
                    <a16:rowId xmlns:a16="http://schemas.microsoft.com/office/drawing/2014/main" val="859790838"/>
                  </a:ext>
                </a:extLst>
              </a:tr>
              <a:tr h="521834">
                <a:tc>
                  <a:txBody>
                    <a:bodyPr/>
                    <a:lstStyle/>
                    <a:p>
                      <a:pPr algn="ctr" fontAlgn="ctr"/>
                      <a:r>
                        <a:rPr lang="sv-SE" sz="900" b="0" i="0" u="none" strike="noStrike">
                          <a:solidFill>
                            <a:srgbClr val="000000"/>
                          </a:solidFill>
                          <a:effectLst/>
                          <a:latin typeface="Arial" panose="020B0604020202020204" pitchFamily="34" charset="0"/>
                        </a:rPr>
                        <a:t>Råd- och stöd från socialsekreteraren (12)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Jourhem (12)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75%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SiS ungdomshem (12)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83%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3304611894"/>
                  </a:ext>
                </a:extLst>
              </a:tr>
              <a:tr h="521834">
                <a:tc>
                  <a:txBody>
                    <a:bodyPr/>
                    <a:lstStyle/>
                    <a:p>
                      <a:pPr algn="ctr" fontAlgn="ctr"/>
                      <a:r>
                        <a:rPr lang="sv-SE" sz="900" b="0" i="0" u="none" strike="noStrike">
                          <a:solidFill>
                            <a:srgbClr val="000000"/>
                          </a:solidFill>
                          <a:effectLst/>
                          <a:latin typeface="Arial" panose="020B0604020202020204" pitchFamily="34" charset="0"/>
                        </a:rPr>
                        <a:t>Råd- och stöd från socialsekreteraren riktat till barnet/ den unga (12)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Stödboende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70%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Familjehem, konsulentstödda (12)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75%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3192317405"/>
                  </a:ext>
                </a:extLst>
              </a:tr>
              <a:tr h="547525">
                <a:tc>
                  <a:txBody>
                    <a:bodyPr/>
                    <a:lstStyle/>
                    <a:p>
                      <a:pPr algn="ctr" fontAlgn="ctr"/>
                      <a:r>
                        <a:rPr lang="sv-SE" sz="900" b="0" i="0" u="none" strike="noStrike">
                          <a:solidFill>
                            <a:srgbClr val="000000"/>
                          </a:solidFill>
                          <a:effectLst/>
                          <a:latin typeface="Arial" panose="020B0604020202020204" pitchFamily="34" charset="0"/>
                        </a:rPr>
                        <a:t>Bekymringssamtal – orossamtal, förstagångssamtal, kontaktsamtal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Hem för vård eller boende (HVB-hem) (12)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Hem för vård eller boende (HVB-hem) (12)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42%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4250099655"/>
                  </a:ext>
                </a:extLst>
              </a:tr>
              <a:tr h="521834">
                <a:tc>
                  <a:txBody>
                    <a:bodyPr/>
                    <a:lstStyle/>
                    <a:p>
                      <a:pPr algn="ctr" fontAlgn="ctr"/>
                      <a:r>
                        <a:rPr lang="sv-SE" sz="900" b="0" i="0" u="none" strike="noStrike">
                          <a:solidFill>
                            <a:srgbClr val="000000"/>
                          </a:solidFill>
                          <a:effectLst/>
                          <a:latin typeface="Arial" panose="020B0604020202020204" pitchFamily="34" charset="0"/>
                        </a:rPr>
                        <a:t>Samarbetssamtal (11)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Familjebehandling utan särskild manual (12)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Behandlingsfamiljer (3)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684271897"/>
                  </a:ext>
                </a:extLst>
              </a:tr>
              <a:tr h="521834">
                <a:tc>
                  <a:txBody>
                    <a:bodyPr/>
                    <a:lstStyle/>
                    <a:p>
                      <a:pPr algn="ctr" fontAlgn="ctr"/>
                      <a:r>
                        <a:rPr lang="sv-SE" sz="900" b="0" i="0" u="none" strike="noStrike">
                          <a:solidFill>
                            <a:srgbClr val="000000"/>
                          </a:solidFill>
                          <a:effectLst/>
                          <a:latin typeface="Arial" panose="020B0604020202020204" pitchFamily="34" charset="0"/>
                        </a:rPr>
                        <a:t>Umgängeskontaktperson (11)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82%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Familjehem (12)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Stödboende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20%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dirty="0">
                          <a:solidFill>
                            <a:srgbClr val="000000"/>
                          </a:solidFill>
                          <a:effectLst/>
                          <a:latin typeface="Arial" panose="020B0604020202020204" pitchFamily="34" charset="0"/>
                        </a:rPr>
                        <a:t>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4015331036"/>
                  </a:ext>
                </a:extLst>
              </a:tr>
            </a:tbl>
          </a:graphicData>
        </a:graphic>
      </p:graphicFrame>
    </p:spTree>
    <p:extLst>
      <p:ext uri="{BB962C8B-B14F-4D97-AF65-F5344CB8AC3E}">
        <p14:creationId xmlns:p14="http://schemas.microsoft.com/office/powerpoint/2010/main" val="1521872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AB618A-3AB5-49F4-B58B-0F8EF19BD2AF}"/>
              </a:ext>
            </a:extLst>
          </p:cNvPr>
          <p:cNvSpPr>
            <a:spLocks noGrp="1"/>
          </p:cNvSpPr>
          <p:nvPr>
            <p:ph type="title"/>
          </p:nvPr>
        </p:nvSpPr>
        <p:spPr>
          <a:xfrm>
            <a:off x="375475" y="273023"/>
            <a:ext cx="9609825" cy="1231392"/>
          </a:xfrm>
        </p:spPr>
        <p:txBody>
          <a:bodyPr vert="horz" lIns="91440" tIns="45720" rIns="91440" bIns="45720" rtlCol="0" anchor="b">
            <a:noAutofit/>
          </a:bodyPr>
          <a:lstStyle/>
          <a:p>
            <a:r>
              <a:rPr lang="sv-SE" sz="3200" dirty="0"/>
              <a:t>Arbetet har utgått ifrån tre frågeställningar</a:t>
            </a:r>
          </a:p>
        </p:txBody>
      </p:sp>
      <p:sp>
        <p:nvSpPr>
          <p:cNvPr id="5" name="Platshållare för bildnummer 4">
            <a:extLst>
              <a:ext uri="{FF2B5EF4-FFF2-40B4-BE49-F238E27FC236}">
                <a16:creationId xmlns:a16="http://schemas.microsoft.com/office/drawing/2014/main" id="{49662A52-3A22-495B-969E-3C320B7FA6BA}"/>
              </a:ext>
            </a:extLst>
          </p:cNvPr>
          <p:cNvSpPr>
            <a:spLocks noGrp="1"/>
          </p:cNvSpPr>
          <p:nvPr>
            <p:ph type="sldNum" sz="quarter" idx="12"/>
          </p:nvPr>
        </p:nvSpPr>
        <p:spPr/>
        <p:txBody>
          <a:bodyPr/>
          <a:lstStyle/>
          <a:p>
            <a:fld id="{2DBAD975-63FF-4468-AC34-025F73E043F9}" type="slidenum">
              <a:rPr lang="sv-SE" smtClean="0"/>
              <a:t>6</a:t>
            </a:fld>
            <a:endParaRPr lang="sv-SE"/>
          </a:p>
        </p:txBody>
      </p:sp>
      <p:pic>
        <p:nvPicPr>
          <p:cNvPr id="6" name="Graphic 22" descr="Badge Question Mark outline">
            <a:extLst>
              <a:ext uri="{FF2B5EF4-FFF2-40B4-BE49-F238E27FC236}">
                <a16:creationId xmlns:a16="http://schemas.microsoft.com/office/drawing/2014/main" id="{1C57E27E-CC8F-4C1F-B09F-88E5F75255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85628" y="1629328"/>
            <a:ext cx="3599343" cy="3599343"/>
          </a:xfrm>
          <a:prstGeom prst="rect">
            <a:avLst/>
          </a:prstGeom>
        </p:spPr>
      </p:pic>
      <p:sp>
        <p:nvSpPr>
          <p:cNvPr id="8" name="textruta 7">
            <a:extLst>
              <a:ext uri="{FF2B5EF4-FFF2-40B4-BE49-F238E27FC236}">
                <a16:creationId xmlns:a16="http://schemas.microsoft.com/office/drawing/2014/main" id="{8F6B7E00-D678-4393-A667-8BFB0C10C7F9}"/>
              </a:ext>
            </a:extLst>
          </p:cNvPr>
          <p:cNvSpPr txBox="1"/>
          <p:nvPr/>
        </p:nvSpPr>
        <p:spPr>
          <a:xfrm>
            <a:off x="539156" y="1780087"/>
            <a:ext cx="7435262" cy="3444404"/>
          </a:xfrm>
          <a:prstGeom prst="rect">
            <a:avLst/>
          </a:prstGeom>
          <a:noFill/>
        </p:spPr>
        <p:txBody>
          <a:bodyPr wrap="square">
            <a:spAutoFit/>
          </a:bodyPr>
          <a:lstStyle/>
          <a:p>
            <a:pPr>
              <a:lnSpc>
                <a:spcPct val="120000"/>
              </a:lnSpc>
              <a:spcAft>
                <a:spcPts val="1100"/>
              </a:spcAft>
            </a:pPr>
            <a:r>
              <a:rPr lang="sv-SE" sz="1600" dirty="0">
                <a:effectLst/>
                <a:ea typeface="Times New Roman" panose="02020603050405020304" pitchFamily="18" charset="0"/>
              </a:rPr>
              <a:t>Kartläggningen har utgått ifrån tre frågeställningar där den första var av metodologisk karaktär och gav förutsättningar för de andra två: </a:t>
            </a:r>
          </a:p>
          <a:p>
            <a:pPr marL="342900" lvl="0" indent="-342900">
              <a:lnSpc>
                <a:spcPct val="120000"/>
              </a:lnSpc>
              <a:spcAft>
                <a:spcPts val="1100"/>
              </a:spcAft>
              <a:buFont typeface="+mj-lt"/>
              <a:buAutoNum type="arabicPeriod"/>
            </a:pPr>
            <a:r>
              <a:rPr lang="sv-SE" sz="1600" b="1" dirty="0">
                <a:effectLst/>
                <a:ea typeface="Times New Roman" panose="02020603050405020304" pitchFamily="18" charset="0"/>
              </a:rPr>
              <a:t>Vilka är de kända insatserna inom socialtjänsten och hur ska dessa kategoriseras för att kartläggningen ska kunna genomföras? </a:t>
            </a:r>
          </a:p>
          <a:p>
            <a:pPr>
              <a:lnSpc>
                <a:spcPct val="120000"/>
              </a:lnSpc>
              <a:spcAft>
                <a:spcPts val="1100"/>
              </a:spcAft>
            </a:pPr>
            <a:r>
              <a:rPr lang="sv-SE" sz="1600" dirty="0">
                <a:effectLst/>
                <a:ea typeface="Times New Roman" panose="02020603050405020304" pitchFamily="18" charset="0"/>
              </a:rPr>
              <a:t>Utifrån den första frågeställningen togs en enkät fram med syfte att besvara ytterligare två frågeställningar; </a:t>
            </a:r>
          </a:p>
          <a:p>
            <a:pPr marL="342900" lvl="0" indent="-342900">
              <a:lnSpc>
                <a:spcPct val="120000"/>
              </a:lnSpc>
              <a:buFont typeface="+mj-lt"/>
              <a:buAutoNum type="arabicPeriod" startAt="2"/>
            </a:pPr>
            <a:r>
              <a:rPr lang="sv-SE" sz="1600" b="1" dirty="0">
                <a:effectLst/>
                <a:ea typeface="Times New Roman" panose="02020603050405020304" pitchFamily="18" charset="0"/>
              </a:rPr>
              <a:t>Vilka insatser erbjuds inom var och en av Sveriges 290 kommuner och i vilken form erbjuds de? </a:t>
            </a:r>
          </a:p>
          <a:p>
            <a:pPr marL="342900" lvl="0" indent="-342900">
              <a:lnSpc>
                <a:spcPct val="120000"/>
              </a:lnSpc>
              <a:spcAft>
                <a:spcPts val="1100"/>
              </a:spcAft>
              <a:buFont typeface="+mj-lt"/>
              <a:buAutoNum type="arabicPeriod" startAt="2"/>
            </a:pPr>
            <a:r>
              <a:rPr lang="sv-SE" sz="1600" b="1" dirty="0">
                <a:effectLst/>
                <a:ea typeface="Times New Roman" panose="02020603050405020304" pitchFamily="18" charset="0"/>
              </a:rPr>
              <a:t>Vilka önskemål finns bland kommunerna avseende att ge insatser utan biståndsbeslut i framtiden?</a:t>
            </a:r>
          </a:p>
        </p:txBody>
      </p:sp>
    </p:spTree>
    <p:extLst>
      <p:ext uri="{BB962C8B-B14F-4D97-AF65-F5344CB8AC3E}">
        <p14:creationId xmlns:p14="http://schemas.microsoft.com/office/powerpoint/2010/main" val="18464113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antalet individer som tar del av insatser som ges i kommunal eller enskild regi</a:t>
            </a:r>
            <a:endParaRPr lang="en-US" dirty="0"/>
          </a:p>
        </p:txBody>
      </p:sp>
      <p:sp>
        <p:nvSpPr>
          <p:cNvPr id="5" name="Platshållare för sidfot 4">
            <a:extLst>
              <a:ext uri="{FF2B5EF4-FFF2-40B4-BE49-F238E27FC236}">
                <a16:creationId xmlns:a16="http://schemas.microsoft.com/office/drawing/2014/main" id="{7A55F53A-F82E-49E6-923D-05F09B897B7F}"/>
              </a:ext>
            </a:extLst>
          </p:cNvPr>
          <p:cNvSpPr>
            <a:spLocks noGrp="1"/>
          </p:cNvSpPr>
          <p:nvPr>
            <p:ph type="ftr" sz="quarter" idx="11"/>
          </p:nvPr>
        </p:nvSpPr>
        <p:spPr/>
        <p:txBody>
          <a:bodyPr/>
          <a:lstStyle/>
          <a:p>
            <a:r>
              <a:rPr lang="sv-SE"/>
              <a:t>Verksamhetsområde: Barn och unga</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60</a:t>
            </a:fld>
            <a:endParaRPr lang="sv-SE"/>
          </a:p>
        </p:txBody>
      </p:sp>
      <p:sp>
        <p:nvSpPr>
          <p:cNvPr id="8" name="Text Placeholder 7">
            <a:extLst>
              <a:ext uri="{FF2B5EF4-FFF2-40B4-BE49-F238E27FC236}">
                <a16:creationId xmlns:a16="http://schemas.microsoft.com/office/drawing/2014/main" id="{02A703FB-F73B-7C25-6E48-210A7EB38D9B}"/>
              </a:ext>
            </a:extLst>
          </p:cNvPr>
          <p:cNvSpPr>
            <a:spLocks noGrp="1"/>
          </p:cNvSpPr>
          <p:nvPr>
            <p:ph type="body" sz="quarter" idx="13"/>
          </p:nvPr>
        </p:nvSpPr>
        <p:spPr/>
        <p:txBody>
          <a:bodyPr/>
          <a:lstStyle/>
          <a:p>
            <a:r>
              <a:rPr lang="sv-SE" sz="800" dirty="0"/>
              <a:t>	Källa:	Enkät: Kartläggning av socialtjänstens insatser i Sveriges kommuner (2021)  </a:t>
            </a:r>
          </a:p>
        </p:txBody>
      </p:sp>
      <p:sp>
        <p:nvSpPr>
          <p:cNvPr id="10" name="TextBox 9">
            <a:extLst>
              <a:ext uri="{FF2B5EF4-FFF2-40B4-BE49-F238E27FC236}">
                <a16:creationId xmlns:a16="http://schemas.microsoft.com/office/drawing/2014/main" id="{A3D15B81-4F55-0C73-240E-35F1DB1DB6BC}"/>
              </a:ext>
            </a:extLst>
          </p:cNvPr>
          <p:cNvSpPr txBox="1"/>
          <p:nvPr/>
        </p:nvSpPr>
        <p:spPr>
          <a:xfrm>
            <a:off x="4861367" y="1615545"/>
            <a:ext cx="3152935" cy="430887"/>
          </a:xfrm>
          <a:prstGeom prst="rect">
            <a:avLst/>
          </a:prstGeom>
          <a:noFill/>
        </p:spPr>
        <p:txBody>
          <a:bodyPr wrap="square">
            <a:spAutoFit/>
          </a:bodyPr>
          <a:lstStyle/>
          <a:p>
            <a:r>
              <a:rPr lang="sv-SE" sz="1100" dirty="0">
                <a:latin typeface="Arial" panose="020B0604020202020204" pitchFamily="34" charset="0"/>
              </a:rPr>
              <a:t>insatser i kommunerna som uppges ges i både kommunal och enskild regi</a:t>
            </a:r>
            <a:endParaRPr lang="sv-SE" sz="1100" dirty="0"/>
          </a:p>
        </p:txBody>
      </p:sp>
      <p:sp>
        <p:nvSpPr>
          <p:cNvPr id="11" name="TextBox 10">
            <a:extLst>
              <a:ext uri="{FF2B5EF4-FFF2-40B4-BE49-F238E27FC236}">
                <a16:creationId xmlns:a16="http://schemas.microsoft.com/office/drawing/2014/main" id="{7DF9A800-91DE-E56B-2637-4C69A141D94C}"/>
              </a:ext>
            </a:extLst>
          </p:cNvPr>
          <p:cNvSpPr txBox="1"/>
          <p:nvPr/>
        </p:nvSpPr>
        <p:spPr>
          <a:xfrm>
            <a:off x="1404393" y="1609489"/>
            <a:ext cx="2865801" cy="430887"/>
          </a:xfrm>
          <a:prstGeom prst="rect">
            <a:avLst/>
          </a:prstGeom>
          <a:noFill/>
        </p:spPr>
        <p:txBody>
          <a:bodyPr wrap="square">
            <a:spAutoFit/>
          </a:bodyPr>
          <a:lstStyle/>
          <a:p>
            <a:r>
              <a:rPr lang="sv-SE" sz="1100" dirty="0">
                <a:latin typeface="Arial" panose="020B0604020202020204" pitchFamily="34" charset="0"/>
              </a:rPr>
              <a:t>insatser i kommunerna som uppges endast ges i kommunal regi</a:t>
            </a:r>
            <a:endParaRPr lang="sv-SE" sz="1100" dirty="0"/>
          </a:p>
        </p:txBody>
      </p:sp>
      <p:sp>
        <p:nvSpPr>
          <p:cNvPr id="14" name="TextBox 13">
            <a:extLst>
              <a:ext uri="{FF2B5EF4-FFF2-40B4-BE49-F238E27FC236}">
                <a16:creationId xmlns:a16="http://schemas.microsoft.com/office/drawing/2014/main" id="{1B1F8BE9-2ED2-49EA-67B6-ADC9386B8E7C}"/>
              </a:ext>
            </a:extLst>
          </p:cNvPr>
          <p:cNvSpPr txBox="1"/>
          <p:nvPr/>
        </p:nvSpPr>
        <p:spPr>
          <a:xfrm>
            <a:off x="8605474" y="1609489"/>
            <a:ext cx="2841887" cy="430887"/>
          </a:xfrm>
          <a:prstGeom prst="rect">
            <a:avLst/>
          </a:prstGeom>
          <a:noFill/>
          <a:ln>
            <a:noFill/>
          </a:ln>
        </p:spPr>
        <p:txBody>
          <a:bodyPr wrap="square">
            <a:spAutoFit/>
          </a:bodyPr>
          <a:lstStyle/>
          <a:p>
            <a:r>
              <a:rPr lang="sv-SE" sz="1100" dirty="0">
                <a:latin typeface="Arial" panose="020B0604020202020204" pitchFamily="34" charset="0"/>
              </a:rPr>
              <a:t>insatser i kommunerna som uppges endast ges i enskild regi</a:t>
            </a:r>
            <a:endParaRPr lang="sv-SE" sz="1100" dirty="0"/>
          </a:p>
        </p:txBody>
      </p:sp>
      <p:sp>
        <p:nvSpPr>
          <p:cNvPr id="15" name="TextBox 14">
            <a:extLst>
              <a:ext uri="{FF2B5EF4-FFF2-40B4-BE49-F238E27FC236}">
                <a16:creationId xmlns:a16="http://schemas.microsoft.com/office/drawing/2014/main" id="{8010BAA2-49B1-570E-CCC9-0E300EC89D02}"/>
              </a:ext>
            </a:extLst>
          </p:cNvPr>
          <p:cNvSpPr txBox="1"/>
          <p:nvPr/>
        </p:nvSpPr>
        <p:spPr>
          <a:xfrm>
            <a:off x="1404393"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6" name="TextBox 15">
            <a:extLst>
              <a:ext uri="{FF2B5EF4-FFF2-40B4-BE49-F238E27FC236}">
                <a16:creationId xmlns:a16="http://schemas.microsoft.com/office/drawing/2014/main" id="{04944100-F76C-ED24-7079-932A7F5B24ED}"/>
              </a:ext>
            </a:extLst>
          </p:cNvPr>
          <p:cNvSpPr txBox="1"/>
          <p:nvPr>
            <p:custDataLst>
              <p:tags r:id="rId1"/>
            </p:custDataLst>
          </p:nvPr>
        </p:nvSpPr>
        <p:spPr>
          <a:xfrm>
            <a:off x="1982891" y="1412384"/>
            <a:ext cx="704325" cy="261610"/>
          </a:xfrm>
          <a:prstGeom prst="rect">
            <a:avLst/>
          </a:prstGeom>
          <a:noFill/>
        </p:spPr>
        <p:txBody>
          <a:bodyPr wrap="square">
            <a:spAutoFit/>
          </a:bodyPr>
          <a:lstStyle/>
          <a:p>
            <a:r>
              <a:rPr lang="sv-SE" sz="1100" dirty="0"/>
              <a:t>225</a:t>
            </a:r>
          </a:p>
        </p:txBody>
      </p:sp>
      <p:sp>
        <p:nvSpPr>
          <p:cNvPr id="17" name="TextBox 16">
            <a:extLst>
              <a:ext uri="{FF2B5EF4-FFF2-40B4-BE49-F238E27FC236}">
                <a16:creationId xmlns:a16="http://schemas.microsoft.com/office/drawing/2014/main" id="{FE4E9FAE-D7EE-C508-CA49-948714293B2E}"/>
              </a:ext>
            </a:extLst>
          </p:cNvPr>
          <p:cNvSpPr txBox="1"/>
          <p:nvPr/>
        </p:nvSpPr>
        <p:spPr>
          <a:xfrm>
            <a:off x="8592800"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8" name="TextBox 17">
            <a:extLst>
              <a:ext uri="{FF2B5EF4-FFF2-40B4-BE49-F238E27FC236}">
                <a16:creationId xmlns:a16="http://schemas.microsoft.com/office/drawing/2014/main" id="{C9707F73-0EFD-D5AA-72B1-961E7CF21E02}"/>
              </a:ext>
            </a:extLst>
          </p:cNvPr>
          <p:cNvSpPr txBox="1"/>
          <p:nvPr>
            <p:custDataLst>
              <p:tags r:id="rId2"/>
            </p:custDataLst>
          </p:nvPr>
        </p:nvSpPr>
        <p:spPr>
          <a:xfrm>
            <a:off x="9171298" y="1412384"/>
            <a:ext cx="704325" cy="261610"/>
          </a:xfrm>
          <a:prstGeom prst="rect">
            <a:avLst/>
          </a:prstGeom>
          <a:noFill/>
        </p:spPr>
        <p:txBody>
          <a:bodyPr wrap="square">
            <a:spAutoFit/>
          </a:bodyPr>
          <a:lstStyle/>
          <a:p>
            <a:r>
              <a:rPr lang="sv-SE" sz="1100" dirty="0"/>
              <a:t>36</a:t>
            </a:r>
          </a:p>
        </p:txBody>
      </p:sp>
      <p:sp>
        <p:nvSpPr>
          <p:cNvPr id="19" name="TextBox 18">
            <a:extLst>
              <a:ext uri="{FF2B5EF4-FFF2-40B4-BE49-F238E27FC236}">
                <a16:creationId xmlns:a16="http://schemas.microsoft.com/office/drawing/2014/main" id="{C5F56CF1-0C67-8BB8-1FAB-348214B0C3BA}"/>
              </a:ext>
            </a:extLst>
          </p:cNvPr>
          <p:cNvSpPr txBox="1"/>
          <p:nvPr/>
        </p:nvSpPr>
        <p:spPr>
          <a:xfrm>
            <a:off x="4861366"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20" name="TextBox 19">
            <a:extLst>
              <a:ext uri="{FF2B5EF4-FFF2-40B4-BE49-F238E27FC236}">
                <a16:creationId xmlns:a16="http://schemas.microsoft.com/office/drawing/2014/main" id="{E2B74A3B-A07A-CCC2-81A1-C2913B4CB3AB}"/>
              </a:ext>
            </a:extLst>
          </p:cNvPr>
          <p:cNvSpPr txBox="1"/>
          <p:nvPr>
            <p:custDataLst>
              <p:tags r:id="rId3"/>
            </p:custDataLst>
          </p:nvPr>
        </p:nvSpPr>
        <p:spPr>
          <a:xfrm>
            <a:off x="5439864" y="1412384"/>
            <a:ext cx="704325" cy="261610"/>
          </a:xfrm>
          <a:prstGeom prst="rect">
            <a:avLst/>
          </a:prstGeom>
          <a:noFill/>
        </p:spPr>
        <p:txBody>
          <a:bodyPr wrap="square">
            <a:spAutoFit/>
          </a:bodyPr>
          <a:lstStyle/>
          <a:p>
            <a:r>
              <a:rPr lang="sv-SE" sz="1100" dirty="0"/>
              <a:t>96</a:t>
            </a:r>
          </a:p>
        </p:txBody>
      </p:sp>
      <p:graphicFrame>
        <p:nvGraphicFramePr>
          <p:cNvPr id="21" name="Chart 20">
            <a:extLst>
              <a:ext uri="{FF2B5EF4-FFF2-40B4-BE49-F238E27FC236}">
                <a16:creationId xmlns:a16="http://schemas.microsoft.com/office/drawing/2014/main" id="{8374FC66-326E-47FD-962F-1BEAAFD962D0}"/>
              </a:ext>
            </a:extLst>
          </p:cNvPr>
          <p:cNvGraphicFramePr>
            <a:graphicFrameLocks/>
          </p:cNvGraphicFramePr>
          <p:nvPr>
            <p:extLst>
              <p:ext uri="{D42A27DB-BD31-4B8C-83A1-F6EECF244321}">
                <p14:modId xmlns:p14="http://schemas.microsoft.com/office/powerpoint/2010/main" val="3305526777"/>
              </p:ext>
            </p:extLst>
          </p:nvPr>
        </p:nvGraphicFramePr>
        <p:xfrm>
          <a:off x="336000" y="2046747"/>
          <a:ext cx="11520000" cy="3639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33372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insatser som ges i kommunal respektive enskild regi uppdelat på kommun</a:t>
            </a:r>
          </a:p>
        </p:txBody>
      </p:sp>
      <p:sp>
        <p:nvSpPr>
          <p:cNvPr id="5" name="Platshållare för sidfot 4">
            <a:extLst>
              <a:ext uri="{FF2B5EF4-FFF2-40B4-BE49-F238E27FC236}">
                <a16:creationId xmlns:a16="http://schemas.microsoft.com/office/drawing/2014/main" id="{1A8D0924-6431-45DD-86D6-EE776606D234}"/>
              </a:ext>
            </a:extLst>
          </p:cNvPr>
          <p:cNvSpPr>
            <a:spLocks noGrp="1"/>
          </p:cNvSpPr>
          <p:nvPr>
            <p:ph type="ftr" sz="quarter" idx="11"/>
          </p:nvPr>
        </p:nvSpPr>
        <p:spPr/>
        <p:txBody>
          <a:bodyPr/>
          <a:lstStyle/>
          <a:p>
            <a:r>
              <a:rPr lang="sv-SE"/>
              <a:t>Verksamhetsområde: Barn och unga</a:t>
            </a:r>
          </a:p>
        </p:txBody>
      </p:sp>
      <p:sp>
        <p:nvSpPr>
          <p:cNvPr id="3" name="Platshållare för bildnummer 2">
            <a:extLst>
              <a:ext uri="{FF2B5EF4-FFF2-40B4-BE49-F238E27FC236}">
                <a16:creationId xmlns:a16="http://schemas.microsoft.com/office/drawing/2014/main" id="{0C3B73DA-6A98-4F65-A103-AFE737DEEBD1}"/>
              </a:ext>
            </a:extLst>
          </p:cNvPr>
          <p:cNvSpPr>
            <a:spLocks noGrp="1"/>
          </p:cNvSpPr>
          <p:nvPr>
            <p:ph type="sldNum" sz="quarter" idx="12"/>
          </p:nvPr>
        </p:nvSpPr>
        <p:spPr/>
        <p:txBody>
          <a:bodyPr/>
          <a:lstStyle/>
          <a:p>
            <a:fld id="{2DBAD975-63FF-4468-AC34-025F73E043F9}" type="slidenum">
              <a:rPr lang="sv-SE" smtClean="0"/>
              <a:pPr/>
              <a:t>61</a:t>
            </a:fld>
            <a:endParaRPr lang="sv-SE"/>
          </a:p>
        </p:txBody>
      </p:sp>
      <p:sp>
        <p:nvSpPr>
          <p:cNvPr id="9" name="Text Placeholder 8">
            <a:extLst>
              <a:ext uri="{FF2B5EF4-FFF2-40B4-BE49-F238E27FC236}">
                <a16:creationId xmlns:a16="http://schemas.microsoft.com/office/drawing/2014/main" id="{B675C787-D78D-72B7-00FC-F4950A5A198F}"/>
              </a:ext>
            </a:extLst>
          </p:cNvPr>
          <p:cNvSpPr>
            <a:spLocks noGrp="1"/>
          </p:cNvSpPr>
          <p:nvPr>
            <p:ph type="body" sz="quarter" idx="13"/>
          </p:nvPr>
        </p:nvSpPr>
        <p:spPr/>
        <p:txBody>
          <a:bodyPr/>
          <a:lstStyle/>
          <a:p>
            <a:r>
              <a:rPr lang="sv-SE" sz="800" dirty="0"/>
              <a:t>	Not: 	Antal svarande kommuner i riket är 235 kommuner. </a:t>
            </a:r>
            <a:r>
              <a:rPr lang="sv-SE" dirty="0"/>
              <a:t>Endast de kommuner som har lämnat ett svar visas i denna graf.</a:t>
            </a:r>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2FB13035-31B6-466B-8CAC-5DB0071618EA}"/>
              </a:ext>
            </a:extLst>
          </p:cNvPr>
          <p:cNvGraphicFramePr>
            <a:graphicFrameLocks/>
          </p:cNvGraphicFramePr>
          <p:nvPr>
            <p:extLst>
              <p:ext uri="{D42A27DB-BD31-4B8C-83A1-F6EECF244321}">
                <p14:modId xmlns:p14="http://schemas.microsoft.com/office/powerpoint/2010/main" val="1469909983"/>
              </p:ext>
            </p:extLst>
          </p:nvPr>
        </p:nvGraphicFramePr>
        <p:xfrm>
          <a:off x="336000" y="1179000"/>
          <a:ext cx="11520000" cy="450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0BD2AF75-3C81-7295-2677-06883AABE669}"/>
              </a:ext>
            </a:extLst>
          </p:cNvPr>
          <p:cNvSpPr/>
          <p:nvPr/>
        </p:nvSpPr>
        <p:spPr>
          <a:xfrm>
            <a:off x="9221742" y="5334852"/>
            <a:ext cx="1628503" cy="33092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25655031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kommunal och enskild regi uppdelat på huvudgrupp</a:t>
            </a:r>
          </a:p>
        </p:txBody>
      </p:sp>
      <p:sp>
        <p:nvSpPr>
          <p:cNvPr id="5" name="Platshållare för sidfot 4">
            <a:extLst>
              <a:ext uri="{FF2B5EF4-FFF2-40B4-BE49-F238E27FC236}">
                <a16:creationId xmlns:a16="http://schemas.microsoft.com/office/drawing/2014/main" id="{9E794894-1764-48C6-BC33-9DDB7D943EE4}"/>
              </a:ext>
            </a:extLst>
          </p:cNvPr>
          <p:cNvSpPr>
            <a:spLocks noGrp="1"/>
          </p:cNvSpPr>
          <p:nvPr>
            <p:ph type="ftr" sz="quarter" idx="11"/>
          </p:nvPr>
        </p:nvSpPr>
        <p:spPr/>
        <p:txBody>
          <a:bodyPr/>
          <a:lstStyle/>
          <a:p>
            <a:r>
              <a:rPr lang="sv-SE"/>
              <a:t>Verksamhetsområde: Barn och unga</a:t>
            </a:r>
          </a:p>
        </p:txBody>
      </p:sp>
      <p:sp>
        <p:nvSpPr>
          <p:cNvPr id="3" name="Slide Number Placeholder 2">
            <a:extLst>
              <a:ext uri="{FF2B5EF4-FFF2-40B4-BE49-F238E27FC236}">
                <a16:creationId xmlns:a16="http://schemas.microsoft.com/office/drawing/2014/main" id="{DA9F25D9-936B-4AAF-8151-A81E2CA5692C}"/>
              </a:ext>
            </a:extLst>
          </p:cNvPr>
          <p:cNvSpPr>
            <a:spLocks noGrp="1"/>
          </p:cNvSpPr>
          <p:nvPr>
            <p:ph type="sldNum" sz="quarter" idx="12"/>
          </p:nvPr>
        </p:nvSpPr>
        <p:spPr/>
        <p:txBody>
          <a:bodyPr/>
          <a:lstStyle/>
          <a:p>
            <a:fld id="{2DBAD975-63FF-4468-AC34-025F73E043F9}" type="slidenum">
              <a:rPr lang="sv-SE" smtClean="0"/>
              <a:pPr/>
              <a:t>62</a:t>
            </a:fld>
            <a:endParaRPr lang="sv-SE"/>
          </a:p>
        </p:txBody>
      </p:sp>
      <p:sp>
        <p:nvSpPr>
          <p:cNvPr id="9" name="Text Placeholder 8">
            <a:extLst>
              <a:ext uri="{FF2B5EF4-FFF2-40B4-BE49-F238E27FC236}">
                <a16:creationId xmlns:a16="http://schemas.microsoft.com/office/drawing/2014/main" id="{0EC219A1-4E51-2259-5178-9BD0C745798B}"/>
              </a:ext>
            </a:extLst>
          </p:cNvPr>
          <p:cNvSpPr>
            <a:spLocks noGrp="1"/>
          </p:cNvSpPr>
          <p:nvPr>
            <p:ph type="body" sz="quarter" idx="13"/>
          </p:nvPr>
        </p:nvSpPr>
        <p:spPr/>
        <p:txBody>
          <a:bodyPr/>
          <a:lstStyle/>
          <a:p>
            <a:r>
              <a:rPr lang="sv-SE" sz="800" dirty="0"/>
              <a:t>	Not: 	Antal svarande kommuner anges i parentes.</a:t>
            </a:r>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8BAA5EC5-9E2A-42B5-B070-8536E295F5C3}"/>
              </a:ext>
            </a:extLst>
          </p:cNvPr>
          <p:cNvGraphicFramePr>
            <a:graphicFrameLocks/>
          </p:cNvGraphicFramePr>
          <p:nvPr>
            <p:extLst>
              <p:ext uri="{D42A27DB-BD31-4B8C-83A1-F6EECF244321}">
                <p14:modId xmlns:p14="http://schemas.microsoft.com/office/powerpoint/2010/main" val="2709309909"/>
              </p:ext>
            </p:extLst>
          </p:nvPr>
        </p:nvGraphicFramePr>
        <p:xfrm>
          <a:off x="336000" y="1179000"/>
          <a:ext cx="11520000" cy="45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6503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4085F78-6606-4352-B1C6-93AE38C632CD}"/>
              </a:ext>
            </a:extLst>
          </p:cNvPr>
          <p:cNvSpPr/>
          <p:nvPr/>
        </p:nvSpPr>
        <p:spPr>
          <a:xfrm>
            <a:off x="1" y="2645444"/>
            <a:ext cx="12192000" cy="20694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339C595-6B3E-4379-93EF-D51A347E3D63}"/>
              </a:ext>
            </a:extLst>
          </p:cNvPr>
          <p:cNvSpPr>
            <a:spLocks noGrp="1"/>
          </p:cNvSpPr>
          <p:nvPr>
            <p:ph type="title"/>
          </p:nvPr>
        </p:nvSpPr>
        <p:spPr>
          <a:xfrm>
            <a:off x="1" y="2747964"/>
            <a:ext cx="12308304" cy="1966912"/>
          </a:xfrm>
        </p:spPr>
        <p:txBody>
          <a:bodyPr anchor="ctr"/>
          <a:lstStyle/>
          <a:p>
            <a:r>
              <a:rPr lang="sv-SE" sz="4400" dirty="0"/>
              <a:t>Insatser som genomförs med eller utan biståndsbeslut</a:t>
            </a:r>
          </a:p>
        </p:txBody>
      </p:sp>
      <p:sp>
        <p:nvSpPr>
          <p:cNvPr id="5" name="Platshållare för bildnummer 4">
            <a:extLst>
              <a:ext uri="{FF2B5EF4-FFF2-40B4-BE49-F238E27FC236}">
                <a16:creationId xmlns:a16="http://schemas.microsoft.com/office/drawing/2014/main" id="{A4E7017E-7EBF-45FB-A943-415BE1990F09}"/>
              </a:ext>
            </a:extLst>
          </p:cNvPr>
          <p:cNvSpPr>
            <a:spLocks noGrp="1"/>
          </p:cNvSpPr>
          <p:nvPr>
            <p:ph type="sldNum" sz="quarter" idx="12"/>
          </p:nvPr>
        </p:nvSpPr>
        <p:spPr/>
        <p:txBody>
          <a:bodyPr/>
          <a:lstStyle/>
          <a:p>
            <a:fld id="{34C9B0E5-37D7-412E-A162-6A236BADC197}" type="slidenum">
              <a:rPr lang="sv-SE" smtClean="0"/>
              <a:pPr/>
              <a:t>63</a:t>
            </a:fld>
            <a:endParaRPr lang="sv-SE"/>
          </a:p>
        </p:txBody>
      </p:sp>
      <p:sp>
        <p:nvSpPr>
          <p:cNvPr id="4" name="Platshållare för sidfot 3">
            <a:extLst>
              <a:ext uri="{FF2B5EF4-FFF2-40B4-BE49-F238E27FC236}">
                <a16:creationId xmlns:a16="http://schemas.microsoft.com/office/drawing/2014/main" id="{CE0C757F-8C11-4D47-AB6F-50C1D82FC951}"/>
              </a:ext>
            </a:extLst>
          </p:cNvPr>
          <p:cNvSpPr>
            <a:spLocks noGrp="1"/>
          </p:cNvSpPr>
          <p:nvPr>
            <p:ph type="ftr" sz="quarter" idx="11"/>
          </p:nvPr>
        </p:nvSpPr>
        <p:spPr/>
        <p:txBody>
          <a:bodyPr/>
          <a:lstStyle/>
          <a:p>
            <a:r>
              <a:rPr lang="sv-SE"/>
              <a:t>Verksamhetsområde: Barn och unga</a:t>
            </a:r>
          </a:p>
        </p:txBody>
      </p:sp>
    </p:spTree>
    <p:extLst>
      <p:ext uri="{BB962C8B-B14F-4D97-AF65-F5344CB8AC3E}">
        <p14:creationId xmlns:p14="http://schemas.microsoft.com/office/powerpoint/2010/main" val="37793320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insatser som ges med respektive utan biståndsbeslut, samt de tre vanligaste insatserna i respektive kategori</a:t>
            </a:r>
          </a:p>
        </p:txBody>
      </p:sp>
      <p:sp>
        <p:nvSpPr>
          <p:cNvPr id="5" name="Platshållare för sidfot 4">
            <a:extLst>
              <a:ext uri="{FF2B5EF4-FFF2-40B4-BE49-F238E27FC236}">
                <a16:creationId xmlns:a16="http://schemas.microsoft.com/office/drawing/2014/main" id="{05F75EE4-12AA-4FAB-AB40-37BD787DBB25}"/>
              </a:ext>
            </a:extLst>
          </p:cNvPr>
          <p:cNvSpPr>
            <a:spLocks noGrp="1"/>
          </p:cNvSpPr>
          <p:nvPr>
            <p:ph type="ftr" sz="quarter" idx="11"/>
          </p:nvPr>
        </p:nvSpPr>
        <p:spPr/>
        <p:txBody>
          <a:bodyPr/>
          <a:lstStyle/>
          <a:p>
            <a:r>
              <a:rPr lang="sv-SE"/>
              <a:t>Verksamhetsområde: Barn och unga</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64</a:t>
            </a:fld>
            <a:endParaRPr lang="sv-SE"/>
          </a:p>
        </p:txBody>
      </p:sp>
      <p:sp>
        <p:nvSpPr>
          <p:cNvPr id="9" name="Text Placeholder 8">
            <a:extLst>
              <a:ext uri="{FF2B5EF4-FFF2-40B4-BE49-F238E27FC236}">
                <a16:creationId xmlns:a16="http://schemas.microsoft.com/office/drawing/2014/main" id="{A629585F-FE7D-9DC0-840D-41751F25579F}"/>
              </a:ext>
            </a:extLst>
          </p:cNvPr>
          <p:cNvSpPr>
            <a:spLocks noGrp="1"/>
          </p:cNvSpPr>
          <p:nvPr>
            <p:ph type="body" sz="quarter" idx="13"/>
          </p:nvPr>
        </p:nvSpPr>
        <p:spPr/>
        <p:txBody>
          <a:bodyPr/>
          <a:lstStyle/>
          <a:p>
            <a:r>
              <a:rPr lang="sv-SE" sz="800" dirty="0"/>
              <a:t>	Not: 	</a:t>
            </a:r>
            <a:r>
              <a:rPr lang="sv-SE" dirty="0"/>
              <a:t>Insatser markerade med * avser insatser till anhöriga.</a:t>
            </a:r>
            <a:endParaRPr lang="sv-SE" sz="800" dirty="0"/>
          </a:p>
          <a:p>
            <a:r>
              <a:rPr lang="sv-SE" sz="800" dirty="0"/>
              <a:t>	Källa:	Enkät: Kartläggning av socialtjänstens insatser i Sveriges kommuner (2021)  </a:t>
            </a:r>
          </a:p>
        </p:txBody>
      </p:sp>
      <p:sp>
        <p:nvSpPr>
          <p:cNvPr id="63" name="TextBox 62">
            <a:extLst>
              <a:ext uri="{FF2B5EF4-FFF2-40B4-BE49-F238E27FC236}">
                <a16:creationId xmlns:a16="http://schemas.microsoft.com/office/drawing/2014/main" id="{132970FF-0E79-429D-B9A9-6C9DFAAD8470}"/>
              </a:ext>
            </a:extLst>
          </p:cNvPr>
          <p:cNvSpPr txBox="1"/>
          <p:nvPr/>
        </p:nvSpPr>
        <p:spPr>
          <a:xfrm>
            <a:off x="251538" y="1358780"/>
            <a:ext cx="3177393" cy="253916"/>
          </a:xfrm>
          <a:prstGeom prst="rect">
            <a:avLst/>
          </a:prstGeom>
          <a:noFill/>
        </p:spPr>
        <p:txBody>
          <a:bodyPr wrap="square">
            <a:spAutoFit/>
          </a:bodyPr>
          <a:lstStyle/>
          <a:p>
            <a:r>
              <a:rPr lang="sv-SE" sz="1050" b="1" dirty="0">
                <a:latin typeface="Arial" panose="020B0604020202020204" pitchFamily="34" charset="0"/>
              </a:rPr>
              <a:t>Andel som ges med/utan biståndsbeslut</a:t>
            </a:r>
            <a:endParaRPr lang="sv-SE" sz="1050" b="1" dirty="0"/>
          </a:p>
        </p:txBody>
      </p:sp>
      <p:sp>
        <p:nvSpPr>
          <p:cNvPr id="14" name="TextBox 8">
            <a:extLst>
              <a:ext uri="{FF2B5EF4-FFF2-40B4-BE49-F238E27FC236}">
                <a16:creationId xmlns:a16="http://schemas.microsoft.com/office/drawing/2014/main" id="{82ED85B3-863B-E94B-14C2-89B1A82EB52F}"/>
              </a:ext>
            </a:extLst>
          </p:cNvPr>
          <p:cNvSpPr txBox="1"/>
          <p:nvPr/>
        </p:nvSpPr>
        <p:spPr>
          <a:xfrm>
            <a:off x="9658972" y="1562659"/>
            <a:ext cx="2186822" cy="415498"/>
          </a:xfrm>
          <a:prstGeom prst="rect">
            <a:avLst/>
          </a:prstGeom>
          <a:noFill/>
        </p:spPr>
        <p:txBody>
          <a:bodyPr wrap="square">
            <a:spAutoFit/>
          </a:bodyPr>
          <a:lstStyle/>
          <a:p>
            <a:r>
              <a:rPr lang="sv-SE" sz="1050" dirty="0">
                <a:latin typeface="Arial" panose="020B0604020202020204" pitchFamily="34" charset="0"/>
              </a:rPr>
              <a:t>insatser över samtliga kommuner i länet där frågan besvarats</a:t>
            </a:r>
            <a:r>
              <a:rPr lang="sv-SE" sz="1050" dirty="0"/>
              <a:t> </a:t>
            </a:r>
          </a:p>
        </p:txBody>
      </p:sp>
      <p:sp>
        <p:nvSpPr>
          <p:cNvPr id="15" name="TextBox 13">
            <a:extLst>
              <a:ext uri="{FF2B5EF4-FFF2-40B4-BE49-F238E27FC236}">
                <a16:creationId xmlns:a16="http://schemas.microsoft.com/office/drawing/2014/main" id="{7C447984-0A41-258E-0CB6-EE83389B1316}"/>
              </a:ext>
            </a:extLst>
          </p:cNvPr>
          <p:cNvSpPr txBox="1"/>
          <p:nvPr/>
        </p:nvSpPr>
        <p:spPr>
          <a:xfrm>
            <a:off x="9658972" y="1308743"/>
            <a:ext cx="751640" cy="253916"/>
          </a:xfrm>
          <a:prstGeom prst="rect">
            <a:avLst/>
          </a:prstGeom>
          <a:noFill/>
        </p:spPr>
        <p:txBody>
          <a:bodyPr wrap="square">
            <a:spAutoFit/>
          </a:bodyPr>
          <a:lstStyle/>
          <a:p>
            <a:r>
              <a:rPr lang="sv-SE" sz="1050" dirty="0">
                <a:latin typeface="Arial" panose="020B0604020202020204" pitchFamily="34" charset="0"/>
              </a:rPr>
              <a:t>100 % =</a:t>
            </a:r>
            <a:endParaRPr lang="sv-SE" sz="1050" dirty="0"/>
          </a:p>
        </p:txBody>
      </p:sp>
      <p:sp>
        <p:nvSpPr>
          <p:cNvPr id="16" name="TextBox 14">
            <a:extLst>
              <a:ext uri="{FF2B5EF4-FFF2-40B4-BE49-F238E27FC236}">
                <a16:creationId xmlns:a16="http://schemas.microsoft.com/office/drawing/2014/main" id="{C2C4F1C5-7A15-7FF5-4A6F-A7AECB962451}"/>
              </a:ext>
            </a:extLst>
          </p:cNvPr>
          <p:cNvSpPr txBox="1"/>
          <p:nvPr>
            <p:custDataLst>
              <p:tags r:id="rId1"/>
            </p:custDataLst>
          </p:nvPr>
        </p:nvSpPr>
        <p:spPr>
          <a:xfrm>
            <a:off x="10317073" y="1308743"/>
            <a:ext cx="751640" cy="253916"/>
          </a:xfrm>
          <a:prstGeom prst="rect">
            <a:avLst/>
          </a:prstGeom>
          <a:noFill/>
        </p:spPr>
        <p:txBody>
          <a:bodyPr wrap="square">
            <a:spAutoFit/>
          </a:bodyPr>
          <a:lstStyle/>
          <a:p>
            <a:r>
              <a:rPr lang="sv-SE" sz="1050" dirty="0"/>
              <a:t>380</a:t>
            </a:r>
          </a:p>
        </p:txBody>
      </p:sp>
      <p:sp>
        <p:nvSpPr>
          <p:cNvPr id="12" name="TextBox 11">
            <a:extLst>
              <a:ext uri="{FF2B5EF4-FFF2-40B4-BE49-F238E27FC236}">
                <a16:creationId xmlns:a16="http://schemas.microsoft.com/office/drawing/2014/main" id="{EDEECE49-1E42-F05D-38F5-A8C4641447B6}"/>
              </a:ext>
            </a:extLst>
          </p:cNvPr>
          <p:cNvSpPr txBox="1"/>
          <p:nvPr/>
        </p:nvSpPr>
        <p:spPr>
          <a:xfrm>
            <a:off x="298412" y="4358721"/>
            <a:ext cx="1070816" cy="738664"/>
          </a:xfrm>
          <a:prstGeom prst="rect">
            <a:avLst/>
          </a:prstGeom>
          <a:noFill/>
        </p:spPr>
        <p:txBody>
          <a:bodyPr wrap="square" rtlCol="0">
            <a:spAutoFit/>
          </a:bodyPr>
          <a:lstStyle/>
          <a:p>
            <a:r>
              <a:rPr lang="sv-SE" sz="1050" b="1" dirty="0"/>
              <a:t>Vanligaste insatserna i respektive form</a:t>
            </a:r>
            <a:endParaRPr lang="sv-SE" sz="1050" dirty="0"/>
          </a:p>
        </p:txBody>
      </p:sp>
      <p:sp>
        <p:nvSpPr>
          <p:cNvPr id="13" name="Left Brace 12">
            <a:extLst>
              <a:ext uri="{FF2B5EF4-FFF2-40B4-BE49-F238E27FC236}">
                <a16:creationId xmlns:a16="http://schemas.microsoft.com/office/drawing/2014/main" id="{5FFD6224-FA42-1D4D-FFFA-E8884F3E9D13}"/>
              </a:ext>
            </a:extLst>
          </p:cNvPr>
          <p:cNvSpPr/>
          <p:nvPr/>
        </p:nvSpPr>
        <p:spPr>
          <a:xfrm>
            <a:off x="1177151" y="4083579"/>
            <a:ext cx="240772" cy="153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aphicFrame>
        <p:nvGraphicFramePr>
          <p:cNvPr id="17" name="Chart 16">
            <a:extLst>
              <a:ext uri="{FF2B5EF4-FFF2-40B4-BE49-F238E27FC236}">
                <a16:creationId xmlns:a16="http://schemas.microsoft.com/office/drawing/2014/main" id="{E0D1312A-5E81-40FC-BC07-2559171E4BCC}"/>
              </a:ext>
            </a:extLst>
          </p:cNvPr>
          <p:cNvGraphicFramePr>
            <a:graphicFrameLocks/>
          </p:cNvGraphicFramePr>
          <p:nvPr>
            <p:extLst>
              <p:ext uri="{D42A27DB-BD31-4B8C-83A1-F6EECF244321}">
                <p14:modId xmlns:p14="http://schemas.microsoft.com/office/powerpoint/2010/main" val="1197187997"/>
              </p:ext>
            </p:extLst>
          </p:nvPr>
        </p:nvGraphicFramePr>
        <p:xfrm>
          <a:off x="739749" y="1562659"/>
          <a:ext cx="10332000" cy="21073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able 18">
            <a:extLst>
              <a:ext uri="{FF2B5EF4-FFF2-40B4-BE49-F238E27FC236}">
                <a16:creationId xmlns:a16="http://schemas.microsoft.com/office/drawing/2014/main" id="{F095FBE7-076F-E4D8-E4E3-9E365E926508}"/>
              </a:ext>
            </a:extLst>
          </p:cNvPr>
          <p:cNvGraphicFramePr>
            <a:graphicFrameLocks noGrp="1"/>
          </p:cNvGraphicFramePr>
          <p:nvPr>
            <p:custDataLst>
              <p:tags r:id="rId2"/>
            </p:custDataLst>
            <p:extLst>
              <p:ext uri="{D42A27DB-BD31-4B8C-83A1-F6EECF244321}">
                <p14:modId xmlns:p14="http://schemas.microsoft.com/office/powerpoint/2010/main" val="299164393"/>
              </p:ext>
            </p:extLst>
          </p:nvPr>
        </p:nvGraphicFramePr>
        <p:xfrm>
          <a:off x="1530350" y="3631944"/>
          <a:ext cx="9131300" cy="2057400"/>
        </p:xfrm>
        <a:graphic>
          <a:graphicData uri="http://schemas.openxmlformats.org/drawingml/2006/table">
            <a:tbl>
              <a:tblPr/>
              <a:tblGrid>
                <a:gridCol w="1854200">
                  <a:extLst>
                    <a:ext uri="{9D8B030D-6E8A-4147-A177-3AD203B41FA5}">
                      <a16:colId xmlns:a16="http://schemas.microsoft.com/office/drawing/2014/main" val="640548754"/>
                    </a:ext>
                  </a:extLst>
                </a:gridCol>
                <a:gridCol w="571500">
                  <a:extLst>
                    <a:ext uri="{9D8B030D-6E8A-4147-A177-3AD203B41FA5}">
                      <a16:colId xmlns:a16="http://schemas.microsoft.com/office/drawing/2014/main" val="3757942707"/>
                    </a:ext>
                  </a:extLst>
                </a:gridCol>
                <a:gridCol w="1854200">
                  <a:extLst>
                    <a:ext uri="{9D8B030D-6E8A-4147-A177-3AD203B41FA5}">
                      <a16:colId xmlns:a16="http://schemas.microsoft.com/office/drawing/2014/main" val="1851102071"/>
                    </a:ext>
                  </a:extLst>
                </a:gridCol>
                <a:gridCol w="571500">
                  <a:extLst>
                    <a:ext uri="{9D8B030D-6E8A-4147-A177-3AD203B41FA5}">
                      <a16:colId xmlns:a16="http://schemas.microsoft.com/office/drawing/2014/main" val="2023900167"/>
                    </a:ext>
                  </a:extLst>
                </a:gridCol>
                <a:gridCol w="1854200">
                  <a:extLst>
                    <a:ext uri="{9D8B030D-6E8A-4147-A177-3AD203B41FA5}">
                      <a16:colId xmlns:a16="http://schemas.microsoft.com/office/drawing/2014/main" val="338922592"/>
                    </a:ext>
                  </a:extLst>
                </a:gridCol>
                <a:gridCol w="571500">
                  <a:extLst>
                    <a:ext uri="{9D8B030D-6E8A-4147-A177-3AD203B41FA5}">
                      <a16:colId xmlns:a16="http://schemas.microsoft.com/office/drawing/2014/main" val="4043431312"/>
                    </a:ext>
                  </a:extLst>
                </a:gridCol>
                <a:gridCol w="1854200">
                  <a:extLst>
                    <a:ext uri="{9D8B030D-6E8A-4147-A177-3AD203B41FA5}">
                      <a16:colId xmlns:a16="http://schemas.microsoft.com/office/drawing/2014/main" val="3009697463"/>
                    </a:ext>
                  </a:extLst>
                </a:gridCol>
              </a:tblGrid>
              <a:tr h="514350">
                <a:tc>
                  <a:txBody>
                    <a:bodyPr/>
                    <a:lstStyle/>
                    <a:p>
                      <a:pPr algn="ctr" fontAlgn="ctr"/>
                      <a:r>
                        <a:rPr lang="sv-SE" sz="900" b="1" i="0" u="none" strike="noStrike">
                          <a:solidFill>
                            <a:srgbClr val="000000"/>
                          </a:solidFill>
                          <a:effectLst/>
                          <a:latin typeface="Arial" panose="020B0604020202020204" pitchFamily="34" charset="0"/>
                        </a:rPr>
                        <a:t>Enbart med biståndsbeslut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Både med och utan</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biståndsbeslut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Enbart utan biståndsbeslut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Vet ej</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1CA"/>
                    </a:solidFill>
                  </a:tcPr>
                </a:tc>
                <a:extLst>
                  <a:ext uri="{0D108BD9-81ED-4DB2-BD59-A6C34878D82A}">
                    <a16:rowId xmlns:a16="http://schemas.microsoft.com/office/drawing/2014/main" val="2820487061"/>
                  </a:ext>
                </a:extLst>
              </a:tr>
              <a:tr h="514350">
                <a:tc>
                  <a:txBody>
                    <a:bodyPr/>
                    <a:lstStyle/>
                    <a:p>
                      <a:pPr algn="ctr" fontAlgn="ctr"/>
                      <a:r>
                        <a:rPr lang="sv-SE" sz="900" b="0" i="0" u="none" strike="noStrike">
                          <a:solidFill>
                            <a:srgbClr val="000000"/>
                          </a:solidFill>
                          <a:effectLst/>
                          <a:latin typeface="Arial" panose="020B0604020202020204" pitchFamily="34" charset="0"/>
                        </a:rPr>
                        <a:t>Familjehem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Bekymringssamtal – orossamtal, förstagångssamtal, kontaktsamtal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Community Parent Education (COPE)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465109173"/>
                  </a:ext>
                </a:extLst>
              </a:tr>
              <a:tr h="514350">
                <a:tc>
                  <a:txBody>
                    <a:bodyPr/>
                    <a:lstStyle/>
                    <a:p>
                      <a:pPr algn="ctr" fontAlgn="ctr"/>
                      <a:r>
                        <a:rPr lang="sv-SE" sz="900" b="0" i="0" u="none" strike="noStrike">
                          <a:solidFill>
                            <a:srgbClr val="000000"/>
                          </a:solidFill>
                          <a:effectLst/>
                          <a:latin typeface="Arial" panose="020B0604020202020204" pitchFamily="34" charset="0"/>
                        </a:rPr>
                        <a:t>Kontaktperson</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Krisstöd</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Ett hem att växa i</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514205551"/>
                  </a:ext>
                </a:extLst>
              </a:tr>
              <a:tr h="514350">
                <a:tc>
                  <a:txBody>
                    <a:bodyPr/>
                    <a:lstStyle/>
                    <a:p>
                      <a:pPr algn="ctr" fontAlgn="ctr"/>
                      <a:r>
                        <a:rPr lang="sv-SE" sz="900" b="0" i="0" u="none" strike="noStrike">
                          <a:solidFill>
                            <a:srgbClr val="000000"/>
                          </a:solidFill>
                          <a:effectLst/>
                          <a:latin typeface="Arial" panose="020B0604020202020204" pitchFamily="34" charset="0"/>
                        </a:rPr>
                        <a:t>Kontaktfamilj</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 och stöd från socialsekreteraren riktat till barnet/ den unga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Samarbetssamtal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351983356"/>
                  </a:ext>
                </a:extLst>
              </a:tr>
            </a:tbl>
          </a:graphicData>
        </a:graphic>
      </p:graphicFrame>
    </p:spTree>
    <p:extLst>
      <p:ext uri="{BB962C8B-B14F-4D97-AF65-F5344CB8AC3E}">
        <p14:creationId xmlns:p14="http://schemas.microsoft.com/office/powerpoint/2010/main" val="11951915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lstStyle/>
          <a:p>
            <a:r>
              <a:rPr lang="sv-SE" dirty="0"/>
              <a:t>Insatser som oftast ges med respektive utan biståndsbeslut</a:t>
            </a:r>
            <a:endParaRPr lang="en-US" dirty="0"/>
          </a:p>
        </p:txBody>
      </p:sp>
      <p:sp>
        <p:nvSpPr>
          <p:cNvPr id="5" name="Platshållare för sidfot 4">
            <a:extLst>
              <a:ext uri="{FF2B5EF4-FFF2-40B4-BE49-F238E27FC236}">
                <a16:creationId xmlns:a16="http://schemas.microsoft.com/office/drawing/2014/main" id="{B20DC19F-BC42-4581-9D1A-99D073032414}"/>
              </a:ext>
            </a:extLst>
          </p:cNvPr>
          <p:cNvSpPr>
            <a:spLocks noGrp="1"/>
          </p:cNvSpPr>
          <p:nvPr>
            <p:ph type="ftr" sz="quarter" idx="11"/>
          </p:nvPr>
        </p:nvSpPr>
        <p:spPr/>
        <p:txBody>
          <a:bodyPr/>
          <a:lstStyle/>
          <a:p>
            <a:r>
              <a:rPr lang="sv-SE"/>
              <a:t>Verksamhetsområde: Barn och unga</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65</a:t>
            </a:fld>
            <a:endParaRPr lang="sv-SE"/>
          </a:p>
        </p:txBody>
      </p:sp>
      <p:sp>
        <p:nvSpPr>
          <p:cNvPr id="8" name="Text Placeholder 7">
            <a:extLst>
              <a:ext uri="{FF2B5EF4-FFF2-40B4-BE49-F238E27FC236}">
                <a16:creationId xmlns:a16="http://schemas.microsoft.com/office/drawing/2014/main" id="{6CE7B4F4-7DFA-2564-7B05-8A2A03A25FA0}"/>
              </a:ext>
            </a:extLst>
          </p:cNvPr>
          <p:cNvSpPr>
            <a:spLocks noGrp="1"/>
          </p:cNvSpPr>
          <p:nvPr>
            <p:ph type="body" sz="quarter" idx="13"/>
          </p:nvPr>
        </p:nvSpPr>
        <p:spPr/>
        <p:txBody>
          <a:bodyPr/>
          <a:lstStyle/>
          <a:p>
            <a:r>
              <a:rPr lang="sv-SE" sz="800" dirty="0"/>
              <a:t>	Not: 	Antal svarande kommuner anges i parentes. </a:t>
            </a:r>
            <a:r>
              <a:rPr lang="sv-SE" dirty="0"/>
              <a:t>Insatser markerade med * avser insatser till anhöriga.</a:t>
            </a:r>
            <a:endParaRPr lang="sv-SE" sz="800" dirty="0"/>
          </a:p>
          <a:p>
            <a:r>
              <a:rPr lang="sv-SE" sz="800" dirty="0"/>
              <a:t>	Källa:	Enkät: Kartläggning av socialtjänstens insatser i Sveriges kommuner (2021)  </a:t>
            </a:r>
          </a:p>
        </p:txBody>
      </p:sp>
      <p:sp>
        <p:nvSpPr>
          <p:cNvPr id="9" name="TextBox 8">
            <a:extLst>
              <a:ext uri="{FF2B5EF4-FFF2-40B4-BE49-F238E27FC236}">
                <a16:creationId xmlns:a16="http://schemas.microsoft.com/office/drawing/2014/main" id="{E6551EB6-CCC7-B8A2-4EC4-648D7B668410}"/>
              </a:ext>
            </a:extLst>
          </p:cNvPr>
          <p:cNvSpPr txBox="1"/>
          <p:nvPr/>
        </p:nvSpPr>
        <p:spPr>
          <a:xfrm>
            <a:off x="1069385" y="1321230"/>
            <a:ext cx="3276000" cy="252000"/>
          </a:xfrm>
          <a:prstGeom prst="rect">
            <a:avLst/>
          </a:prstGeom>
          <a:noFill/>
        </p:spPr>
        <p:txBody>
          <a:bodyPr wrap="square">
            <a:spAutoFit/>
          </a:bodyPr>
          <a:lstStyle/>
          <a:p>
            <a:pPr algn="ctr"/>
            <a:r>
              <a:rPr lang="sv-SE" sz="1050" b="1" dirty="0"/>
              <a:t>Vanligast enbart med biståndsbeslut</a:t>
            </a:r>
          </a:p>
        </p:txBody>
      </p:sp>
      <p:sp>
        <p:nvSpPr>
          <p:cNvPr id="10" name="TextBox 9">
            <a:extLst>
              <a:ext uri="{FF2B5EF4-FFF2-40B4-BE49-F238E27FC236}">
                <a16:creationId xmlns:a16="http://schemas.microsoft.com/office/drawing/2014/main" id="{E9F3799C-0E3E-936A-CF6C-9F2D86DD815E}"/>
              </a:ext>
            </a:extLst>
          </p:cNvPr>
          <p:cNvSpPr txBox="1"/>
          <p:nvPr/>
        </p:nvSpPr>
        <p:spPr>
          <a:xfrm>
            <a:off x="7846615" y="1321230"/>
            <a:ext cx="3276000" cy="252000"/>
          </a:xfrm>
          <a:prstGeom prst="rect">
            <a:avLst/>
          </a:prstGeom>
          <a:noFill/>
        </p:spPr>
        <p:txBody>
          <a:bodyPr wrap="square">
            <a:spAutoFit/>
          </a:bodyPr>
          <a:lstStyle/>
          <a:p>
            <a:pPr algn="ctr"/>
            <a:r>
              <a:rPr lang="sv-SE" sz="1050" b="1" dirty="0"/>
              <a:t>Vanligast enbart utan biståndsbeslut</a:t>
            </a:r>
          </a:p>
        </p:txBody>
      </p:sp>
      <p:sp>
        <p:nvSpPr>
          <p:cNvPr id="11" name="TextBox 10">
            <a:extLst>
              <a:ext uri="{FF2B5EF4-FFF2-40B4-BE49-F238E27FC236}">
                <a16:creationId xmlns:a16="http://schemas.microsoft.com/office/drawing/2014/main" id="{D700B3BE-D76E-37F3-C5C8-6304CB65FD8A}"/>
              </a:ext>
            </a:extLst>
          </p:cNvPr>
          <p:cNvSpPr txBox="1"/>
          <p:nvPr/>
        </p:nvSpPr>
        <p:spPr>
          <a:xfrm>
            <a:off x="4458000" y="1321230"/>
            <a:ext cx="3276000" cy="252000"/>
          </a:xfrm>
          <a:prstGeom prst="rect">
            <a:avLst/>
          </a:prstGeom>
          <a:noFill/>
        </p:spPr>
        <p:txBody>
          <a:bodyPr wrap="square">
            <a:spAutoFit/>
          </a:bodyPr>
          <a:lstStyle/>
          <a:p>
            <a:pPr algn="ctr"/>
            <a:r>
              <a:rPr lang="sv-SE" sz="1050" b="1" dirty="0"/>
              <a:t>Vanligast </a:t>
            </a:r>
            <a:r>
              <a:rPr lang="sv-SE" sz="1050" b="1" dirty="0">
                <a:solidFill>
                  <a:schemeClr val="tx1"/>
                </a:solidFill>
              </a:rPr>
              <a:t>både med och utan biståndsbeslut</a:t>
            </a:r>
          </a:p>
        </p:txBody>
      </p:sp>
      <p:graphicFrame>
        <p:nvGraphicFramePr>
          <p:cNvPr id="13" name="Table 12">
            <a:extLst>
              <a:ext uri="{FF2B5EF4-FFF2-40B4-BE49-F238E27FC236}">
                <a16:creationId xmlns:a16="http://schemas.microsoft.com/office/drawing/2014/main" id="{CCA7DD0D-61E5-F684-1CD3-F7AA8D20CBC2}"/>
              </a:ext>
            </a:extLst>
          </p:cNvPr>
          <p:cNvGraphicFramePr>
            <a:graphicFrameLocks noGrp="1"/>
          </p:cNvGraphicFramePr>
          <p:nvPr>
            <p:custDataLst>
              <p:tags r:id="rId1"/>
            </p:custDataLst>
            <p:extLst>
              <p:ext uri="{D42A27DB-BD31-4B8C-83A1-F6EECF244321}">
                <p14:modId xmlns:p14="http://schemas.microsoft.com/office/powerpoint/2010/main" val="1057655719"/>
              </p:ext>
            </p:extLst>
          </p:nvPr>
        </p:nvGraphicFramePr>
        <p:xfrm>
          <a:off x="1290639" y="1737077"/>
          <a:ext cx="9610722" cy="3407974"/>
        </p:xfrm>
        <a:graphic>
          <a:graphicData uri="http://schemas.openxmlformats.org/drawingml/2006/table">
            <a:tbl>
              <a:tblPr/>
              <a:tblGrid>
                <a:gridCol w="1463774">
                  <a:extLst>
                    <a:ext uri="{9D8B030D-6E8A-4147-A177-3AD203B41FA5}">
                      <a16:colId xmlns:a16="http://schemas.microsoft.com/office/drawing/2014/main" val="997971012"/>
                    </a:ext>
                  </a:extLst>
                </a:gridCol>
                <a:gridCol w="691459">
                  <a:extLst>
                    <a:ext uri="{9D8B030D-6E8A-4147-A177-3AD203B41FA5}">
                      <a16:colId xmlns:a16="http://schemas.microsoft.com/office/drawing/2014/main" val="1871344085"/>
                    </a:ext>
                  </a:extLst>
                </a:gridCol>
                <a:gridCol w="691459">
                  <a:extLst>
                    <a:ext uri="{9D8B030D-6E8A-4147-A177-3AD203B41FA5}">
                      <a16:colId xmlns:a16="http://schemas.microsoft.com/office/drawing/2014/main" val="3598612465"/>
                    </a:ext>
                  </a:extLst>
                </a:gridCol>
                <a:gridCol w="535323">
                  <a:extLst>
                    <a:ext uri="{9D8B030D-6E8A-4147-A177-3AD203B41FA5}">
                      <a16:colId xmlns:a16="http://schemas.microsoft.com/office/drawing/2014/main" val="92285260"/>
                    </a:ext>
                  </a:extLst>
                </a:gridCol>
                <a:gridCol w="1463774">
                  <a:extLst>
                    <a:ext uri="{9D8B030D-6E8A-4147-A177-3AD203B41FA5}">
                      <a16:colId xmlns:a16="http://schemas.microsoft.com/office/drawing/2014/main" val="4156466606"/>
                    </a:ext>
                  </a:extLst>
                </a:gridCol>
                <a:gridCol w="691459">
                  <a:extLst>
                    <a:ext uri="{9D8B030D-6E8A-4147-A177-3AD203B41FA5}">
                      <a16:colId xmlns:a16="http://schemas.microsoft.com/office/drawing/2014/main" val="752304093"/>
                    </a:ext>
                  </a:extLst>
                </a:gridCol>
                <a:gridCol w="691459">
                  <a:extLst>
                    <a:ext uri="{9D8B030D-6E8A-4147-A177-3AD203B41FA5}">
                      <a16:colId xmlns:a16="http://schemas.microsoft.com/office/drawing/2014/main" val="3578563960"/>
                    </a:ext>
                  </a:extLst>
                </a:gridCol>
                <a:gridCol w="535323">
                  <a:extLst>
                    <a:ext uri="{9D8B030D-6E8A-4147-A177-3AD203B41FA5}">
                      <a16:colId xmlns:a16="http://schemas.microsoft.com/office/drawing/2014/main" val="3799013625"/>
                    </a:ext>
                  </a:extLst>
                </a:gridCol>
                <a:gridCol w="1463774">
                  <a:extLst>
                    <a:ext uri="{9D8B030D-6E8A-4147-A177-3AD203B41FA5}">
                      <a16:colId xmlns:a16="http://schemas.microsoft.com/office/drawing/2014/main" val="3938690951"/>
                    </a:ext>
                  </a:extLst>
                </a:gridCol>
                <a:gridCol w="691459">
                  <a:extLst>
                    <a:ext uri="{9D8B030D-6E8A-4147-A177-3AD203B41FA5}">
                      <a16:colId xmlns:a16="http://schemas.microsoft.com/office/drawing/2014/main" val="1760051141"/>
                    </a:ext>
                  </a:extLst>
                </a:gridCol>
                <a:gridCol w="691459">
                  <a:extLst>
                    <a:ext uri="{9D8B030D-6E8A-4147-A177-3AD203B41FA5}">
                      <a16:colId xmlns:a16="http://schemas.microsoft.com/office/drawing/2014/main" val="3906521129"/>
                    </a:ext>
                  </a:extLst>
                </a:gridCol>
              </a:tblGrid>
              <a:tr h="739138">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med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Antal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med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Andel med och utan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Antal med och utan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Andel utan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Antal utan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extLst>
                  <a:ext uri="{0D108BD9-81ED-4DB2-BD59-A6C34878D82A}">
                    <a16:rowId xmlns:a16="http://schemas.microsoft.com/office/drawing/2014/main" val="2626857385"/>
                  </a:ext>
                </a:extLst>
              </a:tr>
              <a:tr h="553948">
                <a:tc>
                  <a:txBody>
                    <a:bodyPr/>
                    <a:lstStyle/>
                    <a:p>
                      <a:pPr algn="ctr" fontAlgn="ctr"/>
                      <a:r>
                        <a:rPr lang="sv-SE" sz="900" b="0" i="0" u="none" strike="noStrike">
                          <a:solidFill>
                            <a:srgbClr val="000000"/>
                          </a:solidFill>
                          <a:effectLst/>
                          <a:latin typeface="Arial" panose="020B0604020202020204" pitchFamily="34" charset="0"/>
                        </a:rPr>
                        <a:t>Familjehem (12)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Bekymringssamtal – orossamtal, förstagångssamtal, kontaktsamtal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70%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Arial" panose="020B0604020202020204" pitchFamily="34" charset="0"/>
                        </a:rPr>
                        <a:t>Community Parent Education (COPE) (6)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83%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4159046075"/>
                  </a:ext>
                </a:extLst>
              </a:tr>
              <a:tr h="527956">
                <a:tc>
                  <a:txBody>
                    <a:bodyPr/>
                    <a:lstStyle/>
                    <a:p>
                      <a:pPr algn="ctr" fontAlgn="ctr"/>
                      <a:r>
                        <a:rPr lang="sv-SE" sz="900" b="0" i="0" u="none" strike="noStrike">
                          <a:solidFill>
                            <a:srgbClr val="000000"/>
                          </a:solidFill>
                          <a:effectLst/>
                          <a:latin typeface="Arial" panose="020B0604020202020204" pitchFamily="34" charset="0"/>
                        </a:rPr>
                        <a:t>Kontaktperson (12)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Krisstöd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60%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Ett hem att växa i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50%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2388847001"/>
                  </a:ext>
                </a:extLst>
              </a:tr>
              <a:tr h="527956">
                <a:tc>
                  <a:txBody>
                    <a:bodyPr/>
                    <a:lstStyle/>
                    <a:p>
                      <a:pPr algn="ctr" fontAlgn="ctr"/>
                      <a:r>
                        <a:rPr lang="sv-SE" sz="900" b="0" i="0" u="none" strike="noStrike">
                          <a:solidFill>
                            <a:srgbClr val="000000"/>
                          </a:solidFill>
                          <a:effectLst/>
                          <a:latin typeface="Arial" panose="020B0604020202020204" pitchFamily="34" charset="0"/>
                        </a:rPr>
                        <a:t>Kontaktfamilj (12)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 och stöd från socialsekreteraren riktat till barnet/ den unga (12)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42%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Samarbetssamtal (11)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36%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5528122"/>
                  </a:ext>
                </a:extLst>
              </a:tr>
              <a:tr h="527956">
                <a:tc>
                  <a:txBody>
                    <a:bodyPr/>
                    <a:lstStyle/>
                    <a:p>
                      <a:pPr algn="ctr" fontAlgn="ctr"/>
                      <a:r>
                        <a:rPr lang="sv-SE" sz="900" b="0" i="0" u="none" strike="noStrike">
                          <a:solidFill>
                            <a:srgbClr val="000000"/>
                          </a:solidFill>
                          <a:effectLst/>
                          <a:latin typeface="Arial" panose="020B0604020202020204" pitchFamily="34" charset="0"/>
                        </a:rPr>
                        <a:t>Familjehem, konsulentstödda (12)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Föräldrastöd utan särskild manual (till en eller båda föräldrar)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Nätverksmöte (11)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36%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3610582106"/>
                  </a:ext>
                </a:extLst>
              </a:tr>
              <a:tr h="527956">
                <a:tc>
                  <a:txBody>
                    <a:bodyPr/>
                    <a:lstStyle/>
                    <a:p>
                      <a:pPr algn="ctr" fontAlgn="ctr"/>
                      <a:r>
                        <a:rPr lang="sv-SE" sz="900" b="0" i="0" u="none" strike="noStrike">
                          <a:solidFill>
                            <a:srgbClr val="000000"/>
                          </a:solidFill>
                          <a:effectLst/>
                          <a:latin typeface="Arial" panose="020B0604020202020204" pitchFamily="34" charset="0"/>
                        </a:rPr>
                        <a:t>SiS ungdomshem (12)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Samtalsstöd för föräldrar till placerade barn (12)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42%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Alla barn i centrum (ABC) föräldraträffar (6)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67%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dirty="0">
                          <a:solidFill>
                            <a:srgbClr val="000000"/>
                          </a:solidFill>
                          <a:effectLst/>
                          <a:latin typeface="Arial" panose="020B0604020202020204" pitchFamily="34" charset="0"/>
                        </a:rPr>
                        <a:t>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504064202"/>
                  </a:ext>
                </a:extLst>
              </a:tr>
            </a:tbl>
          </a:graphicData>
        </a:graphic>
      </p:graphicFrame>
    </p:spTree>
    <p:extLst>
      <p:ext uri="{BB962C8B-B14F-4D97-AF65-F5344CB8AC3E}">
        <p14:creationId xmlns:p14="http://schemas.microsoft.com/office/powerpoint/2010/main" val="24017239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antalet individer som tar del av insatser som ges med eller utan biståndsbeslut</a:t>
            </a:r>
            <a:endParaRPr lang="en-US" dirty="0"/>
          </a:p>
        </p:txBody>
      </p:sp>
      <p:sp>
        <p:nvSpPr>
          <p:cNvPr id="5" name="Platshållare för sidfot 4">
            <a:extLst>
              <a:ext uri="{FF2B5EF4-FFF2-40B4-BE49-F238E27FC236}">
                <a16:creationId xmlns:a16="http://schemas.microsoft.com/office/drawing/2014/main" id="{CA895289-8F25-4009-9DB9-B572318E6ECE}"/>
              </a:ext>
            </a:extLst>
          </p:cNvPr>
          <p:cNvSpPr>
            <a:spLocks noGrp="1"/>
          </p:cNvSpPr>
          <p:nvPr>
            <p:ph type="ftr" sz="quarter" idx="11"/>
          </p:nvPr>
        </p:nvSpPr>
        <p:spPr/>
        <p:txBody>
          <a:bodyPr/>
          <a:lstStyle/>
          <a:p>
            <a:r>
              <a:rPr lang="sv-SE"/>
              <a:t>Verksamhetsområde: Barn och unga</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66</a:t>
            </a:fld>
            <a:endParaRPr lang="sv-SE"/>
          </a:p>
        </p:txBody>
      </p:sp>
      <p:sp>
        <p:nvSpPr>
          <p:cNvPr id="8" name="Text Placeholder 7">
            <a:extLst>
              <a:ext uri="{FF2B5EF4-FFF2-40B4-BE49-F238E27FC236}">
                <a16:creationId xmlns:a16="http://schemas.microsoft.com/office/drawing/2014/main" id="{E41A5775-292D-4CC2-B36D-666B580B4A7C}"/>
              </a:ext>
            </a:extLst>
          </p:cNvPr>
          <p:cNvSpPr>
            <a:spLocks noGrp="1"/>
          </p:cNvSpPr>
          <p:nvPr>
            <p:ph type="body" sz="quarter" idx="13"/>
          </p:nvPr>
        </p:nvSpPr>
        <p:spPr/>
        <p:txBody>
          <a:bodyPr/>
          <a:lstStyle/>
          <a:p>
            <a:r>
              <a:rPr lang="sv-SE" sz="800" dirty="0"/>
              <a:t>	Källa:	Enkät: Kartläggning av socialtjänstens insatser i Sveriges kommuner (2021)  </a:t>
            </a:r>
          </a:p>
        </p:txBody>
      </p:sp>
      <p:sp>
        <p:nvSpPr>
          <p:cNvPr id="10" name="TextBox 9">
            <a:extLst>
              <a:ext uri="{FF2B5EF4-FFF2-40B4-BE49-F238E27FC236}">
                <a16:creationId xmlns:a16="http://schemas.microsoft.com/office/drawing/2014/main" id="{FD388C89-75F7-0CCE-CA6A-672C943F167E}"/>
              </a:ext>
            </a:extLst>
          </p:cNvPr>
          <p:cNvSpPr txBox="1"/>
          <p:nvPr/>
        </p:nvSpPr>
        <p:spPr>
          <a:xfrm>
            <a:off x="4861367" y="1615545"/>
            <a:ext cx="3152935" cy="430887"/>
          </a:xfrm>
          <a:prstGeom prst="rect">
            <a:avLst/>
          </a:prstGeom>
          <a:noFill/>
        </p:spPr>
        <p:txBody>
          <a:bodyPr wrap="square">
            <a:spAutoFit/>
          </a:bodyPr>
          <a:lstStyle/>
          <a:p>
            <a:r>
              <a:rPr lang="sv-SE" sz="1100" dirty="0">
                <a:latin typeface="Arial" panose="020B0604020202020204" pitchFamily="34" charset="0"/>
              </a:rPr>
              <a:t>insatser i kommunerna som uppges ges både med och utan biståndsbeslut</a:t>
            </a:r>
            <a:endParaRPr lang="sv-SE" sz="1100" dirty="0"/>
          </a:p>
        </p:txBody>
      </p:sp>
      <p:sp>
        <p:nvSpPr>
          <p:cNvPr id="11" name="TextBox 10">
            <a:extLst>
              <a:ext uri="{FF2B5EF4-FFF2-40B4-BE49-F238E27FC236}">
                <a16:creationId xmlns:a16="http://schemas.microsoft.com/office/drawing/2014/main" id="{F34D83AB-6961-42F6-2EB6-EA1FBB1620DF}"/>
              </a:ext>
            </a:extLst>
          </p:cNvPr>
          <p:cNvSpPr txBox="1"/>
          <p:nvPr/>
        </p:nvSpPr>
        <p:spPr>
          <a:xfrm>
            <a:off x="1404393" y="1609489"/>
            <a:ext cx="2865801" cy="430887"/>
          </a:xfrm>
          <a:prstGeom prst="rect">
            <a:avLst/>
          </a:prstGeom>
          <a:noFill/>
        </p:spPr>
        <p:txBody>
          <a:bodyPr wrap="square">
            <a:spAutoFit/>
          </a:bodyPr>
          <a:lstStyle/>
          <a:p>
            <a:r>
              <a:rPr lang="sv-SE" sz="1100" dirty="0">
                <a:latin typeface="Arial" panose="020B0604020202020204" pitchFamily="34" charset="0"/>
              </a:rPr>
              <a:t>insatser i kommunerna som uppges endast ges med biståndsbeslut</a:t>
            </a:r>
            <a:endParaRPr lang="sv-SE" sz="1100" dirty="0"/>
          </a:p>
        </p:txBody>
      </p:sp>
      <p:sp>
        <p:nvSpPr>
          <p:cNvPr id="14" name="TextBox 13">
            <a:extLst>
              <a:ext uri="{FF2B5EF4-FFF2-40B4-BE49-F238E27FC236}">
                <a16:creationId xmlns:a16="http://schemas.microsoft.com/office/drawing/2014/main" id="{C146EE9B-7964-EE6B-7AA5-3B8C17E2D7E3}"/>
              </a:ext>
            </a:extLst>
          </p:cNvPr>
          <p:cNvSpPr txBox="1"/>
          <p:nvPr/>
        </p:nvSpPr>
        <p:spPr>
          <a:xfrm>
            <a:off x="8605474" y="1609489"/>
            <a:ext cx="2841887" cy="430887"/>
          </a:xfrm>
          <a:prstGeom prst="rect">
            <a:avLst/>
          </a:prstGeom>
          <a:noFill/>
          <a:ln>
            <a:noFill/>
          </a:ln>
        </p:spPr>
        <p:txBody>
          <a:bodyPr wrap="square">
            <a:spAutoFit/>
          </a:bodyPr>
          <a:lstStyle/>
          <a:p>
            <a:r>
              <a:rPr lang="sv-SE" sz="1100" dirty="0">
                <a:latin typeface="Arial" panose="020B0604020202020204" pitchFamily="34" charset="0"/>
              </a:rPr>
              <a:t>insatser i kommunerna som uppges endast ges utan biståndsbeslut</a:t>
            </a:r>
            <a:endParaRPr lang="sv-SE" sz="1100" dirty="0"/>
          </a:p>
        </p:txBody>
      </p:sp>
      <p:sp>
        <p:nvSpPr>
          <p:cNvPr id="15" name="TextBox 14">
            <a:extLst>
              <a:ext uri="{FF2B5EF4-FFF2-40B4-BE49-F238E27FC236}">
                <a16:creationId xmlns:a16="http://schemas.microsoft.com/office/drawing/2014/main" id="{816BCE12-0505-989D-36E2-0188111FB350}"/>
              </a:ext>
            </a:extLst>
          </p:cNvPr>
          <p:cNvSpPr txBox="1"/>
          <p:nvPr/>
        </p:nvSpPr>
        <p:spPr>
          <a:xfrm>
            <a:off x="1404393"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7" name="TextBox 16">
            <a:extLst>
              <a:ext uri="{FF2B5EF4-FFF2-40B4-BE49-F238E27FC236}">
                <a16:creationId xmlns:a16="http://schemas.microsoft.com/office/drawing/2014/main" id="{AABC043C-311C-EBDF-97FE-8202183C3095}"/>
              </a:ext>
            </a:extLst>
          </p:cNvPr>
          <p:cNvSpPr txBox="1"/>
          <p:nvPr/>
        </p:nvSpPr>
        <p:spPr>
          <a:xfrm>
            <a:off x="8592800"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8" name="TextBox 17">
            <a:extLst>
              <a:ext uri="{FF2B5EF4-FFF2-40B4-BE49-F238E27FC236}">
                <a16:creationId xmlns:a16="http://schemas.microsoft.com/office/drawing/2014/main" id="{E64EAF92-56D5-84BB-A5C6-85AFA6F70F61}"/>
              </a:ext>
            </a:extLst>
          </p:cNvPr>
          <p:cNvSpPr txBox="1"/>
          <p:nvPr>
            <p:custDataLst>
              <p:tags r:id="rId1"/>
            </p:custDataLst>
          </p:nvPr>
        </p:nvSpPr>
        <p:spPr>
          <a:xfrm>
            <a:off x="9171298" y="1412384"/>
            <a:ext cx="704325" cy="261610"/>
          </a:xfrm>
          <a:prstGeom prst="rect">
            <a:avLst/>
          </a:prstGeom>
          <a:noFill/>
        </p:spPr>
        <p:txBody>
          <a:bodyPr wrap="square">
            <a:spAutoFit/>
          </a:bodyPr>
          <a:lstStyle/>
          <a:p>
            <a:r>
              <a:rPr lang="sv-SE" sz="1100" dirty="0"/>
              <a:t>50</a:t>
            </a:r>
          </a:p>
        </p:txBody>
      </p:sp>
      <p:sp>
        <p:nvSpPr>
          <p:cNvPr id="19" name="TextBox 18">
            <a:extLst>
              <a:ext uri="{FF2B5EF4-FFF2-40B4-BE49-F238E27FC236}">
                <a16:creationId xmlns:a16="http://schemas.microsoft.com/office/drawing/2014/main" id="{BB3B40BC-7244-2CEB-18D9-2A0D5ED99D98}"/>
              </a:ext>
            </a:extLst>
          </p:cNvPr>
          <p:cNvSpPr txBox="1"/>
          <p:nvPr/>
        </p:nvSpPr>
        <p:spPr>
          <a:xfrm>
            <a:off x="4861366"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20" name="TextBox 19">
            <a:extLst>
              <a:ext uri="{FF2B5EF4-FFF2-40B4-BE49-F238E27FC236}">
                <a16:creationId xmlns:a16="http://schemas.microsoft.com/office/drawing/2014/main" id="{7FCC7490-61C1-5218-75B7-EE10B1632E42}"/>
              </a:ext>
            </a:extLst>
          </p:cNvPr>
          <p:cNvSpPr txBox="1"/>
          <p:nvPr>
            <p:custDataLst>
              <p:tags r:id="rId2"/>
            </p:custDataLst>
          </p:nvPr>
        </p:nvSpPr>
        <p:spPr>
          <a:xfrm>
            <a:off x="5439864" y="1412384"/>
            <a:ext cx="704325" cy="261610"/>
          </a:xfrm>
          <a:prstGeom prst="rect">
            <a:avLst/>
          </a:prstGeom>
          <a:noFill/>
        </p:spPr>
        <p:txBody>
          <a:bodyPr wrap="square">
            <a:spAutoFit/>
          </a:bodyPr>
          <a:lstStyle/>
          <a:p>
            <a:r>
              <a:rPr lang="sv-SE" sz="1100" dirty="0"/>
              <a:t>73</a:t>
            </a:r>
          </a:p>
        </p:txBody>
      </p:sp>
      <p:graphicFrame>
        <p:nvGraphicFramePr>
          <p:cNvPr id="21" name="Chart 20">
            <a:extLst>
              <a:ext uri="{FF2B5EF4-FFF2-40B4-BE49-F238E27FC236}">
                <a16:creationId xmlns:a16="http://schemas.microsoft.com/office/drawing/2014/main" id="{19D53BCA-10CE-4F67-8A27-E4C4C67F282A}"/>
              </a:ext>
            </a:extLst>
          </p:cNvPr>
          <p:cNvGraphicFramePr>
            <a:graphicFrameLocks/>
          </p:cNvGraphicFramePr>
          <p:nvPr>
            <p:extLst>
              <p:ext uri="{D42A27DB-BD31-4B8C-83A1-F6EECF244321}">
                <p14:modId xmlns:p14="http://schemas.microsoft.com/office/powerpoint/2010/main" val="3989303408"/>
              </p:ext>
            </p:extLst>
          </p:nvPr>
        </p:nvGraphicFramePr>
        <p:xfrm>
          <a:off x="336000" y="2074738"/>
          <a:ext cx="11520000" cy="3639600"/>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id="{1F3CB2A6-B9D3-317B-5AC1-71C88B65BA6F}"/>
              </a:ext>
            </a:extLst>
          </p:cNvPr>
          <p:cNvSpPr txBox="1"/>
          <p:nvPr>
            <p:custDataLst>
              <p:tags r:id="rId3"/>
            </p:custDataLst>
          </p:nvPr>
        </p:nvSpPr>
        <p:spPr>
          <a:xfrm>
            <a:off x="1982890" y="1412384"/>
            <a:ext cx="704325" cy="261610"/>
          </a:xfrm>
          <a:prstGeom prst="rect">
            <a:avLst/>
          </a:prstGeom>
          <a:noFill/>
        </p:spPr>
        <p:txBody>
          <a:bodyPr wrap="square">
            <a:spAutoFit/>
          </a:bodyPr>
          <a:lstStyle/>
          <a:p>
            <a:r>
              <a:rPr lang="sv-SE" sz="1100" dirty="0"/>
              <a:t>234</a:t>
            </a:r>
          </a:p>
        </p:txBody>
      </p:sp>
    </p:spTree>
    <p:extLst>
      <p:ext uri="{BB962C8B-B14F-4D97-AF65-F5344CB8AC3E}">
        <p14:creationId xmlns:p14="http://schemas.microsoft.com/office/powerpoint/2010/main" val="30557690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insatser som ges med respektive utan biståndsbeslut uppdelat på kommun</a:t>
            </a:r>
          </a:p>
        </p:txBody>
      </p:sp>
      <p:sp>
        <p:nvSpPr>
          <p:cNvPr id="5" name="Platshållare för sidfot 4">
            <a:extLst>
              <a:ext uri="{FF2B5EF4-FFF2-40B4-BE49-F238E27FC236}">
                <a16:creationId xmlns:a16="http://schemas.microsoft.com/office/drawing/2014/main" id="{6428FDFB-6034-4AFC-9C05-965C888004D4}"/>
              </a:ext>
            </a:extLst>
          </p:cNvPr>
          <p:cNvSpPr>
            <a:spLocks noGrp="1"/>
          </p:cNvSpPr>
          <p:nvPr>
            <p:ph type="ftr" sz="quarter" idx="11"/>
          </p:nvPr>
        </p:nvSpPr>
        <p:spPr/>
        <p:txBody>
          <a:bodyPr/>
          <a:lstStyle/>
          <a:p>
            <a:r>
              <a:rPr lang="sv-SE"/>
              <a:t>Verksamhetsområde: Barn och unga</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67</a:t>
            </a:fld>
            <a:endParaRPr lang="sv-SE"/>
          </a:p>
        </p:txBody>
      </p:sp>
      <p:sp>
        <p:nvSpPr>
          <p:cNvPr id="9" name="Text Placeholder 8">
            <a:extLst>
              <a:ext uri="{FF2B5EF4-FFF2-40B4-BE49-F238E27FC236}">
                <a16:creationId xmlns:a16="http://schemas.microsoft.com/office/drawing/2014/main" id="{80A6DC8F-9D7E-AD24-4502-1F6602451A24}"/>
              </a:ext>
            </a:extLst>
          </p:cNvPr>
          <p:cNvSpPr>
            <a:spLocks noGrp="1"/>
          </p:cNvSpPr>
          <p:nvPr>
            <p:ph type="body" sz="quarter" idx="13"/>
          </p:nvPr>
        </p:nvSpPr>
        <p:spPr/>
        <p:txBody>
          <a:bodyPr/>
          <a:lstStyle/>
          <a:p>
            <a:r>
              <a:rPr lang="sv-SE" sz="800" dirty="0"/>
              <a:t>	Not: 	Antal svarande kommuner i riket är 235 kommuner. </a:t>
            </a:r>
            <a:r>
              <a:rPr lang="sv-SE" dirty="0"/>
              <a:t>Endast de kommuner som har lämnat ett svar visas i denna graf.</a:t>
            </a:r>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9412C290-A103-4AF7-89E1-57A2B8C2F098}"/>
              </a:ext>
            </a:extLst>
          </p:cNvPr>
          <p:cNvGraphicFramePr>
            <a:graphicFrameLocks/>
          </p:cNvGraphicFramePr>
          <p:nvPr>
            <p:extLst>
              <p:ext uri="{D42A27DB-BD31-4B8C-83A1-F6EECF244321}">
                <p14:modId xmlns:p14="http://schemas.microsoft.com/office/powerpoint/2010/main" val="1154531094"/>
              </p:ext>
            </p:extLst>
          </p:nvPr>
        </p:nvGraphicFramePr>
        <p:xfrm>
          <a:off x="336000" y="1179000"/>
          <a:ext cx="11520000" cy="450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32F74F96-DF4D-85FD-E26B-43666357A41A}"/>
              </a:ext>
            </a:extLst>
          </p:cNvPr>
          <p:cNvSpPr/>
          <p:nvPr/>
        </p:nvSpPr>
        <p:spPr>
          <a:xfrm>
            <a:off x="9404621" y="5259114"/>
            <a:ext cx="1628503" cy="33092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4030926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insatser som ges med och utan biståndsbeslut uppdelat på huvudgrupp</a:t>
            </a:r>
          </a:p>
        </p:txBody>
      </p:sp>
      <p:sp>
        <p:nvSpPr>
          <p:cNvPr id="5" name="Platshållare för sidfot 4">
            <a:extLst>
              <a:ext uri="{FF2B5EF4-FFF2-40B4-BE49-F238E27FC236}">
                <a16:creationId xmlns:a16="http://schemas.microsoft.com/office/drawing/2014/main" id="{FE2436A8-4B84-4C45-BA8E-6468CE96CB08}"/>
              </a:ext>
            </a:extLst>
          </p:cNvPr>
          <p:cNvSpPr>
            <a:spLocks noGrp="1"/>
          </p:cNvSpPr>
          <p:nvPr>
            <p:ph type="ftr" sz="quarter" idx="11"/>
          </p:nvPr>
        </p:nvSpPr>
        <p:spPr/>
        <p:txBody>
          <a:bodyPr/>
          <a:lstStyle/>
          <a:p>
            <a:r>
              <a:rPr lang="sv-SE"/>
              <a:t>Verksamhetsområde: Barn och unga</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68</a:t>
            </a:fld>
            <a:endParaRPr lang="sv-SE"/>
          </a:p>
        </p:txBody>
      </p:sp>
      <p:sp>
        <p:nvSpPr>
          <p:cNvPr id="9" name="Text Placeholder 8">
            <a:extLst>
              <a:ext uri="{FF2B5EF4-FFF2-40B4-BE49-F238E27FC236}">
                <a16:creationId xmlns:a16="http://schemas.microsoft.com/office/drawing/2014/main" id="{585809AD-4482-66A3-3264-F9012675AA63}"/>
              </a:ext>
            </a:extLst>
          </p:cNvPr>
          <p:cNvSpPr>
            <a:spLocks noGrp="1"/>
          </p:cNvSpPr>
          <p:nvPr>
            <p:ph type="body" sz="quarter" idx="13"/>
          </p:nvPr>
        </p:nvSpPr>
        <p:spPr/>
        <p:txBody>
          <a:bodyPr/>
          <a:lstStyle/>
          <a:p>
            <a:r>
              <a:rPr lang="sv-SE" sz="800" dirty="0"/>
              <a:t>	Not: 	Antal svarande kommuner anges i parentes.</a:t>
            </a:r>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DDC0BC25-22F4-4FC9-ACDF-310EA96E66CA}"/>
              </a:ext>
            </a:extLst>
          </p:cNvPr>
          <p:cNvGraphicFramePr>
            <a:graphicFrameLocks/>
          </p:cNvGraphicFramePr>
          <p:nvPr>
            <p:extLst>
              <p:ext uri="{D42A27DB-BD31-4B8C-83A1-F6EECF244321}">
                <p14:modId xmlns:p14="http://schemas.microsoft.com/office/powerpoint/2010/main" val="3698176946"/>
              </p:ext>
            </p:extLst>
          </p:nvPr>
        </p:nvGraphicFramePr>
        <p:xfrm>
          <a:off x="336000" y="1179000"/>
          <a:ext cx="11520000" cy="45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54848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Andel kommuner som vill ge insatser utan biståndsbeslut, givet att en lagändring möjliggjorde detta </a:t>
            </a:r>
            <a:endParaRPr lang="en-US" dirty="0"/>
          </a:p>
        </p:txBody>
      </p:sp>
      <p:sp>
        <p:nvSpPr>
          <p:cNvPr id="5" name="Platshållare för sidfot 4">
            <a:extLst>
              <a:ext uri="{FF2B5EF4-FFF2-40B4-BE49-F238E27FC236}">
                <a16:creationId xmlns:a16="http://schemas.microsoft.com/office/drawing/2014/main" id="{9E167803-1F84-451D-9FE2-49699A0D972D}"/>
              </a:ext>
            </a:extLst>
          </p:cNvPr>
          <p:cNvSpPr>
            <a:spLocks noGrp="1"/>
          </p:cNvSpPr>
          <p:nvPr>
            <p:ph type="ftr" sz="quarter" idx="11"/>
          </p:nvPr>
        </p:nvSpPr>
        <p:spPr/>
        <p:txBody>
          <a:bodyPr/>
          <a:lstStyle/>
          <a:p>
            <a:r>
              <a:rPr lang="sv-SE"/>
              <a:t>Verksamhetsområde: Barn och unga</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69</a:t>
            </a:fld>
            <a:endParaRPr lang="sv-SE"/>
          </a:p>
        </p:txBody>
      </p:sp>
      <p:sp>
        <p:nvSpPr>
          <p:cNvPr id="14" name="Text Placeholder 13">
            <a:extLst>
              <a:ext uri="{FF2B5EF4-FFF2-40B4-BE49-F238E27FC236}">
                <a16:creationId xmlns:a16="http://schemas.microsoft.com/office/drawing/2014/main" id="{3C611FCC-0751-E3E1-4863-40C1C2A71A91}"/>
              </a:ext>
            </a:extLst>
          </p:cNvPr>
          <p:cNvSpPr>
            <a:spLocks noGrp="1"/>
          </p:cNvSpPr>
          <p:nvPr>
            <p:ph type="body" sz="quarter" idx="13"/>
          </p:nvPr>
        </p:nvSpPr>
        <p:spPr/>
        <p:txBody>
          <a:bodyPr/>
          <a:lstStyle/>
          <a:p>
            <a:r>
              <a:rPr lang="sv-SE" sz="800" dirty="0"/>
              <a:t>	Källa:	Enkät: Kartläggning av socialtjänstens insatser i Sveriges kommuner (2021)  </a:t>
            </a:r>
          </a:p>
        </p:txBody>
      </p:sp>
      <p:sp>
        <p:nvSpPr>
          <p:cNvPr id="13" name="TextBox 12">
            <a:extLst>
              <a:ext uri="{FF2B5EF4-FFF2-40B4-BE49-F238E27FC236}">
                <a16:creationId xmlns:a16="http://schemas.microsoft.com/office/drawing/2014/main" id="{898AECF7-9B54-4D59-8086-8C8F90BBDCD5}"/>
              </a:ext>
            </a:extLst>
          </p:cNvPr>
          <p:cNvSpPr txBox="1"/>
          <p:nvPr/>
        </p:nvSpPr>
        <p:spPr>
          <a:xfrm>
            <a:off x="382772" y="1548689"/>
            <a:ext cx="7219507" cy="523220"/>
          </a:xfrm>
          <a:prstGeom prst="rect">
            <a:avLst/>
          </a:prstGeom>
          <a:noFill/>
        </p:spPr>
        <p:txBody>
          <a:bodyPr wrap="square">
            <a:spAutoFit/>
          </a:bodyPr>
          <a:lstStyle/>
          <a:p>
            <a:r>
              <a:rPr lang="sv-SE" sz="1400" b="1" i="0" u="none" strike="noStrike" dirty="0">
                <a:effectLst/>
                <a:latin typeface="Arial" panose="020B0604020202020204" pitchFamily="34" charset="0"/>
              </a:rPr>
              <a:t>Om det sker en lagändring som möjliggör att kommunen erbjuder insatser utan biståndsbeslut, skulle ni vilja ge någon eller några insatser utan biståndsbeslut?</a:t>
            </a:r>
            <a:r>
              <a:rPr lang="sv-SE" sz="1400" b="1" dirty="0"/>
              <a:t> </a:t>
            </a:r>
          </a:p>
        </p:txBody>
      </p:sp>
      <p:sp>
        <p:nvSpPr>
          <p:cNvPr id="9" name="TextBox 8">
            <a:extLst>
              <a:ext uri="{FF2B5EF4-FFF2-40B4-BE49-F238E27FC236}">
                <a16:creationId xmlns:a16="http://schemas.microsoft.com/office/drawing/2014/main" id="{0F5A019D-BB79-052C-2565-14FBB72EF144}"/>
              </a:ext>
            </a:extLst>
          </p:cNvPr>
          <p:cNvSpPr txBox="1"/>
          <p:nvPr/>
        </p:nvSpPr>
        <p:spPr>
          <a:xfrm>
            <a:off x="9658972" y="1562659"/>
            <a:ext cx="2186822" cy="415498"/>
          </a:xfrm>
          <a:prstGeom prst="rect">
            <a:avLst/>
          </a:prstGeom>
          <a:noFill/>
        </p:spPr>
        <p:txBody>
          <a:bodyPr wrap="square">
            <a:spAutoFit/>
          </a:bodyPr>
          <a:lstStyle/>
          <a:p>
            <a:r>
              <a:rPr lang="sv-SE" sz="1050" dirty="0"/>
              <a:t>kommuner i länet som besvarat frågan</a:t>
            </a:r>
          </a:p>
        </p:txBody>
      </p:sp>
      <p:sp>
        <p:nvSpPr>
          <p:cNvPr id="10" name="TextBox 13">
            <a:extLst>
              <a:ext uri="{FF2B5EF4-FFF2-40B4-BE49-F238E27FC236}">
                <a16:creationId xmlns:a16="http://schemas.microsoft.com/office/drawing/2014/main" id="{C168553B-0888-7C48-CF4D-6612A84752D3}"/>
              </a:ext>
            </a:extLst>
          </p:cNvPr>
          <p:cNvSpPr txBox="1"/>
          <p:nvPr/>
        </p:nvSpPr>
        <p:spPr>
          <a:xfrm>
            <a:off x="9658972" y="1308743"/>
            <a:ext cx="751640" cy="253916"/>
          </a:xfrm>
          <a:prstGeom prst="rect">
            <a:avLst/>
          </a:prstGeom>
          <a:noFill/>
        </p:spPr>
        <p:txBody>
          <a:bodyPr wrap="square">
            <a:spAutoFit/>
          </a:bodyPr>
          <a:lstStyle/>
          <a:p>
            <a:r>
              <a:rPr lang="sv-SE" sz="1050" dirty="0">
                <a:latin typeface="Arial" panose="020B0604020202020204" pitchFamily="34" charset="0"/>
              </a:rPr>
              <a:t>100 % =</a:t>
            </a:r>
            <a:endParaRPr lang="sv-SE" sz="1050" dirty="0"/>
          </a:p>
        </p:txBody>
      </p:sp>
      <p:sp>
        <p:nvSpPr>
          <p:cNvPr id="11" name="TextBox 14">
            <a:extLst>
              <a:ext uri="{FF2B5EF4-FFF2-40B4-BE49-F238E27FC236}">
                <a16:creationId xmlns:a16="http://schemas.microsoft.com/office/drawing/2014/main" id="{5A439135-1785-75A1-C9F3-52C43073FBA5}"/>
              </a:ext>
            </a:extLst>
          </p:cNvPr>
          <p:cNvSpPr txBox="1"/>
          <p:nvPr>
            <p:custDataLst>
              <p:tags r:id="rId1"/>
            </p:custDataLst>
          </p:nvPr>
        </p:nvSpPr>
        <p:spPr>
          <a:xfrm>
            <a:off x="10317073" y="1308743"/>
            <a:ext cx="751640" cy="253916"/>
          </a:xfrm>
          <a:prstGeom prst="rect">
            <a:avLst/>
          </a:prstGeom>
          <a:noFill/>
        </p:spPr>
        <p:txBody>
          <a:bodyPr wrap="square">
            <a:spAutoFit/>
          </a:bodyPr>
          <a:lstStyle/>
          <a:p>
            <a:r>
              <a:rPr lang="sv-SE" sz="1050" dirty="0"/>
              <a:t>12</a:t>
            </a:r>
          </a:p>
        </p:txBody>
      </p:sp>
      <p:graphicFrame>
        <p:nvGraphicFramePr>
          <p:cNvPr id="12" name="Chart 11">
            <a:extLst>
              <a:ext uri="{FF2B5EF4-FFF2-40B4-BE49-F238E27FC236}">
                <a16:creationId xmlns:a16="http://schemas.microsoft.com/office/drawing/2014/main" id="{B8CE98B4-8BFF-4CF3-AAC7-AAF1EA93F38F}"/>
              </a:ext>
            </a:extLst>
          </p:cNvPr>
          <p:cNvGraphicFramePr>
            <a:graphicFrameLocks/>
          </p:cNvGraphicFramePr>
          <p:nvPr>
            <p:extLst>
              <p:ext uri="{D42A27DB-BD31-4B8C-83A1-F6EECF244321}">
                <p14:modId xmlns:p14="http://schemas.microsoft.com/office/powerpoint/2010/main" val="3595206245"/>
              </p:ext>
            </p:extLst>
          </p:nvPr>
        </p:nvGraphicFramePr>
        <p:xfrm>
          <a:off x="336000" y="2095534"/>
          <a:ext cx="11520000" cy="36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6293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9408A-E99B-4FEE-8688-F210E63D2DD7}"/>
              </a:ext>
            </a:extLst>
          </p:cNvPr>
          <p:cNvSpPr>
            <a:spLocks noGrp="1"/>
          </p:cNvSpPr>
          <p:nvPr>
            <p:ph type="title"/>
          </p:nvPr>
        </p:nvSpPr>
        <p:spPr>
          <a:xfrm>
            <a:off x="328032" y="48817"/>
            <a:ext cx="9609825" cy="1231392"/>
          </a:xfrm>
        </p:spPr>
        <p:txBody>
          <a:bodyPr anchor="b"/>
          <a:lstStyle/>
          <a:p>
            <a:r>
              <a:rPr lang="sv-SE" sz="3200" dirty="0"/>
              <a:t>Arbetet har genomförts i två delar</a:t>
            </a:r>
            <a:endParaRPr lang="en-GB" sz="3200" dirty="0"/>
          </a:p>
        </p:txBody>
      </p:sp>
      <p:sp>
        <p:nvSpPr>
          <p:cNvPr id="5" name="Slide Number Placeholder 4">
            <a:extLst>
              <a:ext uri="{FF2B5EF4-FFF2-40B4-BE49-F238E27FC236}">
                <a16:creationId xmlns:a16="http://schemas.microsoft.com/office/drawing/2014/main" id="{F308F9C4-E501-48C9-93CA-53D2DA532BED}"/>
              </a:ext>
            </a:extLst>
          </p:cNvPr>
          <p:cNvSpPr>
            <a:spLocks noGrp="1"/>
          </p:cNvSpPr>
          <p:nvPr>
            <p:ph type="sldNum" sz="quarter" idx="12"/>
          </p:nvPr>
        </p:nvSpPr>
        <p:spPr/>
        <p:txBody>
          <a:bodyPr/>
          <a:lstStyle/>
          <a:p>
            <a:fld id="{2DBAD975-63FF-4468-AC34-025F73E043F9}" type="slidenum">
              <a:rPr lang="sv-SE" smtClean="0"/>
              <a:t>7</a:t>
            </a:fld>
            <a:endParaRPr lang="sv-SE"/>
          </a:p>
        </p:txBody>
      </p:sp>
      <p:sp>
        <p:nvSpPr>
          <p:cNvPr id="6" name="TextBox 5">
            <a:extLst>
              <a:ext uri="{FF2B5EF4-FFF2-40B4-BE49-F238E27FC236}">
                <a16:creationId xmlns:a16="http://schemas.microsoft.com/office/drawing/2014/main" id="{FD621969-EBCC-4C19-8877-52A59FAC30CF}"/>
              </a:ext>
            </a:extLst>
          </p:cNvPr>
          <p:cNvSpPr txBox="1"/>
          <p:nvPr/>
        </p:nvSpPr>
        <p:spPr>
          <a:xfrm>
            <a:off x="664232" y="1827787"/>
            <a:ext cx="3990975" cy="646331"/>
          </a:xfrm>
          <a:prstGeom prst="rect">
            <a:avLst/>
          </a:prstGeom>
          <a:noFill/>
        </p:spPr>
        <p:txBody>
          <a:bodyPr wrap="square" rtlCol="0">
            <a:spAutoFit/>
          </a:bodyPr>
          <a:lstStyle/>
          <a:p>
            <a:pPr marL="342900" indent="-342900">
              <a:buFont typeface="+mj-lt"/>
              <a:buAutoNum type="arabicPeriod"/>
            </a:pPr>
            <a:r>
              <a:rPr lang="sv-SE" b="1" dirty="0"/>
              <a:t>Sammanställning av insatser inom socialtjänsten</a:t>
            </a:r>
            <a:endParaRPr lang="en-GB" b="1" dirty="0"/>
          </a:p>
        </p:txBody>
      </p:sp>
      <p:sp>
        <p:nvSpPr>
          <p:cNvPr id="7" name="TextBox 6">
            <a:extLst>
              <a:ext uri="{FF2B5EF4-FFF2-40B4-BE49-F238E27FC236}">
                <a16:creationId xmlns:a16="http://schemas.microsoft.com/office/drawing/2014/main" id="{35392FAE-07AC-4BED-96D7-499ABBE3FF57}"/>
              </a:ext>
            </a:extLst>
          </p:cNvPr>
          <p:cNvSpPr txBox="1"/>
          <p:nvPr/>
        </p:nvSpPr>
        <p:spPr>
          <a:xfrm>
            <a:off x="6491287" y="1938366"/>
            <a:ext cx="3990975" cy="369332"/>
          </a:xfrm>
          <a:prstGeom prst="rect">
            <a:avLst/>
          </a:prstGeom>
          <a:noFill/>
        </p:spPr>
        <p:txBody>
          <a:bodyPr wrap="square" rtlCol="0">
            <a:spAutoFit/>
          </a:bodyPr>
          <a:lstStyle/>
          <a:p>
            <a:pPr marL="342900" indent="-342900">
              <a:buFont typeface="+mj-lt"/>
              <a:buAutoNum type="arabicPeriod" startAt="2"/>
            </a:pPr>
            <a:r>
              <a:rPr lang="sv-SE" b="1" dirty="0"/>
              <a:t>Enkäter – till landets kommuner</a:t>
            </a:r>
            <a:endParaRPr lang="en-GB" b="1" dirty="0"/>
          </a:p>
        </p:txBody>
      </p:sp>
      <p:cxnSp>
        <p:nvCxnSpPr>
          <p:cNvPr id="9" name="Straight Connector 8">
            <a:extLst>
              <a:ext uri="{FF2B5EF4-FFF2-40B4-BE49-F238E27FC236}">
                <a16:creationId xmlns:a16="http://schemas.microsoft.com/office/drawing/2014/main" id="{E132424E-909C-4732-8F88-30936159D0C9}"/>
              </a:ext>
            </a:extLst>
          </p:cNvPr>
          <p:cNvCxnSpPr>
            <a:cxnSpLocks/>
          </p:cNvCxnSpPr>
          <p:nvPr/>
        </p:nvCxnSpPr>
        <p:spPr>
          <a:xfrm>
            <a:off x="664233" y="2549789"/>
            <a:ext cx="4384800"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59FEFB-00B5-4445-9CE4-47DD48E6AA4B}"/>
              </a:ext>
            </a:extLst>
          </p:cNvPr>
          <p:cNvCxnSpPr/>
          <p:nvPr/>
        </p:nvCxnSpPr>
        <p:spPr>
          <a:xfrm>
            <a:off x="6505574" y="2549789"/>
            <a:ext cx="4384800"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2D99EAD-DADB-4462-8373-34ADAD28FAF4}"/>
              </a:ext>
            </a:extLst>
          </p:cNvPr>
          <p:cNvSpPr txBox="1"/>
          <p:nvPr/>
        </p:nvSpPr>
        <p:spPr>
          <a:xfrm>
            <a:off x="2334789" y="2894379"/>
            <a:ext cx="2638426" cy="338554"/>
          </a:xfrm>
          <a:prstGeom prst="rect">
            <a:avLst/>
          </a:prstGeom>
          <a:noFill/>
        </p:spPr>
        <p:txBody>
          <a:bodyPr wrap="square" rtlCol="0">
            <a:spAutoFit/>
          </a:bodyPr>
          <a:lstStyle/>
          <a:p>
            <a:r>
              <a:rPr lang="sv-SE" sz="1600" dirty="0"/>
              <a:t>Per verksamhetsområde</a:t>
            </a:r>
          </a:p>
        </p:txBody>
      </p:sp>
      <p:sp>
        <p:nvSpPr>
          <p:cNvPr id="20" name="TextBox 19">
            <a:extLst>
              <a:ext uri="{FF2B5EF4-FFF2-40B4-BE49-F238E27FC236}">
                <a16:creationId xmlns:a16="http://schemas.microsoft.com/office/drawing/2014/main" id="{48343C8A-EEDA-472C-BCA2-851D3B7140E5}"/>
              </a:ext>
            </a:extLst>
          </p:cNvPr>
          <p:cNvSpPr txBox="1"/>
          <p:nvPr/>
        </p:nvSpPr>
        <p:spPr>
          <a:xfrm>
            <a:off x="2334789" y="3207947"/>
            <a:ext cx="2638426" cy="1569660"/>
          </a:xfrm>
          <a:prstGeom prst="rect">
            <a:avLst/>
          </a:prstGeom>
          <a:noFill/>
        </p:spPr>
        <p:txBody>
          <a:bodyPr wrap="square" rtlCol="0">
            <a:spAutoFit/>
          </a:bodyPr>
          <a:lstStyle/>
          <a:p>
            <a:pPr marL="285750" indent="-285750">
              <a:buFont typeface="Arial" panose="020B0604020202020204" pitchFamily="34" charset="0"/>
              <a:buChar char="•"/>
            </a:pPr>
            <a:r>
              <a:rPr lang="sv-SE" sz="1600" dirty="0"/>
              <a:t>Barn och unga</a:t>
            </a:r>
          </a:p>
          <a:p>
            <a:pPr marL="285750" indent="-285750">
              <a:buFont typeface="Arial" panose="020B0604020202020204" pitchFamily="34" charset="0"/>
              <a:buChar char="•"/>
            </a:pPr>
            <a:r>
              <a:rPr lang="sv-SE" sz="1600" dirty="0"/>
              <a:t>Äldre</a:t>
            </a:r>
          </a:p>
          <a:p>
            <a:pPr marL="285750" indent="-285750">
              <a:buFont typeface="Arial" panose="020B0604020202020204" pitchFamily="34" charset="0"/>
              <a:buChar char="•"/>
            </a:pPr>
            <a:r>
              <a:rPr lang="sv-SE" sz="1600" dirty="0"/>
              <a:t>Funktionshinder</a:t>
            </a:r>
          </a:p>
          <a:p>
            <a:pPr marL="285750" indent="-285750">
              <a:buFont typeface="Arial" panose="020B0604020202020204" pitchFamily="34" charset="0"/>
              <a:buChar char="•"/>
            </a:pPr>
            <a:r>
              <a:rPr lang="sv-SE" sz="1600" dirty="0"/>
              <a:t>Missbruk och beroende</a:t>
            </a:r>
          </a:p>
          <a:p>
            <a:pPr marL="285750" indent="-285750">
              <a:buFont typeface="Arial" panose="020B0604020202020204" pitchFamily="34" charset="0"/>
              <a:buChar char="•"/>
            </a:pPr>
            <a:r>
              <a:rPr lang="sv-SE" sz="1600" dirty="0"/>
              <a:t>Socialpsykiatri</a:t>
            </a:r>
          </a:p>
          <a:p>
            <a:pPr marL="285750" indent="-285750">
              <a:buFont typeface="Arial" panose="020B0604020202020204" pitchFamily="34" charset="0"/>
              <a:buChar char="•"/>
            </a:pPr>
            <a:r>
              <a:rPr lang="sv-SE" sz="1600" dirty="0"/>
              <a:t>Våld i nära relationer</a:t>
            </a:r>
          </a:p>
        </p:txBody>
      </p:sp>
      <p:sp>
        <p:nvSpPr>
          <p:cNvPr id="21" name="Right Brace 20">
            <a:extLst>
              <a:ext uri="{FF2B5EF4-FFF2-40B4-BE49-F238E27FC236}">
                <a16:creationId xmlns:a16="http://schemas.microsoft.com/office/drawing/2014/main" id="{41967FD1-7F8B-4B49-8123-6999A6D01425}"/>
              </a:ext>
            </a:extLst>
          </p:cNvPr>
          <p:cNvSpPr/>
          <p:nvPr/>
        </p:nvSpPr>
        <p:spPr>
          <a:xfrm rot="5400000">
            <a:off x="2845460" y="2975551"/>
            <a:ext cx="314577" cy="4384676"/>
          </a:xfrm>
          <a:prstGeom prst="rightBrac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a:extLst>
              <a:ext uri="{FF2B5EF4-FFF2-40B4-BE49-F238E27FC236}">
                <a16:creationId xmlns:a16="http://schemas.microsoft.com/office/drawing/2014/main" id="{10A18586-5817-4F25-BD8A-AE7B66D2699B}"/>
              </a:ext>
            </a:extLst>
          </p:cNvPr>
          <p:cNvSpPr txBox="1"/>
          <p:nvPr/>
        </p:nvSpPr>
        <p:spPr>
          <a:xfrm>
            <a:off x="759473" y="5378011"/>
            <a:ext cx="4298157" cy="584775"/>
          </a:xfrm>
          <a:prstGeom prst="rect">
            <a:avLst/>
          </a:prstGeom>
          <a:noFill/>
        </p:spPr>
        <p:txBody>
          <a:bodyPr wrap="square" rtlCol="0">
            <a:spAutoFit/>
          </a:bodyPr>
          <a:lstStyle/>
          <a:p>
            <a:r>
              <a:rPr lang="sv-SE" sz="1600" dirty="0"/>
              <a:t>Källor: SBU, Socialstyrelsen, RSS nätverken, IVO, kommuner </a:t>
            </a:r>
            <a:endParaRPr lang="sv-SE" sz="1600" dirty="0">
              <a:highlight>
                <a:srgbClr val="FFFF00"/>
              </a:highlight>
            </a:endParaRPr>
          </a:p>
        </p:txBody>
      </p:sp>
      <p:grpSp>
        <p:nvGrpSpPr>
          <p:cNvPr id="25" name="Group 24">
            <a:extLst>
              <a:ext uri="{FF2B5EF4-FFF2-40B4-BE49-F238E27FC236}">
                <a16:creationId xmlns:a16="http://schemas.microsoft.com/office/drawing/2014/main" id="{D2E61B04-B18E-4590-9794-E6B0B5B25F4E}"/>
              </a:ext>
            </a:extLst>
          </p:cNvPr>
          <p:cNvGrpSpPr/>
          <p:nvPr/>
        </p:nvGrpSpPr>
        <p:grpSpPr>
          <a:xfrm>
            <a:off x="810411" y="2841650"/>
            <a:ext cx="1459667" cy="2008322"/>
            <a:chOff x="5246416" y="3034350"/>
            <a:chExt cx="1459667" cy="2008322"/>
          </a:xfrm>
        </p:grpSpPr>
        <p:pic>
          <p:nvPicPr>
            <p:cNvPr id="11" name="Picture 10">
              <a:extLst>
                <a:ext uri="{FF2B5EF4-FFF2-40B4-BE49-F238E27FC236}">
                  <a16:creationId xmlns:a16="http://schemas.microsoft.com/office/drawing/2014/main" id="{CA4F1EEE-2CD1-4227-AAC5-3CA3F9F4A85A}"/>
                </a:ext>
              </a:extLst>
            </p:cNvPr>
            <p:cNvPicPr>
              <a:picLocks noChangeAspect="1"/>
            </p:cNvPicPr>
            <p:nvPr/>
          </p:nvPicPr>
          <p:blipFill>
            <a:blip r:embed="rId2"/>
            <a:stretch>
              <a:fillRect/>
            </a:stretch>
          </p:blipFill>
          <p:spPr>
            <a:xfrm>
              <a:off x="5246416" y="3034350"/>
              <a:ext cx="849584" cy="1196821"/>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096666E-0A31-44FC-8CD2-F7B7C2F1E28D}"/>
                </a:ext>
              </a:extLst>
            </p:cNvPr>
            <p:cNvPicPr>
              <a:picLocks noChangeAspect="1"/>
            </p:cNvPicPr>
            <p:nvPr/>
          </p:nvPicPr>
          <p:blipFill rotWithShape="1">
            <a:blip r:embed="rId3"/>
            <a:srcRect t="529"/>
            <a:stretch/>
          </p:blipFill>
          <p:spPr>
            <a:xfrm>
              <a:off x="5557837" y="3351890"/>
              <a:ext cx="849584" cy="1203723"/>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AA20DFFB-6F4B-44A0-8797-89BCD4185300}"/>
                </a:ext>
              </a:extLst>
            </p:cNvPr>
            <p:cNvPicPr>
              <a:picLocks noChangeAspect="1"/>
            </p:cNvPicPr>
            <p:nvPr/>
          </p:nvPicPr>
          <p:blipFill>
            <a:blip r:embed="rId4"/>
            <a:stretch>
              <a:fillRect/>
            </a:stretch>
          </p:blipFill>
          <p:spPr>
            <a:xfrm>
              <a:off x="5856499" y="3836120"/>
              <a:ext cx="849584" cy="1206552"/>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pic>
        <p:nvPicPr>
          <p:cNvPr id="28" name="Picture 27">
            <a:extLst>
              <a:ext uri="{FF2B5EF4-FFF2-40B4-BE49-F238E27FC236}">
                <a16:creationId xmlns:a16="http://schemas.microsoft.com/office/drawing/2014/main" id="{03E3682C-9D51-4129-BDCB-1A9935BFC773}"/>
              </a:ext>
            </a:extLst>
          </p:cNvPr>
          <p:cNvPicPr>
            <a:picLocks noChangeAspect="1"/>
          </p:cNvPicPr>
          <p:nvPr/>
        </p:nvPicPr>
        <p:blipFill>
          <a:blip r:embed="rId5"/>
          <a:stretch>
            <a:fillRect/>
          </a:stretch>
        </p:blipFill>
        <p:spPr>
          <a:xfrm>
            <a:off x="6505574" y="2841650"/>
            <a:ext cx="1690460" cy="1923388"/>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B03D09CB-DFBE-401E-AEF8-1B1AFADFF8CD}"/>
              </a:ext>
            </a:extLst>
          </p:cNvPr>
          <p:cNvPicPr>
            <a:picLocks noChangeAspect="1"/>
          </p:cNvPicPr>
          <p:nvPr/>
        </p:nvPicPr>
        <p:blipFill>
          <a:blip r:embed="rId6"/>
          <a:stretch>
            <a:fillRect/>
          </a:stretch>
        </p:blipFill>
        <p:spPr>
          <a:xfrm>
            <a:off x="7907842" y="3429000"/>
            <a:ext cx="1580264" cy="2047869"/>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32" name="Picture 31">
            <a:extLst>
              <a:ext uri="{FF2B5EF4-FFF2-40B4-BE49-F238E27FC236}">
                <a16:creationId xmlns:a16="http://schemas.microsoft.com/office/drawing/2014/main" id="{9B82C76A-83A8-41EC-9CF3-3878332EDFA9}"/>
              </a:ext>
            </a:extLst>
          </p:cNvPr>
          <p:cNvPicPr>
            <a:picLocks noChangeAspect="1"/>
          </p:cNvPicPr>
          <p:nvPr/>
        </p:nvPicPr>
        <p:blipFill>
          <a:blip r:embed="rId7"/>
          <a:stretch>
            <a:fillRect/>
          </a:stretch>
        </p:blipFill>
        <p:spPr>
          <a:xfrm>
            <a:off x="8985340" y="4419481"/>
            <a:ext cx="1905034" cy="1437530"/>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051637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Antal kommuner som skulle vilja ge insatser utan biståndsbeslut i respektive insatskategori </a:t>
            </a:r>
            <a:endParaRPr lang="en-US" dirty="0"/>
          </a:p>
        </p:txBody>
      </p:sp>
      <p:sp>
        <p:nvSpPr>
          <p:cNvPr id="5" name="Platshållare för sidfot 4">
            <a:extLst>
              <a:ext uri="{FF2B5EF4-FFF2-40B4-BE49-F238E27FC236}">
                <a16:creationId xmlns:a16="http://schemas.microsoft.com/office/drawing/2014/main" id="{23AB3D38-18A4-4F70-A694-4B175162E3D1}"/>
              </a:ext>
            </a:extLst>
          </p:cNvPr>
          <p:cNvSpPr>
            <a:spLocks noGrp="1"/>
          </p:cNvSpPr>
          <p:nvPr>
            <p:ph type="ftr" sz="quarter" idx="11"/>
          </p:nvPr>
        </p:nvSpPr>
        <p:spPr/>
        <p:txBody>
          <a:bodyPr/>
          <a:lstStyle/>
          <a:p>
            <a:r>
              <a:rPr lang="sv-SE"/>
              <a:t>Verksamhetsområde: Barn och unga</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70</a:t>
            </a:fld>
            <a:endParaRPr lang="sv-SE"/>
          </a:p>
        </p:txBody>
      </p:sp>
      <p:sp>
        <p:nvSpPr>
          <p:cNvPr id="9" name="Text Placeholder 8">
            <a:extLst>
              <a:ext uri="{FF2B5EF4-FFF2-40B4-BE49-F238E27FC236}">
                <a16:creationId xmlns:a16="http://schemas.microsoft.com/office/drawing/2014/main" id="{C3370316-3AC0-A2FA-7584-3E98E870EE51}"/>
              </a:ext>
            </a:extLst>
          </p:cNvPr>
          <p:cNvSpPr>
            <a:spLocks noGrp="1"/>
          </p:cNvSpPr>
          <p:nvPr>
            <p:ph type="body" sz="quarter" idx="13"/>
          </p:nvPr>
        </p:nvSpPr>
        <p:spPr/>
        <p:txBody>
          <a:bodyPr/>
          <a:lstStyle/>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F7B32560-B5B2-4CF2-AC84-4D25D04D6E6A}"/>
              </a:ext>
            </a:extLst>
          </p:cNvPr>
          <p:cNvGraphicFramePr>
            <a:graphicFrameLocks/>
          </p:cNvGraphicFramePr>
          <p:nvPr>
            <p:extLst>
              <p:ext uri="{D42A27DB-BD31-4B8C-83A1-F6EECF244321}">
                <p14:modId xmlns:p14="http://schemas.microsoft.com/office/powerpoint/2010/main" val="711385533"/>
              </p:ext>
            </p:extLst>
          </p:nvPr>
        </p:nvGraphicFramePr>
        <p:xfrm>
          <a:off x="336000" y="1179000"/>
          <a:ext cx="11520000" cy="45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83031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kt 31" hidden="1">
            <a:extLst>
              <a:ext uri="{FF2B5EF4-FFF2-40B4-BE49-F238E27FC236}">
                <a16:creationId xmlns:a16="http://schemas.microsoft.com/office/drawing/2014/main" id="{6E707A1C-BE77-444C-9D54-3A1519ED5CB5}"/>
              </a:ext>
            </a:extLst>
          </p:cNvPr>
          <p:cNvGraphicFramePr>
            <a:graphicFrameLocks noChangeAspect="1"/>
          </p:cNvGraphicFramePr>
          <p:nvPr>
            <p:custDataLst>
              <p:tags r:id="rId2"/>
            </p:custDataLst>
          </p:nvPr>
        </p:nvGraphicFramePr>
        <p:xfrm>
          <a:off x="1679" y="1639"/>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5" imgW="395" imgH="394" progId="TCLayout.ActiveDocument.1">
                  <p:embed/>
                </p:oleObj>
              </mc:Choice>
              <mc:Fallback>
                <p:oleObj name="think-cell Slide" r:id="rId5" imgW="395" imgH="394" progId="TCLayout.ActiveDocument.1">
                  <p:embed/>
                  <p:pic>
                    <p:nvPicPr>
                      <p:cNvPr id="32" name="Objekt 31" hidden="1">
                        <a:extLst>
                          <a:ext uri="{FF2B5EF4-FFF2-40B4-BE49-F238E27FC236}">
                            <a16:creationId xmlns:a16="http://schemas.microsoft.com/office/drawing/2014/main" id="{6E707A1C-BE77-444C-9D54-3A1519ED5CB5}"/>
                          </a:ext>
                        </a:extLst>
                      </p:cNvPr>
                      <p:cNvPicPr/>
                      <p:nvPr/>
                    </p:nvPicPr>
                    <p:blipFill>
                      <a:blip r:embed="rId6"/>
                      <a:stretch>
                        <a:fillRect/>
                      </a:stretch>
                    </p:blipFill>
                    <p:spPr>
                      <a:xfrm>
                        <a:off x="1679" y="1639"/>
                        <a:ext cx="1587" cy="1587"/>
                      </a:xfrm>
                      <a:prstGeom prst="rect">
                        <a:avLst/>
                      </a:prstGeom>
                    </p:spPr>
                  </p:pic>
                </p:oleObj>
              </mc:Fallback>
            </mc:AlternateContent>
          </a:graphicData>
        </a:graphic>
      </p:graphicFrame>
      <p:sp>
        <p:nvSpPr>
          <p:cNvPr id="25" name="Rektangel 4">
            <a:extLst>
              <a:ext uri="{FF2B5EF4-FFF2-40B4-BE49-F238E27FC236}">
                <a16:creationId xmlns:a16="http://schemas.microsoft.com/office/drawing/2014/main" id="{7575D7FE-AE79-4F94-8D19-1EFF3DE7E324}"/>
              </a:ext>
            </a:extLst>
          </p:cNvPr>
          <p:cNvSpPr/>
          <p:nvPr/>
        </p:nvSpPr>
        <p:spPr>
          <a:xfrm>
            <a:off x="90" y="1250185"/>
            <a:ext cx="7267861" cy="455290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3"/>
            <a:endParaRPr lang="sv-SE" sz="1600">
              <a:solidFill>
                <a:srgbClr val="FFFFFF"/>
              </a:solidFill>
              <a:latin typeface="Calibri"/>
            </a:endParaRPr>
          </a:p>
        </p:txBody>
      </p:sp>
      <p:sp>
        <p:nvSpPr>
          <p:cNvPr id="27" name="Hexagon 1">
            <a:extLst>
              <a:ext uri="{FF2B5EF4-FFF2-40B4-BE49-F238E27FC236}">
                <a16:creationId xmlns:a16="http://schemas.microsoft.com/office/drawing/2014/main" id="{4C9ED3B4-0EAD-4A2F-82DC-5F51599CF0DF}"/>
              </a:ext>
            </a:extLst>
          </p:cNvPr>
          <p:cNvSpPr/>
          <p:nvPr/>
        </p:nvSpPr>
        <p:spPr>
          <a:xfrm rot="5400000">
            <a:off x="-130126" y="875568"/>
            <a:ext cx="2241629" cy="198119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346" b="1" dirty="0">
                <a:latin typeface="Franklin Gothic Demi" panose="020B0703020102020204" pitchFamily="34" charset="0"/>
              </a:rPr>
              <a:t>5</a:t>
            </a:r>
            <a:endParaRPr lang="sv-SE" sz="7346" b="1" dirty="0">
              <a:latin typeface="Franklin Gothic Demi" panose="020B0703020102020204" pitchFamily="34" charset="0"/>
            </a:endParaRPr>
          </a:p>
        </p:txBody>
      </p:sp>
      <p:sp>
        <p:nvSpPr>
          <p:cNvPr id="28" name="Rektangel 9">
            <a:extLst>
              <a:ext uri="{FF2B5EF4-FFF2-40B4-BE49-F238E27FC236}">
                <a16:creationId xmlns:a16="http://schemas.microsoft.com/office/drawing/2014/main" id="{81D290B4-36D6-425D-A8BC-F29293F512F0}"/>
              </a:ext>
            </a:extLst>
          </p:cNvPr>
          <p:cNvSpPr/>
          <p:nvPr/>
        </p:nvSpPr>
        <p:spPr>
          <a:xfrm>
            <a:off x="2913529" y="4002981"/>
            <a:ext cx="8119670" cy="2241586"/>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sv-SE" sz="6122">
              <a:solidFill>
                <a:schemeClr val="tx1"/>
              </a:solidFill>
              <a:latin typeface="Arial" panose="020B0604020202020204" pitchFamily="34" charset="0"/>
              <a:cs typeface="Arial" panose="020B0604020202020204" pitchFamily="34" charset="0"/>
            </a:endParaRPr>
          </a:p>
          <a:p>
            <a:endParaRPr lang="sv-SE" sz="1224">
              <a:solidFill>
                <a:schemeClr val="tx1"/>
              </a:solidFill>
              <a:latin typeface="Arial" panose="020B0604020202020204" pitchFamily="34" charset="0"/>
              <a:cs typeface="Arial" panose="020B0604020202020204" pitchFamily="34" charset="0"/>
            </a:endParaRPr>
          </a:p>
          <a:p>
            <a:pPr lvl="0"/>
            <a:endParaRPr lang="sv-SE" sz="1224">
              <a:solidFill>
                <a:schemeClr val="tx1"/>
              </a:solidFill>
              <a:latin typeface="Arial" panose="020B0604020202020204" pitchFamily="34" charset="0"/>
              <a:cs typeface="Arial" panose="020B0604020202020204" pitchFamily="34" charset="0"/>
            </a:endParaRPr>
          </a:p>
          <a:p>
            <a:pPr lvl="0" algn="just"/>
            <a:endParaRPr lang="sv-SE" sz="1224">
              <a:solidFill>
                <a:schemeClr val="tx1"/>
              </a:solidFill>
              <a:latin typeface="Arial" panose="020B0604020202020204" pitchFamily="34" charset="0"/>
              <a:cs typeface="Arial" panose="020B0604020202020204" pitchFamily="34" charset="0"/>
            </a:endParaRPr>
          </a:p>
          <a:p>
            <a:pPr lvl="0" algn="just"/>
            <a:endParaRPr lang="sv-SE" sz="1224">
              <a:solidFill>
                <a:srgbClr val="000000"/>
              </a:solidFill>
              <a:latin typeface="Arial" panose="020B0604020202020204" pitchFamily="34" charset="0"/>
              <a:cs typeface="Arial" panose="020B0604020202020204" pitchFamily="34" charset="0"/>
            </a:endParaRPr>
          </a:p>
        </p:txBody>
      </p:sp>
      <p:sp>
        <p:nvSpPr>
          <p:cNvPr id="29" name="Rektangel 8">
            <a:extLst>
              <a:ext uri="{FF2B5EF4-FFF2-40B4-BE49-F238E27FC236}">
                <a16:creationId xmlns:a16="http://schemas.microsoft.com/office/drawing/2014/main" id="{A3B943FA-47E5-4E80-AAB4-D6374B9BAD24}"/>
              </a:ext>
            </a:extLst>
          </p:cNvPr>
          <p:cNvSpPr/>
          <p:nvPr/>
        </p:nvSpPr>
        <p:spPr>
          <a:xfrm>
            <a:off x="374723" y="3058938"/>
            <a:ext cx="6518592" cy="740125"/>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sv-SE" sz="4000" dirty="0">
                <a:solidFill>
                  <a:schemeClr val="tx1"/>
                </a:solidFill>
                <a:latin typeface="Franklin Gothic Demi" panose="020B0703020102020204" pitchFamily="34" charset="0"/>
                <a:cs typeface="Arial" panose="020B0604020202020204" pitchFamily="34" charset="0"/>
              </a:rPr>
              <a:t>Resultat för verksamhetsområde funktionshinder</a:t>
            </a:r>
          </a:p>
        </p:txBody>
      </p:sp>
      <p:sp>
        <p:nvSpPr>
          <p:cNvPr id="2" name="Platshållare för bildnummer 1">
            <a:extLst>
              <a:ext uri="{FF2B5EF4-FFF2-40B4-BE49-F238E27FC236}">
                <a16:creationId xmlns:a16="http://schemas.microsoft.com/office/drawing/2014/main" id="{6D086A38-C447-46A7-92DA-217393BBB29F}"/>
              </a:ext>
            </a:extLst>
          </p:cNvPr>
          <p:cNvSpPr>
            <a:spLocks noGrp="1"/>
          </p:cNvSpPr>
          <p:nvPr>
            <p:ph type="sldNum" sz="quarter" idx="12"/>
          </p:nvPr>
        </p:nvSpPr>
        <p:spPr/>
        <p:txBody>
          <a:bodyPr/>
          <a:lstStyle/>
          <a:p>
            <a:fld id="{2DBAD975-63FF-4468-AC34-025F73E043F9}" type="slidenum">
              <a:rPr lang="sv-SE" smtClean="0"/>
              <a:t>71</a:t>
            </a:fld>
            <a:endParaRPr lang="sv-SE"/>
          </a:p>
        </p:txBody>
      </p:sp>
      <p:pic>
        <p:nvPicPr>
          <p:cNvPr id="5122" name="Picture 2" descr="two man talking to each other on grass field">
            <a:extLst>
              <a:ext uri="{FF2B5EF4-FFF2-40B4-BE49-F238E27FC236}">
                <a16:creationId xmlns:a16="http://schemas.microsoft.com/office/drawing/2014/main" id="{7DB78868-8E29-422C-9576-5F5CCF1F82B2}"/>
              </a:ext>
            </a:extLst>
          </p:cNvPr>
          <p:cNvPicPr>
            <a:picLocks noChangeAspect="1" noChangeArrowheads="1"/>
          </p:cNvPicPr>
          <p:nvPr/>
        </p:nvPicPr>
        <p:blipFill rotWithShape="1">
          <a:blip r:embed="rId7">
            <a:grayscl/>
            <a:extLst>
              <a:ext uri="{28A0092B-C50C-407E-A947-70E740481C1C}">
                <a14:useLocalDpi xmlns:a14="http://schemas.microsoft.com/office/drawing/2010/main" val="0"/>
              </a:ext>
            </a:extLst>
          </a:blip>
          <a:srcRect l="12009" t="-296" r="22489" b="296"/>
          <a:stretch/>
        </p:blipFill>
        <p:spPr bwMode="auto">
          <a:xfrm>
            <a:off x="7714327" y="1236680"/>
            <a:ext cx="4477673" cy="4566413"/>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sidfot 3">
            <a:extLst>
              <a:ext uri="{FF2B5EF4-FFF2-40B4-BE49-F238E27FC236}">
                <a16:creationId xmlns:a16="http://schemas.microsoft.com/office/drawing/2014/main" id="{65144A07-B491-4E01-992B-3A5F5DBF8C5A}"/>
              </a:ext>
            </a:extLst>
          </p:cNvPr>
          <p:cNvSpPr>
            <a:spLocks noGrp="1"/>
          </p:cNvSpPr>
          <p:nvPr>
            <p:ph type="ftr" sz="quarter" idx="11"/>
          </p:nvPr>
        </p:nvSpPr>
        <p:spPr/>
        <p:txBody>
          <a:bodyPr/>
          <a:lstStyle/>
          <a:p>
            <a:r>
              <a:rPr lang="sv-SE"/>
              <a:t>Verksamhetsområde: Funktionshinder</a:t>
            </a:r>
          </a:p>
        </p:txBody>
      </p:sp>
    </p:spTree>
    <p:extLst>
      <p:ext uri="{BB962C8B-B14F-4D97-AF65-F5344CB8AC3E}">
        <p14:creationId xmlns:p14="http://schemas.microsoft.com/office/powerpoint/2010/main" val="17209656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ktangel 45">
            <a:extLst>
              <a:ext uri="{FF2B5EF4-FFF2-40B4-BE49-F238E27FC236}">
                <a16:creationId xmlns:a16="http://schemas.microsoft.com/office/drawing/2014/main" id="{B8A7C8DA-1D48-4E85-A02D-5B95384BFDAC}"/>
              </a:ext>
            </a:extLst>
          </p:cNvPr>
          <p:cNvSpPr/>
          <p:nvPr/>
        </p:nvSpPr>
        <p:spPr>
          <a:xfrm>
            <a:off x="344442" y="1384925"/>
            <a:ext cx="4605726" cy="432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nummer 4">
            <a:extLst>
              <a:ext uri="{FF2B5EF4-FFF2-40B4-BE49-F238E27FC236}">
                <a16:creationId xmlns:a16="http://schemas.microsoft.com/office/drawing/2014/main" id="{07D04BCC-F952-47C1-A0AD-1576A5BFA281}"/>
              </a:ext>
            </a:extLst>
          </p:cNvPr>
          <p:cNvSpPr>
            <a:spLocks noGrp="1"/>
          </p:cNvSpPr>
          <p:nvPr>
            <p:ph type="sldNum" sz="quarter" idx="12"/>
          </p:nvPr>
        </p:nvSpPr>
        <p:spPr/>
        <p:txBody>
          <a:bodyPr/>
          <a:lstStyle/>
          <a:p>
            <a:fld id="{2DBAD975-63FF-4468-AC34-025F73E043F9}" type="slidenum">
              <a:rPr lang="sv-SE" smtClean="0"/>
              <a:t>72</a:t>
            </a:fld>
            <a:endParaRPr lang="sv-SE"/>
          </a:p>
        </p:txBody>
      </p:sp>
      <p:sp>
        <p:nvSpPr>
          <p:cNvPr id="12" name="Rektangel 11">
            <a:extLst>
              <a:ext uri="{FF2B5EF4-FFF2-40B4-BE49-F238E27FC236}">
                <a16:creationId xmlns:a16="http://schemas.microsoft.com/office/drawing/2014/main" id="{06E39778-7A85-4EFD-B7E3-006FA87D94E8}"/>
              </a:ext>
            </a:extLst>
          </p:cNvPr>
          <p:cNvSpPr/>
          <p:nvPr/>
        </p:nvSpPr>
        <p:spPr>
          <a:xfrm>
            <a:off x="5110389" y="1384925"/>
            <a:ext cx="6734046" cy="432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sidfot 3">
            <a:extLst>
              <a:ext uri="{FF2B5EF4-FFF2-40B4-BE49-F238E27FC236}">
                <a16:creationId xmlns:a16="http://schemas.microsoft.com/office/drawing/2014/main" id="{14B52E1B-90BD-4000-B938-D8B7C54A0AF9}"/>
              </a:ext>
            </a:extLst>
          </p:cNvPr>
          <p:cNvSpPr>
            <a:spLocks noGrp="1"/>
          </p:cNvSpPr>
          <p:nvPr>
            <p:ph type="ftr" sz="quarter" idx="11"/>
          </p:nvPr>
        </p:nvSpPr>
        <p:spPr/>
        <p:txBody>
          <a:bodyPr/>
          <a:lstStyle/>
          <a:p>
            <a:r>
              <a:rPr lang="sv-SE"/>
              <a:t>Verksamhetsområde: Funktionshinder</a:t>
            </a:r>
          </a:p>
        </p:txBody>
      </p:sp>
      <p:sp>
        <p:nvSpPr>
          <p:cNvPr id="52" name="Rubrik 1">
            <a:extLst>
              <a:ext uri="{FF2B5EF4-FFF2-40B4-BE49-F238E27FC236}">
                <a16:creationId xmlns:a16="http://schemas.microsoft.com/office/drawing/2014/main" id="{C3477422-6C0F-2CE8-C498-9E426B0D1533}"/>
              </a:ext>
            </a:extLst>
          </p:cNvPr>
          <p:cNvSpPr>
            <a:spLocks noGrp="1"/>
          </p:cNvSpPr>
          <p:nvPr>
            <p:ph type="title"/>
          </p:nvPr>
        </p:nvSpPr>
        <p:spPr>
          <a:xfrm>
            <a:off x="193675" y="284163"/>
            <a:ext cx="11650663" cy="1230312"/>
          </a:xfrm>
        </p:spPr>
        <p:txBody>
          <a:bodyPr anchor="t"/>
          <a:lstStyle/>
          <a:p>
            <a:r>
              <a:rPr lang="sv-SE" sz="2800" dirty="0"/>
              <a:t>Svarsfrekvens för enkät: verksamhetsområde funktionshinder</a:t>
            </a:r>
            <a:endParaRPr lang="sv-SE" sz="2800" dirty="0">
              <a:highlight>
                <a:srgbClr val="FFFF00"/>
              </a:highlight>
            </a:endParaRPr>
          </a:p>
        </p:txBody>
      </p:sp>
      <p:sp>
        <p:nvSpPr>
          <p:cNvPr id="11" name="textruta 48">
            <a:extLst>
              <a:ext uri="{FF2B5EF4-FFF2-40B4-BE49-F238E27FC236}">
                <a16:creationId xmlns:a16="http://schemas.microsoft.com/office/drawing/2014/main" id="{B586C588-C22A-D17C-F6AD-11A63CE3D30C}"/>
              </a:ext>
            </a:extLst>
          </p:cNvPr>
          <p:cNvSpPr txBox="1"/>
          <p:nvPr>
            <p:custDataLst>
              <p:tags r:id="rId1"/>
            </p:custDataLst>
          </p:nvPr>
        </p:nvSpPr>
        <p:spPr>
          <a:xfrm>
            <a:off x="578502" y="3248791"/>
            <a:ext cx="733437" cy="584775"/>
          </a:xfrm>
          <a:prstGeom prst="rect">
            <a:avLst/>
          </a:prstGeom>
          <a:noFill/>
        </p:spPr>
        <p:txBody>
          <a:bodyPr wrap="square" rtlCol="0">
            <a:spAutoFit/>
          </a:bodyPr>
          <a:lstStyle/>
          <a:p>
            <a:r>
              <a:rPr lang="sv-SE" sz="3200" b="1" dirty="0"/>
              <a:t>13</a:t>
            </a:r>
          </a:p>
        </p:txBody>
      </p:sp>
      <p:sp>
        <p:nvSpPr>
          <p:cNvPr id="13" name="textruta 49">
            <a:extLst>
              <a:ext uri="{FF2B5EF4-FFF2-40B4-BE49-F238E27FC236}">
                <a16:creationId xmlns:a16="http://schemas.microsoft.com/office/drawing/2014/main" id="{1385380D-6F25-4EBD-8620-3AD5FE3BB815}"/>
              </a:ext>
            </a:extLst>
          </p:cNvPr>
          <p:cNvSpPr txBox="1"/>
          <p:nvPr/>
        </p:nvSpPr>
        <p:spPr>
          <a:xfrm>
            <a:off x="1398815" y="3248791"/>
            <a:ext cx="2857276" cy="584775"/>
          </a:xfrm>
          <a:prstGeom prst="rect">
            <a:avLst/>
          </a:prstGeom>
          <a:noFill/>
        </p:spPr>
        <p:txBody>
          <a:bodyPr wrap="square" rtlCol="0">
            <a:spAutoFit/>
          </a:bodyPr>
          <a:lstStyle/>
          <a:p>
            <a:r>
              <a:rPr lang="sv-SE" sz="1600" b="1" dirty="0"/>
              <a:t>Kommuner besvarade enkäten</a:t>
            </a:r>
          </a:p>
        </p:txBody>
      </p:sp>
      <p:sp>
        <p:nvSpPr>
          <p:cNvPr id="14" name="textruta 50">
            <a:extLst>
              <a:ext uri="{FF2B5EF4-FFF2-40B4-BE49-F238E27FC236}">
                <a16:creationId xmlns:a16="http://schemas.microsoft.com/office/drawing/2014/main" id="{49433A54-7EEF-6060-0CE3-3FB262DCD1CE}"/>
              </a:ext>
            </a:extLst>
          </p:cNvPr>
          <p:cNvSpPr txBox="1"/>
          <p:nvPr>
            <p:custDataLst>
              <p:tags r:id="rId2"/>
            </p:custDataLst>
          </p:nvPr>
        </p:nvSpPr>
        <p:spPr>
          <a:xfrm>
            <a:off x="578502" y="3832627"/>
            <a:ext cx="733437" cy="584775"/>
          </a:xfrm>
          <a:prstGeom prst="rect">
            <a:avLst/>
          </a:prstGeom>
          <a:noFill/>
        </p:spPr>
        <p:txBody>
          <a:bodyPr wrap="square" rtlCol="0">
            <a:spAutoFit/>
          </a:bodyPr>
          <a:lstStyle/>
          <a:p>
            <a:r>
              <a:rPr lang="sv-SE" sz="3200" b="1" dirty="0"/>
              <a:t>12</a:t>
            </a:r>
          </a:p>
        </p:txBody>
      </p:sp>
      <p:sp>
        <p:nvSpPr>
          <p:cNvPr id="15" name="textruta 51">
            <a:extLst>
              <a:ext uri="{FF2B5EF4-FFF2-40B4-BE49-F238E27FC236}">
                <a16:creationId xmlns:a16="http://schemas.microsoft.com/office/drawing/2014/main" id="{9F3D7F2A-3013-5BB0-9D58-24688569FAC5}"/>
              </a:ext>
            </a:extLst>
          </p:cNvPr>
          <p:cNvSpPr txBox="1"/>
          <p:nvPr/>
        </p:nvSpPr>
        <p:spPr>
          <a:xfrm>
            <a:off x="1398815" y="3832627"/>
            <a:ext cx="2857276" cy="584775"/>
          </a:xfrm>
          <a:prstGeom prst="rect">
            <a:avLst/>
          </a:prstGeom>
          <a:noFill/>
        </p:spPr>
        <p:txBody>
          <a:bodyPr wrap="square" rtlCol="0">
            <a:spAutoFit/>
          </a:bodyPr>
          <a:lstStyle/>
          <a:p>
            <a:r>
              <a:rPr lang="sv-SE" sz="1600" b="1" dirty="0"/>
              <a:t>Kommuner fullföljde hela enkäten</a:t>
            </a:r>
          </a:p>
        </p:txBody>
      </p:sp>
      <p:sp>
        <p:nvSpPr>
          <p:cNvPr id="16" name="textruta 8">
            <a:extLst>
              <a:ext uri="{FF2B5EF4-FFF2-40B4-BE49-F238E27FC236}">
                <a16:creationId xmlns:a16="http://schemas.microsoft.com/office/drawing/2014/main" id="{635DD665-26C8-7638-C3BA-3D2608B40A36}"/>
              </a:ext>
            </a:extLst>
          </p:cNvPr>
          <p:cNvSpPr txBox="1"/>
          <p:nvPr/>
        </p:nvSpPr>
        <p:spPr>
          <a:xfrm>
            <a:off x="391886" y="6068810"/>
            <a:ext cx="10905765" cy="215444"/>
          </a:xfrm>
          <a:prstGeom prst="rect">
            <a:avLst/>
          </a:prstGeom>
          <a:noFill/>
        </p:spPr>
        <p:txBody>
          <a:bodyPr wrap="square" rtlCol="0" anchor="b">
            <a:spAutoFit/>
          </a:bodyPr>
          <a:lstStyle>
            <a:defPPr>
              <a:defRPr lang="sv-SE"/>
            </a:defPPr>
            <a:lvl1pPr defTabSz="447675">
              <a:defRPr sz="1050">
                <a:solidFill>
                  <a:schemeClr val="bg1">
                    <a:lumMod val="50000"/>
                  </a:schemeClr>
                </a:solidFill>
              </a:defRPr>
            </a:lvl1pPr>
          </a:lstStyle>
          <a:p>
            <a:r>
              <a:rPr lang="sv-SE" sz="800" dirty="0"/>
              <a:t>Källa:	Enkät: Kartläggning av socialtjänstens insatser i Sveriges kommuner (2021)  </a:t>
            </a:r>
          </a:p>
        </p:txBody>
      </p:sp>
      <p:pic>
        <p:nvPicPr>
          <p:cNvPr id="18" name="Graphic 17">
            <a:extLst>
              <a:ext uri="{FF2B5EF4-FFF2-40B4-BE49-F238E27FC236}">
                <a16:creationId xmlns:a16="http://schemas.microsoft.com/office/drawing/2014/main" id="{1C3F0415-9048-EF72-EEBC-DF24FEB811B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002049" y="1634799"/>
            <a:ext cx="1290511" cy="1290511"/>
          </a:xfrm>
          <a:prstGeom prst="rect">
            <a:avLst/>
          </a:prstGeom>
        </p:spPr>
      </p:pic>
      <p:graphicFrame>
        <p:nvGraphicFramePr>
          <p:cNvPr id="19" name="Chart 18">
            <a:extLst>
              <a:ext uri="{FF2B5EF4-FFF2-40B4-BE49-F238E27FC236}">
                <a16:creationId xmlns:a16="http://schemas.microsoft.com/office/drawing/2014/main" id="{4C07BEE8-A042-4784-9BF2-EC19155C8CB0}"/>
              </a:ext>
            </a:extLst>
          </p:cNvPr>
          <p:cNvGraphicFramePr>
            <a:graphicFrameLocks/>
          </p:cNvGraphicFramePr>
          <p:nvPr>
            <p:extLst>
              <p:ext uri="{D42A27DB-BD31-4B8C-83A1-F6EECF244321}">
                <p14:modId xmlns:p14="http://schemas.microsoft.com/office/powerpoint/2010/main" val="326091193"/>
              </p:ext>
            </p:extLst>
          </p:nvPr>
        </p:nvGraphicFramePr>
        <p:xfrm>
          <a:off x="5237412" y="1384925"/>
          <a:ext cx="6480000" cy="432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912441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4085F78-6606-4352-B1C6-93AE38C632CD}"/>
              </a:ext>
            </a:extLst>
          </p:cNvPr>
          <p:cNvSpPr/>
          <p:nvPr/>
        </p:nvSpPr>
        <p:spPr>
          <a:xfrm>
            <a:off x="0" y="2645444"/>
            <a:ext cx="12191999" cy="20694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339C595-6B3E-4379-93EF-D51A347E3D63}"/>
              </a:ext>
            </a:extLst>
          </p:cNvPr>
          <p:cNvSpPr>
            <a:spLocks noGrp="1"/>
          </p:cNvSpPr>
          <p:nvPr>
            <p:ph type="title"/>
          </p:nvPr>
        </p:nvSpPr>
        <p:spPr>
          <a:xfrm>
            <a:off x="1" y="2747964"/>
            <a:ext cx="12308304" cy="1966912"/>
          </a:xfrm>
        </p:spPr>
        <p:txBody>
          <a:bodyPr anchor="ctr"/>
          <a:lstStyle/>
          <a:p>
            <a:r>
              <a:rPr lang="sv-SE" sz="4400" dirty="0"/>
              <a:t>Insatsutbud</a:t>
            </a:r>
          </a:p>
        </p:txBody>
      </p:sp>
      <p:sp>
        <p:nvSpPr>
          <p:cNvPr id="5" name="Platshållare för bildnummer 4">
            <a:extLst>
              <a:ext uri="{FF2B5EF4-FFF2-40B4-BE49-F238E27FC236}">
                <a16:creationId xmlns:a16="http://schemas.microsoft.com/office/drawing/2014/main" id="{A4E7017E-7EBF-45FB-A943-415BE1990F09}"/>
              </a:ext>
            </a:extLst>
          </p:cNvPr>
          <p:cNvSpPr>
            <a:spLocks noGrp="1"/>
          </p:cNvSpPr>
          <p:nvPr>
            <p:ph type="sldNum" sz="quarter" idx="12"/>
          </p:nvPr>
        </p:nvSpPr>
        <p:spPr/>
        <p:txBody>
          <a:bodyPr/>
          <a:lstStyle/>
          <a:p>
            <a:fld id="{34C9B0E5-37D7-412E-A162-6A236BADC197}" type="slidenum">
              <a:rPr lang="sv-SE" smtClean="0"/>
              <a:pPr/>
              <a:t>73</a:t>
            </a:fld>
            <a:endParaRPr lang="sv-SE"/>
          </a:p>
        </p:txBody>
      </p:sp>
      <p:sp>
        <p:nvSpPr>
          <p:cNvPr id="4" name="Platshållare för sidfot 3">
            <a:extLst>
              <a:ext uri="{FF2B5EF4-FFF2-40B4-BE49-F238E27FC236}">
                <a16:creationId xmlns:a16="http://schemas.microsoft.com/office/drawing/2014/main" id="{A6C9EAD4-677C-4DC8-AECD-B2857EE51938}"/>
              </a:ext>
            </a:extLst>
          </p:cNvPr>
          <p:cNvSpPr>
            <a:spLocks noGrp="1"/>
          </p:cNvSpPr>
          <p:nvPr>
            <p:ph type="ftr" sz="quarter" idx="11"/>
          </p:nvPr>
        </p:nvSpPr>
        <p:spPr/>
        <p:txBody>
          <a:bodyPr/>
          <a:lstStyle/>
          <a:p>
            <a:r>
              <a:rPr lang="sv-SE"/>
              <a:t>Verksamhetsområde: Funktionshinder</a:t>
            </a:r>
          </a:p>
        </p:txBody>
      </p:sp>
    </p:spTree>
    <p:extLst>
      <p:ext uri="{BB962C8B-B14F-4D97-AF65-F5344CB8AC3E}">
        <p14:creationId xmlns:p14="http://schemas.microsoft.com/office/powerpoint/2010/main" val="11234111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5BCC54F8-49AB-4FD8-8EB0-94F9950CB877}"/>
              </a:ext>
            </a:extLst>
          </p:cNvPr>
          <p:cNvSpPr/>
          <p:nvPr/>
        </p:nvSpPr>
        <p:spPr>
          <a:xfrm>
            <a:off x="360946" y="1463713"/>
            <a:ext cx="10936705" cy="176458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CC97DDA9-ED4E-4F2C-B716-221E8AA04A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9" name="Title 1">
            <a:extLst>
              <a:ext uri="{FF2B5EF4-FFF2-40B4-BE49-F238E27FC236}">
                <a16:creationId xmlns:a16="http://schemas.microsoft.com/office/drawing/2014/main" id="{DC07B3EC-2B6E-4369-A4E5-0AE729CD53FD}"/>
              </a:ext>
            </a:extLst>
          </p:cNvPr>
          <p:cNvSpPr>
            <a:spLocks noGrp="1"/>
          </p:cNvSpPr>
          <p:nvPr>
            <p:ph type="title"/>
          </p:nvPr>
        </p:nvSpPr>
        <p:spPr>
          <a:xfrm>
            <a:off x="150774" y="136526"/>
            <a:ext cx="11887759" cy="898518"/>
          </a:xfrm>
        </p:spPr>
        <p:txBody>
          <a:bodyPr anchor="b">
            <a:normAutofit/>
          </a:bodyPr>
          <a:lstStyle/>
          <a:p>
            <a:r>
              <a:rPr lang="sv-SE" dirty="0"/>
              <a:t>Insatsutbud: verksamhetsområde funktionshinder</a:t>
            </a:r>
            <a:endParaRPr lang="sv-SE" sz="2800" dirty="0">
              <a:highlight>
                <a:srgbClr val="FFFF00"/>
              </a:highlight>
            </a:endParaRPr>
          </a:p>
        </p:txBody>
      </p:sp>
      <p:sp>
        <p:nvSpPr>
          <p:cNvPr id="10" name="textruta 8">
            <a:extLst>
              <a:ext uri="{FF2B5EF4-FFF2-40B4-BE49-F238E27FC236}">
                <a16:creationId xmlns:a16="http://schemas.microsoft.com/office/drawing/2014/main" id="{918FBAB5-87F1-4F16-9754-07ABB6F51820}"/>
              </a:ext>
            </a:extLst>
          </p:cNvPr>
          <p:cNvSpPr txBox="1"/>
          <p:nvPr/>
        </p:nvSpPr>
        <p:spPr>
          <a:xfrm>
            <a:off x="360946" y="5945700"/>
            <a:ext cx="10936705" cy="338554"/>
          </a:xfrm>
          <a:prstGeom prst="rect">
            <a:avLst/>
          </a:prstGeom>
          <a:noFill/>
        </p:spPr>
        <p:txBody>
          <a:bodyPr wrap="square" rtlCol="0">
            <a:spAutoFit/>
          </a:bodyPr>
          <a:lstStyle>
            <a:defPPr>
              <a:defRPr lang="sv-SE"/>
            </a:defPPr>
            <a:lvl1pPr defTabSz="447675">
              <a:defRPr sz="1050">
                <a:solidFill>
                  <a:schemeClr val="bg1">
                    <a:lumMod val="50000"/>
                  </a:schemeClr>
                </a:solidFill>
              </a:defRPr>
            </a:lvl1pPr>
          </a:lstStyle>
          <a:p>
            <a:pPr marL="0" marR="0" lvl="0" indent="0" algn="l" defTabSz="447675"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white">
                    <a:lumMod val="50000"/>
                  </a:prstClr>
                </a:solidFill>
                <a:effectLst/>
                <a:uLnTx/>
                <a:uFillTx/>
                <a:latin typeface="Arial"/>
                <a:ea typeface="+mn-ea"/>
                <a:cs typeface="+mn-cs"/>
              </a:rPr>
              <a:t>Källa:	Enkät: Kartläggning av socialtjänstens insatser i Sveriges kommuner (2021)  </a:t>
            </a:r>
          </a:p>
          <a:p>
            <a:pPr marL="0" marR="0" lvl="0" indent="0" algn="l" defTabSz="447675"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white">
                    <a:lumMod val="50000"/>
                  </a:prstClr>
                </a:solidFill>
                <a:effectLst/>
                <a:uLnTx/>
                <a:uFillTx/>
                <a:latin typeface="Arial"/>
                <a:ea typeface="+mn-ea"/>
                <a:cs typeface="+mn-cs"/>
              </a:rPr>
              <a:t>*	Av de kommuner som angett att de slutfört enkäten</a:t>
            </a:r>
          </a:p>
        </p:txBody>
      </p:sp>
      <p:sp>
        <p:nvSpPr>
          <p:cNvPr id="6" name="Rektangel 5">
            <a:extLst>
              <a:ext uri="{FF2B5EF4-FFF2-40B4-BE49-F238E27FC236}">
                <a16:creationId xmlns:a16="http://schemas.microsoft.com/office/drawing/2014/main" id="{6151BF35-C2C3-4465-8212-079258E8C0CE}"/>
              </a:ext>
            </a:extLst>
          </p:cNvPr>
          <p:cNvSpPr/>
          <p:nvPr/>
        </p:nvSpPr>
        <p:spPr>
          <a:xfrm>
            <a:off x="360947" y="3523343"/>
            <a:ext cx="10936706" cy="21536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ktangel: rundade hörn 12">
            <a:extLst>
              <a:ext uri="{FF2B5EF4-FFF2-40B4-BE49-F238E27FC236}">
                <a16:creationId xmlns:a16="http://schemas.microsoft.com/office/drawing/2014/main" id="{C1BB5D21-F8A8-48E6-A93F-6D089FBE89FD}"/>
              </a:ext>
            </a:extLst>
          </p:cNvPr>
          <p:cNvSpPr/>
          <p:nvPr/>
        </p:nvSpPr>
        <p:spPr>
          <a:xfrm>
            <a:off x="432286" y="2304661"/>
            <a:ext cx="3406637" cy="905283"/>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av de 57 kartlagda insatserna har i genomsnitt erbjudits inom området funktionshinder 2016-2020</a:t>
            </a:r>
          </a:p>
        </p:txBody>
      </p:sp>
      <p:sp>
        <p:nvSpPr>
          <p:cNvPr id="14" name="Rektangel: rundade hörn 13">
            <a:extLst>
              <a:ext uri="{FF2B5EF4-FFF2-40B4-BE49-F238E27FC236}">
                <a16:creationId xmlns:a16="http://schemas.microsoft.com/office/drawing/2014/main" id="{90CE7AF8-D777-4164-9BBF-8BC03374CCB3}"/>
              </a:ext>
            </a:extLst>
          </p:cNvPr>
          <p:cNvSpPr/>
          <p:nvPr/>
        </p:nvSpPr>
        <p:spPr>
          <a:xfrm>
            <a:off x="7550275" y="2304661"/>
            <a:ext cx="3406637" cy="905283"/>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solidFill>
                  <a:prstClr val="black"/>
                </a:solidFill>
                <a:latin typeface="Arial"/>
              </a:rPr>
              <a:t>a</a:t>
            </a:r>
            <a:r>
              <a:rPr kumimoji="0" lang="sv-SE" sz="1400" b="0" i="0" u="none" strike="noStrike" kern="1200" cap="none" spc="0" normalizeH="0" baseline="0" noProof="0" dirty="0">
                <a:ln>
                  <a:noFill/>
                </a:ln>
                <a:solidFill>
                  <a:prstClr val="black"/>
                </a:solidFill>
                <a:effectLst/>
                <a:uLnTx/>
                <a:uFillTx/>
                <a:latin typeface="Arial"/>
                <a:ea typeface="+mn-ea"/>
                <a:cs typeface="+mn-cs"/>
              </a:rPr>
              <a:t>v kommunerna uppger att de ger ytterligare insatser</a:t>
            </a:r>
          </a:p>
        </p:txBody>
      </p:sp>
      <p:cxnSp>
        <p:nvCxnSpPr>
          <p:cNvPr id="16" name="Rak pilkoppling 15">
            <a:extLst>
              <a:ext uri="{FF2B5EF4-FFF2-40B4-BE49-F238E27FC236}">
                <a16:creationId xmlns:a16="http://schemas.microsoft.com/office/drawing/2014/main" id="{E098D638-612A-447A-A2D9-27531E70A24E}"/>
              </a:ext>
            </a:extLst>
          </p:cNvPr>
          <p:cNvCxnSpPr>
            <a:cxnSpLocks/>
          </p:cNvCxnSpPr>
          <p:nvPr/>
        </p:nvCxnSpPr>
        <p:spPr>
          <a:xfrm>
            <a:off x="4030580" y="4614109"/>
            <a:ext cx="3621505" cy="0"/>
          </a:xfrm>
          <a:prstGeom prst="straightConnector1">
            <a:avLst/>
          </a:prstGeom>
          <a:ln w="57150">
            <a:solidFill>
              <a:schemeClr val="accent3">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ktangel: rundade hörn 17">
            <a:extLst>
              <a:ext uri="{FF2B5EF4-FFF2-40B4-BE49-F238E27FC236}">
                <a16:creationId xmlns:a16="http://schemas.microsoft.com/office/drawing/2014/main" id="{CB4215CE-00C2-494F-865E-88A84052310E}"/>
              </a:ext>
            </a:extLst>
          </p:cNvPr>
          <p:cNvSpPr/>
          <p:nvPr/>
        </p:nvSpPr>
        <p:spPr>
          <a:xfrm>
            <a:off x="385009" y="4548793"/>
            <a:ext cx="3501191" cy="112631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av de 57 kartlagda insatserna erbjuds i den kommun som erbjuder minst antal insatser inom området funktionshinder 2016-2020*</a:t>
            </a:r>
          </a:p>
        </p:txBody>
      </p:sp>
      <p:sp>
        <p:nvSpPr>
          <p:cNvPr id="19" name="Rektangel: rundade hörn 18">
            <a:extLst>
              <a:ext uri="{FF2B5EF4-FFF2-40B4-BE49-F238E27FC236}">
                <a16:creationId xmlns:a16="http://schemas.microsoft.com/office/drawing/2014/main" id="{8AD0B80D-33E7-45E2-B36F-79DFF848171C}"/>
              </a:ext>
            </a:extLst>
          </p:cNvPr>
          <p:cNvSpPr/>
          <p:nvPr/>
        </p:nvSpPr>
        <p:spPr>
          <a:xfrm>
            <a:off x="7502998" y="4548793"/>
            <a:ext cx="3501191" cy="112631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av de 57 kartlagda insatserna erbjuds i den kommun som erbjuder störst antal insatser inom området funktionshinder 2016-2020*</a:t>
            </a:r>
          </a:p>
        </p:txBody>
      </p:sp>
      <p:pic>
        <p:nvPicPr>
          <p:cNvPr id="30" name="Bild 29" descr="Märkesfäste1 med hel fyllning">
            <a:extLst>
              <a:ext uri="{FF2B5EF4-FFF2-40B4-BE49-F238E27FC236}">
                <a16:creationId xmlns:a16="http://schemas.microsoft.com/office/drawing/2014/main" id="{8178D44B-576F-43AC-B472-0DEEA926FF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141492" y="1664369"/>
            <a:ext cx="1375611" cy="1375611"/>
          </a:xfrm>
          <a:prstGeom prst="rect">
            <a:avLst/>
          </a:prstGeom>
        </p:spPr>
      </p:pic>
      <p:sp>
        <p:nvSpPr>
          <p:cNvPr id="3" name="Platshållare för sidfot 2">
            <a:extLst>
              <a:ext uri="{FF2B5EF4-FFF2-40B4-BE49-F238E27FC236}">
                <a16:creationId xmlns:a16="http://schemas.microsoft.com/office/drawing/2014/main" id="{53540F97-857D-4E2C-A9D0-B5441E88C7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Verksamhetsområde: Funktionshinder</a:t>
            </a:r>
          </a:p>
        </p:txBody>
      </p:sp>
      <p:sp>
        <p:nvSpPr>
          <p:cNvPr id="21" name="Rektangel: rundade hörn 12">
            <a:extLst>
              <a:ext uri="{FF2B5EF4-FFF2-40B4-BE49-F238E27FC236}">
                <a16:creationId xmlns:a16="http://schemas.microsoft.com/office/drawing/2014/main" id="{8F205C1C-3E4B-F4C7-8E6B-637B94C52966}"/>
              </a:ext>
            </a:extLst>
          </p:cNvPr>
          <p:cNvSpPr/>
          <p:nvPr>
            <p:custDataLst>
              <p:tags r:id="rId1"/>
            </p:custDataLst>
          </p:nvPr>
        </p:nvSpPr>
        <p:spPr>
          <a:xfrm>
            <a:off x="432286" y="1528785"/>
            <a:ext cx="3406637" cy="905283"/>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0" i="0" u="none" strike="noStrike" kern="1200" cap="none" spc="0" normalizeH="0" baseline="0" noProof="0" dirty="0">
                <a:ln>
                  <a:noFill/>
                </a:ln>
                <a:solidFill>
                  <a:prstClr val="black"/>
                </a:solidFill>
                <a:effectLst/>
                <a:uLnTx/>
                <a:uFillTx/>
                <a:latin typeface="Arial"/>
                <a:ea typeface="+mn-ea"/>
                <a:cs typeface="+mn-cs"/>
              </a:rPr>
              <a:t>23</a:t>
            </a:r>
          </a:p>
        </p:txBody>
      </p:sp>
      <p:sp>
        <p:nvSpPr>
          <p:cNvPr id="22" name="Rektangel: rundade hörn 13">
            <a:extLst>
              <a:ext uri="{FF2B5EF4-FFF2-40B4-BE49-F238E27FC236}">
                <a16:creationId xmlns:a16="http://schemas.microsoft.com/office/drawing/2014/main" id="{2503B82A-0467-7021-73B1-0C177C84E14C}"/>
              </a:ext>
            </a:extLst>
          </p:cNvPr>
          <p:cNvSpPr/>
          <p:nvPr>
            <p:custDataLst>
              <p:tags r:id="rId2"/>
            </p:custDataLst>
          </p:nvPr>
        </p:nvSpPr>
        <p:spPr>
          <a:xfrm>
            <a:off x="7550275" y="1528785"/>
            <a:ext cx="3406637" cy="905283"/>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0" i="0" u="none" strike="noStrike" kern="1200" cap="none" spc="0" normalizeH="0" baseline="0" noProof="0" dirty="0">
                <a:ln>
                  <a:noFill/>
                </a:ln>
                <a:solidFill>
                  <a:prstClr val="black"/>
                </a:solidFill>
                <a:effectLst/>
                <a:uLnTx/>
                <a:uFillTx/>
                <a:latin typeface="Arial"/>
                <a:ea typeface="+mn-ea"/>
                <a:cs typeface="+mn-cs"/>
              </a:rPr>
              <a:t>50%</a:t>
            </a:r>
          </a:p>
        </p:txBody>
      </p:sp>
      <p:sp>
        <p:nvSpPr>
          <p:cNvPr id="23" name="Rektangel: rundade hörn 17">
            <a:extLst>
              <a:ext uri="{FF2B5EF4-FFF2-40B4-BE49-F238E27FC236}">
                <a16:creationId xmlns:a16="http://schemas.microsoft.com/office/drawing/2014/main" id="{354BE06D-2231-E30C-25F6-6731AD71A82F}"/>
              </a:ext>
            </a:extLst>
          </p:cNvPr>
          <p:cNvSpPr/>
          <p:nvPr>
            <p:custDataLst>
              <p:tags r:id="rId3"/>
            </p:custDataLst>
          </p:nvPr>
        </p:nvSpPr>
        <p:spPr>
          <a:xfrm>
            <a:off x="385009" y="3772917"/>
            <a:ext cx="3501191" cy="112631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0" i="0" u="none" strike="noStrike" kern="1200" cap="none" spc="0" normalizeH="0" baseline="0" noProof="0" dirty="0">
                <a:ln>
                  <a:noFill/>
                </a:ln>
                <a:solidFill>
                  <a:prstClr val="black"/>
                </a:solidFill>
                <a:effectLst/>
                <a:uLnTx/>
                <a:uFillTx/>
                <a:latin typeface="Arial"/>
                <a:ea typeface="+mn-ea"/>
                <a:cs typeface="+mn-cs"/>
              </a:rPr>
              <a:t>12</a:t>
            </a:r>
          </a:p>
        </p:txBody>
      </p:sp>
      <p:sp>
        <p:nvSpPr>
          <p:cNvPr id="24" name="Rektangel: rundade hörn 18">
            <a:extLst>
              <a:ext uri="{FF2B5EF4-FFF2-40B4-BE49-F238E27FC236}">
                <a16:creationId xmlns:a16="http://schemas.microsoft.com/office/drawing/2014/main" id="{FE4B8269-E1F4-4D88-A82E-300001FEE3F7}"/>
              </a:ext>
            </a:extLst>
          </p:cNvPr>
          <p:cNvSpPr/>
          <p:nvPr>
            <p:custDataLst>
              <p:tags r:id="rId4"/>
            </p:custDataLst>
          </p:nvPr>
        </p:nvSpPr>
        <p:spPr>
          <a:xfrm>
            <a:off x="7502998" y="3772917"/>
            <a:ext cx="3501191" cy="112631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0" i="0" u="none" strike="noStrike" kern="1200" cap="none" spc="0" normalizeH="0" baseline="0" noProof="0" dirty="0">
                <a:ln>
                  <a:noFill/>
                </a:ln>
                <a:solidFill>
                  <a:prstClr val="black"/>
                </a:solidFill>
                <a:effectLst/>
                <a:uLnTx/>
                <a:uFillTx/>
                <a:latin typeface="Arial"/>
                <a:ea typeface="+mn-ea"/>
                <a:cs typeface="+mn-cs"/>
              </a:rPr>
              <a:t>36</a:t>
            </a:r>
          </a:p>
        </p:txBody>
      </p:sp>
    </p:spTree>
    <p:extLst>
      <p:ext uri="{BB962C8B-B14F-4D97-AF65-F5344CB8AC3E}">
        <p14:creationId xmlns:p14="http://schemas.microsoft.com/office/powerpoint/2010/main" val="19678977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Antal insatser inom området funktionshinder som ges i respektive kommun</a:t>
            </a:r>
          </a:p>
        </p:txBody>
      </p:sp>
      <p:sp>
        <p:nvSpPr>
          <p:cNvPr id="5" name="Platshållare för sidfot 4">
            <a:extLst>
              <a:ext uri="{FF2B5EF4-FFF2-40B4-BE49-F238E27FC236}">
                <a16:creationId xmlns:a16="http://schemas.microsoft.com/office/drawing/2014/main" id="{DB582FAC-F86C-4897-ACA9-523F7D1DFE99}"/>
              </a:ext>
            </a:extLst>
          </p:cNvPr>
          <p:cNvSpPr>
            <a:spLocks noGrp="1"/>
          </p:cNvSpPr>
          <p:nvPr>
            <p:ph type="ftr" sz="quarter" idx="11"/>
          </p:nvPr>
        </p:nvSpPr>
        <p:spPr/>
        <p:txBody>
          <a:bodyPr/>
          <a:lstStyle/>
          <a:p>
            <a:r>
              <a:rPr lang="sv-SE"/>
              <a:t>Verksamhetsområde: Funktionshinder</a:t>
            </a:r>
          </a:p>
        </p:txBody>
      </p:sp>
      <p:sp>
        <p:nvSpPr>
          <p:cNvPr id="3" name="Platshållare för bildnummer 2">
            <a:extLst>
              <a:ext uri="{FF2B5EF4-FFF2-40B4-BE49-F238E27FC236}">
                <a16:creationId xmlns:a16="http://schemas.microsoft.com/office/drawing/2014/main" id="{AC4742BA-2793-48F8-BA3A-A25AB1D8F017}"/>
              </a:ext>
            </a:extLst>
          </p:cNvPr>
          <p:cNvSpPr>
            <a:spLocks noGrp="1"/>
          </p:cNvSpPr>
          <p:nvPr>
            <p:ph type="sldNum" sz="quarter" idx="12"/>
          </p:nvPr>
        </p:nvSpPr>
        <p:spPr/>
        <p:txBody>
          <a:bodyPr/>
          <a:lstStyle/>
          <a:p>
            <a:fld id="{2DBAD975-63FF-4468-AC34-025F73E043F9}" type="slidenum">
              <a:rPr lang="sv-SE" smtClean="0"/>
              <a:pPr/>
              <a:t>75</a:t>
            </a:fld>
            <a:endParaRPr lang="sv-SE"/>
          </a:p>
        </p:txBody>
      </p:sp>
      <p:sp>
        <p:nvSpPr>
          <p:cNvPr id="8" name="Text Placeholder 7">
            <a:extLst>
              <a:ext uri="{FF2B5EF4-FFF2-40B4-BE49-F238E27FC236}">
                <a16:creationId xmlns:a16="http://schemas.microsoft.com/office/drawing/2014/main" id="{23913A4D-6788-34FC-D13A-A368F232D332}"/>
              </a:ext>
            </a:extLst>
          </p:cNvPr>
          <p:cNvSpPr>
            <a:spLocks noGrp="1"/>
          </p:cNvSpPr>
          <p:nvPr>
            <p:ph type="body" sz="quarter" idx="13"/>
          </p:nvPr>
        </p:nvSpPr>
        <p:spPr>
          <a:xfrm>
            <a:off x="239003" y="5654351"/>
            <a:ext cx="11799010" cy="613285"/>
          </a:xfrm>
        </p:spPr>
        <p:txBody>
          <a:bodyPr/>
          <a:lstStyle/>
          <a:p>
            <a:pPr defTabSz="447675"/>
            <a:r>
              <a:rPr lang="sv-SE" sz="800" dirty="0">
                <a:solidFill>
                  <a:schemeClr val="bg1">
                    <a:lumMod val="50000"/>
                  </a:schemeClr>
                </a:solidFill>
              </a:rPr>
              <a:t>	Not: 	Avser antal insatser som kommunerna uppgett att de erbjudit under åren 2016-2020 utifrån den lista av de 75 insatser som ingick i enkäten ”Kartläggning av socialtjänstens insatser i Sveriges kommuner (2021)” för området funktionshinder. 		15 procent av kommunerna uppger att de erbjuder insatser utöver de som ingick i enkäten. Antal svarande kommuner anges i parentes för respektive län. Antal svarande kommuner i riket är 214 kommuner. </a:t>
            </a:r>
            <a:r>
              <a:rPr lang="sv-SE" dirty="0"/>
              <a:t>Endast de kommuner som har 		lämnat ett svar visas i denna graf.</a:t>
            </a:r>
            <a:endParaRPr lang="sv-SE" sz="800" dirty="0">
              <a:solidFill>
                <a:schemeClr val="bg1">
                  <a:lumMod val="50000"/>
                </a:schemeClr>
              </a:solidFill>
            </a:endParaRPr>
          </a:p>
          <a:p>
            <a:pPr defTabSz="447675"/>
            <a:r>
              <a:rPr lang="sv-SE" sz="800" dirty="0">
                <a:solidFill>
                  <a:schemeClr val="bg1">
                    <a:lumMod val="50000"/>
                  </a:schemeClr>
                </a:solidFill>
              </a:rPr>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858DBA35-7E25-4E65-81A5-66CE67B10C9C}"/>
              </a:ext>
            </a:extLst>
          </p:cNvPr>
          <p:cNvGraphicFramePr>
            <a:graphicFrameLocks/>
          </p:cNvGraphicFramePr>
          <p:nvPr>
            <p:extLst>
              <p:ext uri="{D42A27DB-BD31-4B8C-83A1-F6EECF244321}">
                <p14:modId xmlns:p14="http://schemas.microsoft.com/office/powerpoint/2010/main" val="4224722825"/>
              </p:ext>
            </p:extLst>
          </p:nvPr>
        </p:nvGraphicFramePr>
        <p:xfrm>
          <a:off x="381924" y="1129107"/>
          <a:ext cx="11428152" cy="45997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44725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Genomsnittligt antal insatser inom funktionshinder uppdelat på huvudgrupp</a:t>
            </a:r>
          </a:p>
        </p:txBody>
      </p:sp>
      <p:sp>
        <p:nvSpPr>
          <p:cNvPr id="5" name="Platshållare för sidfot 4">
            <a:extLst>
              <a:ext uri="{FF2B5EF4-FFF2-40B4-BE49-F238E27FC236}">
                <a16:creationId xmlns:a16="http://schemas.microsoft.com/office/drawing/2014/main" id="{354AE154-D7F6-441F-A6B1-2220D8B42CB3}"/>
              </a:ext>
            </a:extLst>
          </p:cNvPr>
          <p:cNvSpPr>
            <a:spLocks noGrp="1"/>
          </p:cNvSpPr>
          <p:nvPr>
            <p:ph type="ftr" sz="quarter" idx="11"/>
          </p:nvPr>
        </p:nvSpPr>
        <p:spPr/>
        <p:txBody>
          <a:bodyPr/>
          <a:lstStyle/>
          <a:p>
            <a:r>
              <a:rPr lang="sv-SE"/>
              <a:t>Verksamhetsområde: Funktionshinder</a:t>
            </a:r>
          </a:p>
        </p:txBody>
      </p:sp>
      <p:sp>
        <p:nvSpPr>
          <p:cNvPr id="3" name="Slide Number Placeholder 2">
            <a:extLst>
              <a:ext uri="{FF2B5EF4-FFF2-40B4-BE49-F238E27FC236}">
                <a16:creationId xmlns:a16="http://schemas.microsoft.com/office/drawing/2014/main" id="{352D05CE-82B8-49CF-AE8E-F828073D0D19}"/>
              </a:ext>
            </a:extLst>
          </p:cNvPr>
          <p:cNvSpPr>
            <a:spLocks noGrp="1"/>
          </p:cNvSpPr>
          <p:nvPr>
            <p:ph type="sldNum" sz="quarter" idx="12"/>
          </p:nvPr>
        </p:nvSpPr>
        <p:spPr/>
        <p:txBody>
          <a:bodyPr/>
          <a:lstStyle/>
          <a:p>
            <a:fld id="{2DBAD975-63FF-4468-AC34-025F73E043F9}" type="slidenum">
              <a:rPr lang="sv-SE" smtClean="0"/>
              <a:pPr/>
              <a:t>76</a:t>
            </a:fld>
            <a:endParaRPr lang="sv-SE"/>
          </a:p>
        </p:txBody>
      </p:sp>
      <p:sp>
        <p:nvSpPr>
          <p:cNvPr id="8" name="Text Placeholder 7">
            <a:extLst>
              <a:ext uri="{FF2B5EF4-FFF2-40B4-BE49-F238E27FC236}">
                <a16:creationId xmlns:a16="http://schemas.microsoft.com/office/drawing/2014/main" id="{39F2E9DA-A8AE-1CAA-A395-07BF90D310B3}"/>
              </a:ext>
            </a:extLst>
          </p:cNvPr>
          <p:cNvSpPr>
            <a:spLocks noGrp="1"/>
          </p:cNvSpPr>
          <p:nvPr>
            <p:ph type="body" sz="quarter" idx="13"/>
          </p:nvPr>
        </p:nvSpPr>
        <p:spPr/>
        <p:txBody>
          <a:bodyPr/>
          <a:lstStyle/>
          <a:p>
            <a:pPr defTabSz="447675"/>
            <a:r>
              <a:rPr lang="sv-SE" sz="800" dirty="0">
                <a:solidFill>
                  <a:schemeClr val="bg1">
                    <a:lumMod val="50000"/>
                  </a:schemeClr>
                </a:solidFill>
              </a:rPr>
              <a:t>	Not: 	Avser antal insatser som kommunerna uppgett att de erbjudit under åren 2016-2020 utifrån den lista av de 75 insatser som ingick i enkäten ”Kartläggning av socialtjänstens insatser i Sveriges kommuner (2021)” för området 				funktionshinder. 15 procent av kommunerna uppger att de erbjuder insatser utöver de som ingick i enkäten. Antal svarande kommuner anges i parentes för respektive län.</a:t>
            </a:r>
          </a:p>
          <a:p>
            <a:pPr defTabSz="447675"/>
            <a:r>
              <a:rPr lang="sv-SE" sz="800" dirty="0">
                <a:solidFill>
                  <a:schemeClr val="bg1">
                    <a:lumMod val="50000"/>
                  </a:schemeClr>
                </a:solidFill>
              </a:rPr>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8FEB8A9F-A7BE-41E9-A3E4-53A4F85FA042}"/>
              </a:ext>
            </a:extLst>
          </p:cNvPr>
          <p:cNvGraphicFramePr>
            <a:graphicFrameLocks/>
          </p:cNvGraphicFramePr>
          <p:nvPr>
            <p:extLst>
              <p:ext uri="{D42A27DB-BD31-4B8C-83A1-F6EECF244321}">
                <p14:modId xmlns:p14="http://schemas.microsoft.com/office/powerpoint/2010/main" val="279074094"/>
              </p:ext>
            </p:extLst>
          </p:nvPr>
        </p:nvGraphicFramePr>
        <p:xfrm>
          <a:off x="381924" y="1135343"/>
          <a:ext cx="11428152" cy="4587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13868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lstStyle/>
          <a:p>
            <a:r>
              <a:rPr lang="sv-SE" dirty="0"/>
              <a:t>De tio vanligaste av de kartlagda insatserna</a:t>
            </a:r>
            <a:endParaRPr lang="en-US" dirty="0"/>
          </a:p>
        </p:txBody>
      </p:sp>
      <p:sp>
        <p:nvSpPr>
          <p:cNvPr id="10" name="Platshållare för sidfot 9">
            <a:extLst>
              <a:ext uri="{FF2B5EF4-FFF2-40B4-BE49-F238E27FC236}">
                <a16:creationId xmlns:a16="http://schemas.microsoft.com/office/drawing/2014/main" id="{A8296741-750E-4E27-A5BC-0227BE12681D}"/>
              </a:ext>
            </a:extLst>
          </p:cNvPr>
          <p:cNvSpPr>
            <a:spLocks noGrp="1"/>
          </p:cNvSpPr>
          <p:nvPr>
            <p:ph type="ftr" sz="quarter" idx="11"/>
          </p:nvPr>
        </p:nvSpPr>
        <p:spPr/>
        <p:txBody>
          <a:bodyPr/>
          <a:lstStyle/>
          <a:p>
            <a:r>
              <a:rPr lang="sv-SE"/>
              <a:t>Verksamhetsområde: Funktionshinder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77</a:t>
            </a:fld>
            <a:endParaRPr lang="sv-SE"/>
          </a:p>
        </p:txBody>
      </p:sp>
      <p:sp>
        <p:nvSpPr>
          <p:cNvPr id="7" name="Text Placeholder 6">
            <a:extLst>
              <a:ext uri="{FF2B5EF4-FFF2-40B4-BE49-F238E27FC236}">
                <a16:creationId xmlns:a16="http://schemas.microsoft.com/office/drawing/2014/main" id="{08148C3A-C7F2-4703-F544-89F321C7FF72}"/>
              </a:ext>
            </a:extLst>
          </p:cNvPr>
          <p:cNvSpPr>
            <a:spLocks noGrp="1"/>
          </p:cNvSpPr>
          <p:nvPr>
            <p:ph type="body" sz="quarter" idx="13"/>
          </p:nvPr>
        </p:nvSpPr>
        <p:spPr/>
        <p:txBody>
          <a:bodyPr/>
          <a:lstStyle/>
          <a:p>
            <a:r>
              <a:rPr lang="sv-SE" sz="800" dirty="0"/>
              <a:t>	Not:	Insatserna är ordnade efter hur många kommuner som erbjuder insatsen. </a:t>
            </a:r>
            <a:r>
              <a:rPr lang="sv-SE" dirty="0"/>
              <a:t>Insatser markerade med * avser insatser till anhöriga.</a:t>
            </a:r>
            <a:r>
              <a:rPr lang="sv-SE" sz="800" dirty="0"/>
              <a:t> </a:t>
            </a:r>
          </a:p>
          <a:p>
            <a:r>
              <a:rPr lang="sv-SE" sz="800" dirty="0"/>
              <a:t>	Källa:	Enkät: Kartläggning av socialtjänstens insatser i Sveriges kommuner (2021) </a:t>
            </a:r>
          </a:p>
        </p:txBody>
      </p:sp>
      <p:graphicFrame>
        <p:nvGraphicFramePr>
          <p:cNvPr id="9" name="Table 8">
            <a:extLst>
              <a:ext uri="{FF2B5EF4-FFF2-40B4-BE49-F238E27FC236}">
                <a16:creationId xmlns:a16="http://schemas.microsoft.com/office/drawing/2014/main" id="{7BAEC484-3C3D-55A0-99E6-422FAF29C4EF}"/>
              </a:ext>
            </a:extLst>
          </p:cNvPr>
          <p:cNvGraphicFramePr>
            <a:graphicFrameLocks noGrp="1"/>
          </p:cNvGraphicFramePr>
          <p:nvPr>
            <p:custDataLst>
              <p:tags r:id="rId1"/>
            </p:custDataLst>
            <p:extLst>
              <p:ext uri="{D42A27DB-BD31-4B8C-83A1-F6EECF244321}">
                <p14:modId xmlns:p14="http://schemas.microsoft.com/office/powerpoint/2010/main" val="2338998176"/>
              </p:ext>
            </p:extLst>
          </p:nvPr>
        </p:nvGraphicFramePr>
        <p:xfrm>
          <a:off x="1341080" y="1559716"/>
          <a:ext cx="9509840" cy="3738567"/>
        </p:xfrm>
        <a:graphic>
          <a:graphicData uri="http://schemas.openxmlformats.org/drawingml/2006/table">
            <a:tbl>
              <a:tblPr/>
              <a:tblGrid>
                <a:gridCol w="5403551">
                  <a:extLst>
                    <a:ext uri="{9D8B030D-6E8A-4147-A177-3AD203B41FA5}">
                      <a16:colId xmlns:a16="http://schemas.microsoft.com/office/drawing/2014/main" val="79899265"/>
                    </a:ext>
                  </a:extLst>
                </a:gridCol>
                <a:gridCol w="1368763">
                  <a:extLst>
                    <a:ext uri="{9D8B030D-6E8A-4147-A177-3AD203B41FA5}">
                      <a16:colId xmlns:a16="http://schemas.microsoft.com/office/drawing/2014/main" val="100745050"/>
                    </a:ext>
                  </a:extLst>
                </a:gridCol>
                <a:gridCol w="1368763">
                  <a:extLst>
                    <a:ext uri="{9D8B030D-6E8A-4147-A177-3AD203B41FA5}">
                      <a16:colId xmlns:a16="http://schemas.microsoft.com/office/drawing/2014/main" val="2828589927"/>
                    </a:ext>
                  </a:extLst>
                </a:gridCol>
                <a:gridCol w="1368763">
                  <a:extLst>
                    <a:ext uri="{9D8B030D-6E8A-4147-A177-3AD203B41FA5}">
                      <a16:colId xmlns:a16="http://schemas.microsoft.com/office/drawing/2014/main" val="722273968"/>
                    </a:ext>
                  </a:extLst>
                </a:gridCol>
              </a:tblGrid>
              <a:tr h="520947">
                <a:tc>
                  <a:txBody>
                    <a:bodyPr/>
                    <a:lstStyle/>
                    <a:p>
                      <a:pPr algn="l" fontAlgn="ctr"/>
                      <a:r>
                        <a:rPr lang="sv-SE" sz="1000" b="1" i="0" u="none" strike="noStrike">
                          <a:solidFill>
                            <a:srgbClr val="000000"/>
                          </a:solidFill>
                          <a:effectLst/>
                          <a:latin typeface="Arial" panose="020B0604020202020204" pitchFamily="34" charset="0"/>
                        </a:rPr>
                        <a:t>Insatser</a:t>
                      </a:r>
                    </a:p>
                  </a:txBody>
                  <a:tcPr marL="3830" marR="3830" marT="383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Andel kommuner som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erbjuder insatsen </a:t>
                      </a:r>
                    </a:p>
                  </a:txBody>
                  <a:tcPr marL="3830" marR="3830" marT="383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Antal kommuner som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erbjuder insatsen</a:t>
                      </a:r>
                    </a:p>
                  </a:txBody>
                  <a:tcPr marL="3830" marR="3830" marT="383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Antal kommuner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som svarat</a:t>
                      </a:r>
                    </a:p>
                  </a:txBody>
                  <a:tcPr marL="3830" marR="3830" marT="383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095146"/>
                  </a:ext>
                </a:extLst>
              </a:tr>
              <a:tr h="321762">
                <a:tc>
                  <a:txBody>
                    <a:bodyPr/>
                    <a:lstStyle/>
                    <a:p>
                      <a:pPr algn="l" fontAlgn="b"/>
                      <a:r>
                        <a:rPr lang="sv-SE" sz="1000" b="0" i="0" u="none" strike="noStrike">
                          <a:solidFill>
                            <a:srgbClr val="000000"/>
                          </a:solidFill>
                          <a:effectLst/>
                          <a:latin typeface="Arial" panose="020B0604020202020204" pitchFamily="34" charset="0"/>
                        </a:rPr>
                        <a:t>Kontaktperson </a:t>
                      </a:r>
                    </a:p>
                  </a:txBody>
                  <a:tcPr marL="3830" marR="3830" marT="38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92%</a:t>
                      </a:r>
                    </a:p>
                  </a:txBody>
                  <a:tcPr marL="3830" marR="3830" marT="38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11</a:t>
                      </a:r>
                    </a:p>
                  </a:txBody>
                  <a:tcPr marL="3830" marR="3830" marT="38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30" marR="3830" marT="383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47872893"/>
                  </a:ext>
                </a:extLst>
              </a:tr>
              <a:tr h="321762">
                <a:tc>
                  <a:txBody>
                    <a:bodyPr/>
                    <a:lstStyle/>
                    <a:p>
                      <a:pPr algn="l" fontAlgn="b"/>
                      <a:r>
                        <a:rPr lang="sv-SE" sz="1000" b="0" i="0" u="none" strike="noStrike">
                          <a:solidFill>
                            <a:srgbClr val="000000"/>
                          </a:solidFill>
                          <a:effectLst/>
                          <a:latin typeface="Arial" panose="020B0604020202020204" pitchFamily="34" charset="0"/>
                        </a:rPr>
                        <a:t>Boendestöd</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92%</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11</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30" marR="3830" marT="3830" marB="0" anchor="b">
                    <a:lnL>
                      <a:noFill/>
                    </a:lnL>
                    <a:lnR>
                      <a:noFill/>
                    </a:lnR>
                    <a:lnT>
                      <a:noFill/>
                    </a:lnT>
                    <a:lnB>
                      <a:noFill/>
                    </a:lnB>
                  </a:tcPr>
                </a:tc>
                <a:extLst>
                  <a:ext uri="{0D108BD9-81ED-4DB2-BD59-A6C34878D82A}">
                    <a16:rowId xmlns:a16="http://schemas.microsoft.com/office/drawing/2014/main" val="709720421"/>
                  </a:ext>
                </a:extLst>
              </a:tr>
              <a:tr h="321762">
                <a:tc>
                  <a:txBody>
                    <a:bodyPr/>
                    <a:lstStyle/>
                    <a:p>
                      <a:pPr algn="l" fontAlgn="b"/>
                      <a:r>
                        <a:rPr lang="sv-SE" sz="1000" b="0" i="0" u="none" strike="noStrike">
                          <a:solidFill>
                            <a:srgbClr val="000000"/>
                          </a:solidFill>
                          <a:effectLst/>
                          <a:latin typeface="Arial" panose="020B0604020202020204" pitchFamily="34" charset="0"/>
                        </a:rPr>
                        <a:t>Ledsagning</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92%</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11</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30" marR="3830" marT="3830" marB="0" anchor="b">
                    <a:lnL>
                      <a:noFill/>
                    </a:lnL>
                    <a:lnR>
                      <a:noFill/>
                    </a:lnR>
                    <a:lnT>
                      <a:noFill/>
                    </a:lnT>
                    <a:lnB>
                      <a:noFill/>
                    </a:lnB>
                  </a:tcPr>
                </a:tc>
                <a:extLst>
                  <a:ext uri="{0D108BD9-81ED-4DB2-BD59-A6C34878D82A}">
                    <a16:rowId xmlns:a16="http://schemas.microsoft.com/office/drawing/2014/main" val="43969502"/>
                  </a:ext>
                </a:extLst>
              </a:tr>
              <a:tr h="321762">
                <a:tc>
                  <a:txBody>
                    <a:bodyPr/>
                    <a:lstStyle/>
                    <a:p>
                      <a:pPr algn="l" fontAlgn="b"/>
                      <a:r>
                        <a:rPr lang="sv-SE" sz="1000" b="0" i="0" u="none" strike="noStrike">
                          <a:solidFill>
                            <a:srgbClr val="000000"/>
                          </a:solidFill>
                          <a:effectLst/>
                          <a:latin typeface="Arial" panose="020B0604020202020204" pitchFamily="34" charset="0"/>
                        </a:rPr>
                        <a:t>Hemtjänst i ordinärt boende</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83%</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30" marR="3830" marT="3830" marB="0" anchor="b">
                    <a:lnL>
                      <a:noFill/>
                    </a:lnL>
                    <a:lnR>
                      <a:noFill/>
                    </a:lnR>
                    <a:lnT>
                      <a:noFill/>
                    </a:lnT>
                    <a:lnB>
                      <a:noFill/>
                    </a:lnB>
                  </a:tcPr>
                </a:tc>
                <a:extLst>
                  <a:ext uri="{0D108BD9-81ED-4DB2-BD59-A6C34878D82A}">
                    <a16:rowId xmlns:a16="http://schemas.microsoft.com/office/drawing/2014/main" val="3243596781"/>
                  </a:ext>
                </a:extLst>
              </a:tr>
              <a:tr h="321762">
                <a:tc>
                  <a:txBody>
                    <a:bodyPr/>
                    <a:lstStyle/>
                    <a:p>
                      <a:pPr algn="l" fontAlgn="b"/>
                      <a:r>
                        <a:rPr lang="sv-SE" sz="1000" b="0" i="0" u="none" strike="noStrike">
                          <a:solidFill>
                            <a:srgbClr val="000000"/>
                          </a:solidFill>
                          <a:effectLst/>
                          <a:latin typeface="Arial" panose="020B0604020202020204" pitchFamily="34" charset="0"/>
                        </a:rPr>
                        <a:t>Trygghetslarm </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83%</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30" marR="3830" marT="3830" marB="0" anchor="b">
                    <a:lnL>
                      <a:noFill/>
                    </a:lnL>
                    <a:lnR>
                      <a:noFill/>
                    </a:lnR>
                    <a:lnT>
                      <a:noFill/>
                    </a:lnT>
                    <a:lnB>
                      <a:noFill/>
                    </a:lnB>
                  </a:tcPr>
                </a:tc>
                <a:extLst>
                  <a:ext uri="{0D108BD9-81ED-4DB2-BD59-A6C34878D82A}">
                    <a16:rowId xmlns:a16="http://schemas.microsoft.com/office/drawing/2014/main" val="757575100"/>
                  </a:ext>
                </a:extLst>
              </a:tr>
              <a:tr h="321762">
                <a:tc>
                  <a:txBody>
                    <a:bodyPr/>
                    <a:lstStyle/>
                    <a:p>
                      <a:pPr algn="l" fontAlgn="b"/>
                      <a:r>
                        <a:rPr lang="sv-SE" sz="1000" b="0" i="0" u="none" strike="noStrike">
                          <a:solidFill>
                            <a:srgbClr val="000000"/>
                          </a:solidFill>
                          <a:effectLst/>
                          <a:latin typeface="Arial" panose="020B0604020202020204" pitchFamily="34" charset="0"/>
                        </a:rPr>
                        <a:t>Avlösning i hemmet*</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83%</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10</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30" marR="3830" marT="3830" marB="0" anchor="b">
                    <a:lnL>
                      <a:noFill/>
                    </a:lnL>
                    <a:lnR>
                      <a:noFill/>
                    </a:lnR>
                    <a:lnT>
                      <a:noFill/>
                    </a:lnT>
                    <a:lnB>
                      <a:noFill/>
                    </a:lnB>
                  </a:tcPr>
                </a:tc>
                <a:extLst>
                  <a:ext uri="{0D108BD9-81ED-4DB2-BD59-A6C34878D82A}">
                    <a16:rowId xmlns:a16="http://schemas.microsoft.com/office/drawing/2014/main" val="2624491746"/>
                  </a:ext>
                </a:extLst>
              </a:tr>
              <a:tr h="321762">
                <a:tc>
                  <a:txBody>
                    <a:bodyPr/>
                    <a:lstStyle/>
                    <a:p>
                      <a:pPr algn="l" fontAlgn="b"/>
                      <a:r>
                        <a:rPr lang="sv-SE" sz="1000" b="0" i="0" u="none" strike="noStrike">
                          <a:solidFill>
                            <a:srgbClr val="000000"/>
                          </a:solidFill>
                          <a:effectLst/>
                          <a:latin typeface="Arial" panose="020B0604020202020204" pitchFamily="34" charset="0"/>
                        </a:rPr>
                        <a:t>Generella anhöriggrupper utan särskild manual*</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75%</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9</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30" marR="3830" marT="3830" marB="0" anchor="b">
                    <a:lnL>
                      <a:noFill/>
                    </a:lnL>
                    <a:lnR>
                      <a:noFill/>
                    </a:lnR>
                    <a:lnT>
                      <a:noFill/>
                    </a:lnT>
                    <a:lnB>
                      <a:noFill/>
                    </a:lnB>
                  </a:tcPr>
                </a:tc>
                <a:extLst>
                  <a:ext uri="{0D108BD9-81ED-4DB2-BD59-A6C34878D82A}">
                    <a16:rowId xmlns:a16="http://schemas.microsoft.com/office/drawing/2014/main" val="872371442"/>
                  </a:ext>
                </a:extLst>
              </a:tr>
              <a:tr h="321762">
                <a:tc>
                  <a:txBody>
                    <a:bodyPr/>
                    <a:lstStyle/>
                    <a:p>
                      <a:pPr algn="l" fontAlgn="b"/>
                      <a:r>
                        <a:rPr lang="sv-SE" sz="1000" b="0" i="0" u="none" strike="noStrike">
                          <a:solidFill>
                            <a:srgbClr val="000000"/>
                          </a:solidFill>
                          <a:effectLst/>
                          <a:latin typeface="Arial" panose="020B0604020202020204" pitchFamily="34" charset="0"/>
                        </a:rPr>
                        <a:t>Dagverksamhet enligt SoL  </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75%</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9</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30" marR="3830" marT="3830" marB="0" anchor="b">
                    <a:lnL>
                      <a:noFill/>
                    </a:lnL>
                    <a:lnR>
                      <a:noFill/>
                    </a:lnR>
                    <a:lnT>
                      <a:noFill/>
                    </a:lnT>
                    <a:lnB>
                      <a:noFill/>
                    </a:lnB>
                  </a:tcPr>
                </a:tc>
                <a:extLst>
                  <a:ext uri="{0D108BD9-81ED-4DB2-BD59-A6C34878D82A}">
                    <a16:rowId xmlns:a16="http://schemas.microsoft.com/office/drawing/2014/main" val="2501773978"/>
                  </a:ext>
                </a:extLst>
              </a:tr>
              <a:tr h="321762">
                <a:tc>
                  <a:txBody>
                    <a:bodyPr/>
                    <a:lstStyle/>
                    <a:p>
                      <a:pPr algn="l" fontAlgn="b"/>
                      <a:r>
                        <a:rPr lang="sv-SE" sz="1000" b="0" i="0" u="none" strike="noStrike">
                          <a:solidFill>
                            <a:srgbClr val="000000"/>
                          </a:solidFill>
                          <a:effectLst/>
                          <a:latin typeface="Arial" panose="020B0604020202020204" pitchFamily="34" charset="0"/>
                        </a:rPr>
                        <a:t>Särskilt boende, gruppbostad, vuxna</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75%</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9</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30" marR="3830" marT="3830" marB="0" anchor="b">
                    <a:lnL>
                      <a:noFill/>
                    </a:lnL>
                    <a:lnR>
                      <a:noFill/>
                    </a:lnR>
                    <a:lnT>
                      <a:noFill/>
                    </a:lnT>
                    <a:lnB>
                      <a:noFill/>
                    </a:lnB>
                  </a:tcPr>
                </a:tc>
                <a:extLst>
                  <a:ext uri="{0D108BD9-81ED-4DB2-BD59-A6C34878D82A}">
                    <a16:rowId xmlns:a16="http://schemas.microsoft.com/office/drawing/2014/main" val="1514896967"/>
                  </a:ext>
                </a:extLst>
              </a:tr>
              <a:tr h="321762">
                <a:tc>
                  <a:txBody>
                    <a:bodyPr/>
                    <a:lstStyle/>
                    <a:p>
                      <a:pPr algn="l" fontAlgn="b"/>
                      <a:r>
                        <a:rPr lang="sv-SE" sz="1000" b="0" i="0" u="none" strike="noStrike">
                          <a:solidFill>
                            <a:srgbClr val="000000"/>
                          </a:solidFill>
                          <a:effectLst/>
                          <a:latin typeface="Arial" panose="020B0604020202020204" pitchFamily="34" charset="0"/>
                        </a:rPr>
                        <a:t>Sysselsättning</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75%</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9</a:t>
                      </a:r>
                    </a:p>
                  </a:txBody>
                  <a:tcPr marL="3830" marR="3830" marT="3830" marB="0" anchor="b">
                    <a:lnL>
                      <a:noFill/>
                    </a:lnL>
                    <a:lnR>
                      <a:noFill/>
                    </a:lnR>
                    <a:lnT>
                      <a:noFill/>
                    </a:lnT>
                    <a:lnB>
                      <a:noFill/>
                    </a:lnB>
                  </a:tcPr>
                </a:tc>
                <a:tc>
                  <a:txBody>
                    <a:bodyPr/>
                    <a:lstStyle/>
                    <a:p>
                      <a:pPr algn="ctr" fontAlgn="b"/>
                      <a:r>
                        <a:rPr lang="en-SE" sz="1000" b="0" i="0" u="none" strike="noStrike" dirty="0">
                          <a:solidFill>
                            <a:srgbClr val="000000"/>
                          </a:solidFill>
                          <a:effectLst/>
                          <a:latin typeface="Arial" panose="020B0604020202020204" pitchFamily="34" charset="0"/>
                        </a:rPr>
                        <a:t>12</a:t>
                      </a:r>
                    </a:p>
                  </a:txBody>
                  <a:tcPr marL="3830" marR="3830" marT="3830" marB="0" anchor="b">
                    <a:lnL>
                      <a:noFill/>
                    </a:lnL>
                    <a:lnR>
                      <a:noFill/>
                    </a:lnR>
                    <a:lnT>
                      <a:noFill/>
                    </a:lnT>
                    <a:lnB>
                      <a:noFill/>
                    </a:lnB>
                  </a:tcPr>
                </a:tc>
                <a:extLst>
                  <a:ext uri="{0D108BD9-81ED-4DB2-BD59-A6C34878D82A}">
                    <a16:rowId xmlns:a16="http://schemas.microsoft.com/office/drawing/2014/main" val="1613648580"/>
                  </a:ext>
                </a:extLst>
              </a:tr>
            </a:tbl>
          </a:graphicData>
        </a:graphic>
      </p:graphicFrame>
    </p:spTree>
    <p:extLst>
      <p:ext uri="{BB962C8B-B14F-4D97-AF65-F5344CB8AC3E}">
        <p14:creationId xmlns:p14="http://schemas.microsoft.com/office/powerpoint/2010/main" val="38758321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lstStyle/>
          <a:p>
            <a:r>
              <a:rPr lang="sv-SE" dirty="0"/>
              <a:t>De tio minst vanliga av de kartlagda insatserna</a:t>
            </a:r>
            <a:endParaRPr lang="en-US" dirty="0"/>
          </a:p>
        </p:txBody>
      </p:sp>
      <p:sp>
        <p:nvSpPr>
          <p:cNvPr id="5" name="Platshållare för sidfot 4">
            <a:extLst>
              <a:ext uri="{FF2B5EF4-FFF2-40B4-BE49-F238E27FC236}">
                <a16:creationId xmlns:a16="http://schemas.microsoft.com/office/drawing/2014/main" id="{28AA4F77-253C-4EC1-B042-5F399FE519C7}"/>
              </a:ext>
            </a:extLst>
          </p:cNvPr>
          <p:cNvSpPr>
            <a:spLocks noGrp="1"/>
          </p:cNvSpPr>
          <p:nvPr>
            <p:ph type="ftr" sz="quarter" idx="11"/>
          </p:nvPr>
        </p:nvSpPr>
        <p:spPr/>
        <p:txBody>
          <a:bodyPr/>
          <a:lstStyle/>
          <a:p>
            <a:r>
              <a:rPr lang="sv-SE"/>
              <a:t>Verksamhetsområde: Funktionshinder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78</a:t>
            </a:fld>
            <a:endParaRPr lang="sv-SE"/>
          </a:p>
        </p:txBody>
      </p:sp>
      <p:sp>
        <p:nvSpPr>
          <p:cNvPr id="8" name="Text Placeholder 7">
            <a:extLst>
              <a:ext uri="{FF2B5EF4-FFF2-40B4-BE49-F238E27FC236}">
                <a16:creationId xmlns:a16="http://schemas.microsoft.com/office/drawing/2014/main" id="{FA6AA584-CDFC-6A0E-2542-1FDB95EAE089}"/>
              </a:ext>
            </a:extLst>
          </p:cNvPr>
          <p:cNvSpPr>
            <a:spLocks noGrp="1"/>
          </p:cNvSpPr>
          <p:nvPr>
            <p:ph type="body" sz="quarter" idx="13"/>
          </p:nvPr>
        </p:nvSpPr>
        <p:spPr/>
        <p:txBody>
          <a:bodyPr/>
          <a:lstStyle/>
          <a:p>
            <a:r>
              <a:rPr lang="sv-SE" sz="800" dirty="0"/>
              <a:t>	Not:	 Insatserna är ordnade efter hur många kommuner som erbjuder insatsen. Insatser som inte erbjuds av någon av kommunerna i länet som svarat på enkäten har exkluderats. </a:t>
            </a:r>
            <a:r>
              <a:rPr lang="sv-SE" dirty="0"/>
              <a:t>Insatser markerade med * avser insatser till anhöriga.</a:t>
            </a:r>
            <a:r>
              <a:rPr lang="sv-SE" sz="800" dirty="0"/>
              <a:t> </a:t>
            </a:r>
          </a:p>
          <a:p>
            <a:r>
              <a:rPr lang="sv-SE" sz="800" dirty="0"/>
              <a:t>	Källa:	Enkät: Kartläggning av socialtjänstens insatser i Sveriges kommuner (2021) </a:t>
            </a:r>
          </a:p>
        </p:txBody>
      </p:sp>
      <p:graphicFrame>
        <p:nvGraphicFramePr>
          <p:cNvPr id="9" name="Table 8">
            <a:extLst>
              <a:ext uri="{FF2B5EF4-FFF2-40B4-BE49-F238E27FC236}">
                <a16:creationId xmlns:a16="http://schemas.microsoft.com/office/drawing/2014/main" id="{683EC853-3F1D-1E0A-E423-622C07AD35D7}"/>
              </a:ext>
            </a:extLst>
          </p:cNvPr>
          <p:cNvGraphicFramePr>
            <a:graphicFrameLocks noGrp="1"/>
          </p:cNvGraphicFramePr>
          <p:nvPr>
            <p:custDataLst>
              <p:tags r:id="rId1"/>
            </p:custDataLst>
            <p:extLst>
              <p:ext uri="{D42A27DB-BD31-4B8C-83A1-F6EECF244321}">
                <p14:modId xmlns:p14="http://schemas.microsoft.com/office/powerpoint/2010/main" val="1071601449"/>
              </p:ext>
            </p:extLst>
          </p:nvPr>
        </p:nvGraphicFramePr>
        <p:xfrm>
          <a:off x="1341080" y="1559716"/>
          <a:ext cx="9509839" cy="3738567"/>
        </p:xfrm>
        <a:graphic>
          <a:graphicData uri="http://schemas.openxmlformats.org/drawingml/2006/table">
            <a:tbl>
              <a:tblPr/>
              <a:tblGrid>
                <a:gridCol w="5403550">
                  <a:extLst>
                    <a:ext uri="{9D8B030D-6E8A-4147-A177-3AD203B41FA5}">
                      <a16:colId xmlns:a16="http://schemas.microsoft.com/office/drawing/2014/main" val="4191035285"/>
                    </a:ext>
                  </a:extLst>
                </a:gridCol>
                <a:gridCol w="1368763">
                  <a:extLst>
                    <a:ext uri="{9D8B030D-6E8A-4147-A177-3AD203B41FA5}">
                      <a16:colId xmlns:a16="http://schemas.microsoft.com/office/drawing/2014/main" val="2474228648"/>
                    </a:ext>
                  </a:extLst>
                </a:gridCol>
                <a:gridCol w="1368763">
                  <a:extLst>
                    <a:ext uri="{9D8B030D-6E8A-4147-A177-3AD203B41FA5}">
                      <a16:colId xmlns:a16="http://schemas.microsoft.com/office/drawing/2014/main" val="819672376"/>
                    </a:ext>
                  </a:extLst>
                </a:gridCol>
                <a:gridCol w="1368763">
                  <a:extLst>
                    <a:ext uri="{9D8B030D-6E8A-4147-A177-3AD203B41FA5}">
                      <a16:colId xmlns:a16="http://schemas.microsoft.com/office/drawing/2014/main" val="3455379169"/>
                    </a:ext>
                  </a:extLst>
                </a:gridCol>
              </a:tblGrid>
              <a:tr h="520841">
                <a:tc>
                  <a:txBody>
                    <a:bodyPr/>
                    <a:lstStyle/>
                    <a:p>
                      <a:pPr algn="l" fontAlgn="ctr"/>
                      <a:r>
                        <a:rPr lang="sv-SE" sz="1000" b="1" i="0" u="none" strike="noStrike">
                          <a:solidFill>
                            <a:srgbClr val="000000"/>
                          </a:solidFill>
                          <a:effectLst/>
                          <a:latin typeface="Arial" panose="020B0604020202020204" pitchFamily="34" charset="0"/>
                        </a:rPr>
                        <a:t>Insatser</a:t>
                      </a:r>
                    </a:p>
                  </a:txBody>
                  <a:tcPr marL="3830" marR="3830" marT="383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Andel kommuner som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erbjuder insatsen </a:t>
                      </a:r>
                    </a:p>
                  </a:txBody>
                  <a:tcPr marL="3830" marR="3830" marT="383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Antal kommuner som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erbjuder insatsen</a:t>
                      </a:r>
                    </a:p>
                  </a:txBody>
                  <a:tcPr marL="3830" marR="3830" marT="383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1" i="0" u="none" strike="noStrike">
                          <a:solidFill>
                            <a:srgbClr val="000000"/>
                          </a:solidFill>
                          <a:effectLst/>
                          <a:latin typeface="Arial" panose="020B0604020202020204" pitchFamily="34" charset="0"/>
                        </a:rPr>
                        <a:t>Antal kommuner </a:t>
                      </a:r>
                      <a:br>
                        <a:rPr lang="sv-SE" sz="1000" b="1" i="0" u="none" strike="noStrike">
                          <a:solidFill>
                            <a:srgbClr val="000000"/>
                          </a:solidFill>
                          <a:effectLst/>
                          <a:latin typeface="Arial" panose="020B0604020202020204" pitchFamily="34" charset="0"/>
                        </a:rPr>
                      </a:br>
                      <a:r>
                        <a:rPr lang="sv-SE" sz="1000" b="1" i="0" u="none" strike="noStrike">
                          <a:solidFill>
                            <a:srgbClr val="000000"/>
                          </a:solidFill>
                          <a:effectLst/>
                          <a:latin typeface="Arial" panose="020B0604020202020204" pitchFamily="34" charset="0"/>
                        </a:rPr>
                        <a:t>som svarat</a:t>
                      </a:r>
                    </a:p>
                  </a:txBody>
                  <a:tcPr marL="3830" marR="3830" marT="383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7308408"/>
                  </a:ext>
                </a:extLst>
              </a:tr>
              <a:tr h="321696">
                <a:tc>
                  <a:txBody>
                    <a:bodyPr/>
                    <a:lstStyle/>
                    <a:p>
                      <a:pPr algn="l" fontAlgn="b"/>
                      <a:r>
                        <a:rPr lang="sv-SE" sz="1000" b="0" i="0" u="none" strike="noStrike">
                          <a:solidFill>
                            <a:srgbClr val="000000"/>
                          </a:solidFill>
                          <a:effectLst/>
                          <a:latin typeface="Arial" panose="020B0604020202020204" pitchFamily="34" charset="0"/>
                        </a:rPr>
                        <a:t>Individuellt peer support</a:t>
                      </a:r>
                    </a:p>
                  </a:txBody>
                  <a:tcPr marL="3830" marR="3830" marT="38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8%</a:t>
                      </a:r>
                    </a:p>
                  </a:txBody>
                  <a:tcPr marL="3830" marR="3830" marT="38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3830" marR="3830" marT="38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30" marR="3830" marT="383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01873852"/>
                  </a:ext>
                </a:extLst>
              </a:tr>
              <a:tr h="322462">
                <a:tc>
                  <a:txBody>
                    <a:bodyPr/>
                    <a:lstStyle/>
                    <a:p>
                      <a:pPr algn="l" fontAlgn="b"/>
                      <a:r>
                        <a:rPr lang="sv-SE" sz="1000" b="0" i="0" u="none" strike="noStrike">
                          <a:solidFill>
                            <a:srgbClr val="000000"/>
                          </a:solidFill>
                          <a:effectLst/>
                          <a:latin typeface="Arial" panose="020B0604020202020204" pitchFamily="34" charset="0"/>
                        </a:rPr>
                        <a:t>Träffpunkter, mötesplatser, café och liknande för personer som inte är äldre och inte har en psykisk funktionsnedsättning</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30" marR="3830" marT="3830" marB="0" anchor="b">
                    <a:lnL>
                      <a:noFill/>
                    </a:lnL>
                    <a:lnR>
                      <a:noFill/>
                    </a:lnR>
                    <a:lnT>
                      <a:noFill/>
                    </a:lnT>
                    <a:lnB>
                      <a:noFill/>
                    </a:lnB>
                  </a:tcPr>
                </a:tc>
                <a:extLst>
                  <a:ext uri="{0D108BD9-81ED-4DB2-BD59-A6C34878D82A}">
                    <a16:rowId xmlns:a16="http://schemas.microsoft.com/office/drawing/2014/main" val="4061755867"/>
                  </a:ext>
                </a:extLst>
              </a:tr>
              <a:tr h="321696">
                <a:tc>
                  <a:txBody>
                    <a:bodyPr/>
                    <a:lstStyle/>
                    <a:p>
                      <a:pPr algn="l" fontAlgn="b"/>
                      <a:r>
                        <a:rPr lang="sv-SE" sz="1000" b="0" i="0" u="none" strike="noStrike">
                          <a:solidFill>
                            <a:srgbClr val="000000"/>
                          </a:solidFill>
                          <a:effectLst/>
                          <a:latin typeface="Arial" panose="020B0604020202020204" pitchFamily="34" charset="0"/>
                        </a:rPr>
                        <a:t>Integrerad psykologisk terapi – kognitiv träning (IPT-K)</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30" marR="3830" marT="3830" marB="0" anchor="b">
                    <a:lnL>
                      <a:noFill/>
                    </a:lnL>
                    <a:lnR>
                      <a:noFill/>
                    </a:lnR>
                    <a:lnT>
                      <a:noFill/>
                    </a:lnT>
                    <a:lnB>
                      <a:noFill/>
                    </a:lnB>
                  </a:tcPr>
                </a:tc>
                <a:extLst>
                  <a:ext uri="{0D108BD9-81ED-4DB2-BD59-A6C34878D82A}">
                    <a16:rowId xmlns:a16="http://schemas.microsoft.com/office/drawing/2014/main" val="37342020"/>
                  </a:ext>
                </a:extLst>
              </a:tr>
              <a:tr h="321696">
                <a:tc>
                  <a:txBody>
                    <a:bodyPr/>
                    <a:lstStyle/>
                    <a:p>
                      <a:pPr algn="l" fontAlgn="b"/>
                      <a:r>
                        <a:rPr lang="sv-SE" sz="1000" b="0" i="0" u="none" strike="noStrike">
                          <a:solidFill>
                            <a:srgbClr val="000000"/>
                          </a:solidFill>
                          <a:effectLst/>
                          <a:latin typeface="Arial" panose="020B0604020202020204" pitchFamily="34" charset="0"/>
                        </a:rPr>
                        <a:t>Generella gruppsamtal utan särskild manual</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30" marR="3830" marT="3830" marB="0" anchor="b">
                    <a:lnL>
                      <a:noFill/>
                    </a:lnL>
                    <a:lnR>
                      <a:noFill/>
                    </a:lnR>
                    <a:lnT>
                      <a:noFill/>
                    </a:lnT>
                    <a:lnB>
                      <a:noFill/>
                    </a:lnB>
                  </a:tcPr>
                </a:tc>
                <a:extLst>
                  <a:ext uri="{0D108BD9-81ED-4DB2-BD59-A6C34878D82A}">
                    <a16:rowId xmlns:a16="http://schemas.microsoft.com/office/drawing/2014/main" val="3439688645"/>
                  </a:ext>
                </a:extLst>
              </a:tr>
              <a:tr h="321696">
                <a:tc>
                  <a:txBody>
                    <a:bodyPr/>
                    <a:lstStyle/>
                    <a:p>
                      <a:pPr algn="l" fontAlgn="b"/>
                      <a:r>
                        <a:rPr lang="sv-SE" sz="1000" b="0" i="0" u="none" strike="noStrike">
                          <a:solidFill>
                            <a:srgbClr val="000000"/>
                          </a:solidFill>
                          <a:effectLst/>
                          <a:latin typeface="Arial" panose="020B0604020202020204" pitchFamily="34" charset="0"/>
                        </a:rPr>
                        <a:t>Särskilt boende, gruppbostad barn</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30" marR="3830" marT="3830" marB="0" anchor="b">
                    <a:lnL>
                      <a:noFill/>
                    </a:lnL>
                    <a:lnR>
                      <a:noFill/>
                    </a:lnR>
                    <a:lnT>
                      <a:noFill/>
                    </a:lnT>
                    <a:lnB>
                      <a:noFill/>
                    </a:lnB>
                  </a:tcPr>
                </a:tc>
                <a:extLst>
                  <a:ext uri="{0D108BD9-81ED-4DB2-BD59-A6C34878D82A}">
                    <a16:rowId xmlns:a16="http://schemas.microsoft.com/office/drawing/2014/main" val="1485279861"/>
                  </a:ext>
                </a:extLst>
              </a:tr>
              <a:tr h="321696">
                <a:tc>
                  <a:txBody>
                    <a:bodyPr/>
                    <a:lstStyle/>
                    <a:p>
                      <a:pPr algn="l" fontAlgn="b"/>
                      <a:r>
                        <a:rPr lang="sv-SE" sz="1000" b="0" i="0" u="none" strike="noStrike">
                          <a:solidFill>
                            <a:srgbClr val="000000"/>
                          </a:solidFill>
                          <a:effectLst/>
                          <a:latin typeface="Arial" panose="020B0604020202020204" pitchFamily="34" charset="0"/>
                        </a:rPr>
                        <a:t>Biståndsbedömt trygghetsboende och /eller servicehus</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30" marR="3830" marT="3830" marB="0" anchor="b">
                    <a:lnL>
                      <a:noFill/>
                    </a:lnL>
                    <a:lnR>
                      <a:noFill/>
                    </a:lnR>
                    <a:lnT>
                      <a:noFill/>
                    </a:lnT>
                    <a:lnB>
                      <a:noFill/>
                    </a:lnB>
                  </a:tcPr>
                </a:tc>
                <a:extLst>
                  <a:ext uri="{0D108BD9-81ED-4DB2-BD59-A6C34878D82A}">
                    <a16:rowId xmlns:a16="http://schemas.microsoft.com/office/drawing/2014/main" val="806589169"/>
                  </a:ext>
                </a:extLst>
              </a:tr>
              <a:tr h="321696">
                <a:tc>
                  <a:txBody>
                    <a:bodyPr/>
                    <a:lstStyle/>
                    <a:p>
                      <a:pPr algn="l" fontAlgn="b"/>
                      <a:r>
                        <a:rPr lang="sv-SE" sz="1000" b="0" i="0" u="none" strike="noStrike">
                          <a:solidFill>
                            <a:srgbClr val="000000"/>
                          </a:solidFill>
                          <a:effectLst/>
                          <a:latin typeface="Arial" panose="020B0604020202020204" pitchFamily="34" charset="0"/>
                        </a:rPr>
                        <a:t>Stödboende</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8%</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30" marR="3830" marT="3830" marB="0" anchor="b">
                    <a:lnL>
                      <a:noFill/>
                    </a:lnL>
                    <a:lnR>
                      <a:noFill/>
                    </a:lnR>
                    <a:lnT>
                      <a:noFill/>
                    </a:lnT>
                    <a:lnB>
                      <a:noFill/>
                    </a:lnB>
                  </a:tcPr>
                </a:tc>
                <a:extLst>
                  <a:ext uri="{0D108BD9-81ED-4DB2-BD59-A6C34878D82A}">
                    <a16:rowId xmlns:a16="http://schemas.microsoft.com/office/drawing/2014/main" val="1930842033"/>
                  </a:ext>
                </a:extLst>
              </a:tr>
              <a:tr h="321696">
                <a:tc>
                  <a:txBody>
                    <a:bodyPr/>
                    <a:lstStyle/>
                    <a:p>
                      <a:pPr algn="l" fontAlgn="b"/>
                      <a:r>
                        <a:rPr lang="sv-SE" sz="1000" b="0" i="0" u="none" strike="noStrike">
                          <a:solidFill>
                            <a:srgbClr val="000000"/>
                          </a:solidFill>
                          <a:effectLst/>
                          <a:latin typeface="Arial" panose="020B0604020202020204" pitchFamily="34" charset="0"/>
                        </a:rPr>
                        <a:t>Annan trygghetsskapande insats </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17%</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2</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30" marR="3830" marT="3830" marB="0" anchor="b">
                    <a:lnL>
                      <a:noFill/>
                    </a:lnL>
                    <a:lnR>
                      <a:noFill/>
                    </a:lnR>
                    <a:lnT>
                      <a:noFill/>
                    </a:lnT>
                    <a:lnB>
                      <a:noFill/>
                    </a:lnB>
                  </a:tcPr>
                </a:tc>
                <a:extLst>
                  <a:ext uri="{0D108BD9-81ED-4DB2-BD59-A6C34878D82A}">
                    <a16:rowId xmlns:a16="http://schemas.microsoft.com/office/drawing/2014/main" val="2696854867"/>
                  </a:ext>
                </a:extLst>
              </a:tr>
              <a:tr h="321696">
                <a:tc>
                  <a:txBody>
                    <a:bodyPr/>
                    <a:lstStyle/>
                    <a:p>
                      <a:pPr algn="l" fontAlgn="b"/>
                      <a:r>
                        <a:rPr lang="sv-SE" sz="1000" b="0" i="0" u="none" strike="noStrike">
                          <a:solidFill>
                            <a:srgbClr val="000000"/>
                          </a:solidFill>
                          <a:effectLst/>
                          <a:latin typeface="Arial" panose="020B0604020202020204" pitchFamily="34" charset="0"/>
                        </a:rPr>
                        <a:t>Syninstruktör </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17%</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2</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12</a:t>
                      </a:r>
                    </a:p>
                  </a:txBody>
                  <a:tcPr marL="3830" marR="3830" marT="3830" marB="0" anchor="b">
                    <a:lnL>
                      <a:noFill/>
                    </a:lnL>
                    <a:lnR>
                      <a:noFill/>
                    </a:lnR>
                    <a:lnT>
                      <a:noFill/>
                    </a:lnT>
                    <a:lnB>
                      <a:noFill/>
                    </a:lnB>
                  </a:tcPr>
                </a:tc>
                <a:extLst>
                  <a:ext uri="{0D108BD9-81ED-4DB2-BD59-A6C34878D82A}">
                    <a16:rowId xmlns:a16="http://schemas.microsoft.com/office/drawing/2014/main" val="644044576"/>
                  </a:ext>
                </a:extLst>
              </a:tr>
              <a:tr h="321696">
                <a:tc>
                  <a:txBody>
                    <a:bodyPr/>
                    <a:lstStyle/>
                    <a:p>
                      <a:pPr algn="l" fontAlgn="b"/>
                      <a:r>
                        <a:rPr lang="sv-SE" sz="1000" b="0" i="0" u="none" strike="noStrike">
                          <a:solidFill>
                            <a:srgbClr val="000000"/>
                          </a:solidFill>
                          <a:effectLst/>
                          <a:latin typeface="Arial" panose="020B0604020202020204" pitchFamily="34" charset="0"/>
                        </a:rPr>
                        <a:t>Transportservice  </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17%</a:t>
                      </a:r>
                    </a:p>
                  </a:txBody>
                  <a:tcPr marL="3830" marR="3830" marT="3830" marB="0" anchor="b">
                    <a:lnL>
                      <a:noFill/>
                    </a:lnL>
                    <a:lnR>
                      <a:noFill/>
                    </a:lnR>
                    <a:lnT>
                      <a:noFill/>
                    </a:lnT>
                    <a:lnB>
                      <a:noFill/>
                    </a:lnB>
                  </a:tcPr>
                </a:tc>
                <a:tc>
                  <a:txBody>
                    <a:bodyPr/>
                    <a:lstStyle/>
                    <a:p>
                      <a:pPr algn="ctr" fontAlgn="b"/>
                      <a:r>
                        <a:rPr lang="en-SE" sz="1000" b="0" i="0" u="none" strike="noStrike">
                          <a:solidFill>
                            <a:srgbClr val="000000"/>
                          </a:solidFill>
                          <a:effectLst/>
                          <a:latin typeface="Arial" panose="020B0604020202020204" pitchFamily="34" charset="0"/>
                        </a:rPr>
                        <a:t>2</a:t>
                      </a:r>
                    </a:p>
                  </a:txBody>
                  <a:tcPr marL="3830" marR="3830" marT="3830" marB="0" anchor="b">
                    <a:lnL>
                      <a:noFill/>
                    </a:lnL>
                    <a:lnR>
                      <a:noFill/>
                    </a:lnR>
                    <a:lnT>
                      <a:noFill/>
                    </a:lnT>
                    <a:lnB>
                      <a:noFill/>
                    </a:lnB>
                  </a:tcPr>
                </a:tc>
                <a:tc>
                  <a:txBody>
                    <a:bodyPr/>
                    <a:lstStyle/>
                    <a:p>
                      <a:pPr algn="ctr" fontAlgn="b"/>
                      <a:r>
                        <a:rPr lang="en-SE" sz="1000" b="0" i="0" u="none" strike="noStrike" dirty="0">
                          <a:solidFill>
                            <a:srgbClr val="000000"/>
                          </a:solidFill>
                          <a:effectLst/>
                          <a:latin typeface="Arial" panose="020B0604020202020204" pitchFamily="34" charset="0"/>
                        </a:rPr>
                        <a:t>12</a:t>
                      </a:r>
                    </a:p>
                  </a:txBody>
                  <a:tcPr marL="3830" marR="3830" marT="3830" marB="0" anchor="b">
                    <a:lnL>
                      <a:noFill/>
                    </a:lnL>
                    <a:lnR>
                      <a:noFill/>
                    </a:lnR>
                    <a:lnT>
                      <a:noFill/>
                    </a:lnT>
                    <a:lnB>
                      <a:noFill/>
                    </a:lnB>
                  </a:tcPr>
                </a:tc>
                <a:extLst>
                  <a:ext uri="{0D108BD9-81ED-4DB2-BD59-A6C34878D82A}">
                    <a16:rowId xmlns:a16="http://schemas.microsoft.com/office/drawing/2014/main" val="3365663673"/>
                  </a:ext>
                </a:extLst>
              </a:tr>
            </a:tbl>
          </a:graphicData>
        </a:graphic>
      </p:graphicFrame>
    </p:spTree>
    <p:extLst>
      <p:ext uri="{BB962C8B-B14F-4D97-AF65-F5344CB8AC3E}">
        <p14:creationId xmlns:p14="http://schemas.microsoft.com/office/powerpoint/2010/main" val="36484875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4085F78-6606-4352-B1C6-93AE38C632CD}"/>
              </a:ext>
            </a:extLst>
          </p:cNvPr>
          <p:cNvSpPr/>
          <p:nvPr/>
        </p:nvSpPr>
        <p:spPr>
          <a:xfrm>
            <a:off x="1" y="2645444"/>
            <a:ext cx="12192000" cy="20694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339C595-6B3E-4379-93EF-D51A347E3D63}"/>
              </a:ext>
            </a:extLst>
          </p:cNvPr>
          <p:cNvSpPr>
            <a:spLocks noGrp="1"/>
          </p:cNvSpPr>
          <p:nvPr>
            <p:ph type="title"/>
          </p:nvPr>
        </p:nvSpPr>
        <p:spPr>
          <a:xfrm>
            <a:off x="1" y="2747964"/>
            <a:ext cx="12308304" cy="1966912"/>
          </a:xfrm>
        </p:spPr>
        <p:txBody>
          <a:bodyPr anchor="ctr"/>
          <a:lstStyle/>
          <a:p>
            <a:r>
              <a:rPr lang="sv-SE" sz="4400" dirty="0"/>
              <a:t>Fysiska och digitala insatser</a:t>
            </a:r>
          </a:p>
        </p:txBody>
      </p:sp>
      <p:sp>
        <p:nvSpPr>
          <p:cNvPr id="5" name="Platshållare för bildnummer 4">
            <a:extLst>
              <a:ext uri="{FF2B5EF4-FFF2-40B4-BE49-F238E27FC236}">
                <a16:creationId xmlns:a16="http://schemas.microsoft.com/office/drawing/2014/main" id="{A4E7017E-7EBF-45FB-A943-415BE1990F09}"/>
              </a:ext>
            </a:extLst>
          </p:cNvPr>
          <p:cNvSpPr>
            <a:spLocks noGrp="1"/>
          </p:cNvSpPr>
          <p:nvPr>
            <p:ph type="sldNum" sz="quarter" idx="12"/>
          </p:nvPr>
        </p:nvSpPr>
        <p:spPr/>
        <p:txBody>
          <a:bodyPr/>
          <a:lstStyle/>
          <a:p>
            <a:fld id="{34C9B0E5-37D7-412E-A162-6A236BADC197}" type="slidenum">
              <a:rPr lang="sv-SE" smtClean="0"/>
              <a:pPr/>
              <a:t>79</a:t>
            </a:fld>
            <a:endParaRPr lang="sv-SE"/>
          </a:p>
        </p:txBody>
      </p:sp>
      <p:sp>
        <p:nvSpPr>
          <p:cNvPr id="4" name="Platshållare för sidfot 3">
            <a:extLst>
              <a:ext uri="{FF2B5EF4-FFF2-40B4-BE49-F238E27FC236}">
                <a16:creationId xmlns:a16="http://schemas.microsoft.com/office/drawing/2014/main" id="{634671E3-DF38-4D63-A32F-DC85818235A5}"/>
              </a:ext>
            </a:extLst>
          </p:cNvPr>
          <p:cNvSpPr>
            <a:spLocks noGrp="1"/>
          </p:cNvSpPr>
          <p:nvPr>
            <p:ph type="ftr" sz="quarter" idx="11"/>
          </p:nvPr>
        </p:nvSpPr>
        <p:spPr/>
        <p:txBody>
          <a:bodyPr/>
          <a:lstStyle/>
          <a:p>
            <a:r>
              <a:rPr lang="sv-SE"/>
              <a:t>Verksamhetsområde: Funktionshinder</a:t>
            </a:r>
          </a:p>
        </p:txBody>
      </p:sp>
    </p:spTree>
    <p:extLst>
      <p:ext uri="{BB962C8B-B14F-4D97-AF65-F5344CB8AC3E}">
        <p14:creationId xmlns:p14="http://schemas.microsoft.com/office/powerpoint/2010/main" val="621905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E16938C5-0604-4199-94D7-80CE18E03CA7}"/>
              </a:ext>
            </a:extLst>
          </p:cNvPr>
          <p:cNvSpPr txBox="1">
            <a:spLocks/>
          </p:cNvSpPr>
          <p:nvPr/>
        </p:nvSpPr>
        <p:spPr>
          <a:xfrm>
            <a:off x="297464" y="309500"/>
            <a:ext cx="9609825" cy="1231392"/>
          </a:xfrm>
          <a:prstGeom prst="rect">
            <a:avLst/>
          </a:prstGeom>
          <a:ln>
            <a:noFill/>
          </a:ln>
        </p:spPr>
        <p:txBody>
          <a:bodyPr vert="horz" lIns="91440" tIns="45720" rIns="91440" bIns="45720" rtlCol="0" anchor="t">
            <a:noAutofit/>
          </a:bodyPr>
          <a:lst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a:lstStyle>
          <a:p>
            <a:r>
              <a:rPr lang="sv-SE" sz="3200" dirty="0"/>
              <a:t>Drygt 400 möjliga insatser identifierades i sammanställningen</a:t>
            </a:r>
          </a:p>
        </p:txBody>
      </p:sp>
      <p:sp>
        <p:nvSpPr>
          <p:cNvPr id="7" name="Rectangle 6">
            <a:extLst>
              <a:ext uri="{FF2B5EF4-FFF2-40B4-BE49-F238E27FC236}">
                <a16:creationId xmlns:a16="http://schemas.microsoft.com/office/drawing/2014/main" id="{16F98381-B345-4E23-A1E9-5043176DB050}"/>
              </a:ext>
            </a:extLst>
          </p:cNvPr>
          <p:cNvSpPr/>
          <p:nvPr/>
        </p:nvSpPr>
        <p:spPr>
          <a:xfrm>
            <a:off x="435935" y="1474183"/>
            <a:ext cx="10983431" cy="43941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Slide Number Placeholder 4">
            <a:extLst>
              <a:ext uri="{FF2B5EF4-FFF2-40B4-BE49-F238E27FC236}">
                <a16:creationId xmlns:a16="http://schemas.microsoft.com/office/drawing/2014/main" id="{524DA979-A4C3-46C2-9194-6B7EBFB547A1}"/>
              </a:ext>
            </a:extLst>
          </p:cNvPr>
          <p:cNvSpPr>
            <a:spLocks noGrp="1"/>
          </p:cNvSpPr>
          <p:nvPr>
            <p:ph type="sldNum" sz="quarter" idx="12"/>
          </p:nvPr>
        </p:nvSpPr>
        <p:spPr/>
        <p:txBody>
          <a:bodyPr/>
          <a:lstStyle/>
          <a:p>
            <a:fld id="{2DBAD975-63FF-4468-AC34-025F73E043F9}" type="slidenum">
              <a:rPr lang="sv-SE" smtClean="0"/>
              <a:t>8</a:t>
            </a:fld>
            <a:endParaRPr lang="sv-SE"/>
          </a:p>
        </p:txBody>
      </p:sp>
      <p:graphicFrame>
        <p:nvGraphicFramePr>
          <p:cNvPr id="9" name="Chart 8">
            <a:extLst>
              <a:ext uri="{FF2B5EF4-FFF2-40B4-BE49-F238E27FC236}">
                <a16:creationId xmlns:a16="http://schemas.microsoft.com/office/drawing/2014/main" id="{1697D215-A306-4714-B7F4-D89DD6623B98}"/>
              </a:ext>
            </a:extLst>
          </p:cNvPr>
          <p:cNvGraphicFramePr>
            <a:graphicFrameLocks/>
          </p:cNvGraphicFramePr>
          <p:nvPr/>
        </p:nvGraphicFramePr>
        <p:xfrm>
          <a:off x="1635687" y="2163541"/>
          <a:ext cx="9051403" cy="351976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496FF6B0-2EDC-4D23-B91B-0A60653A4F76}"/>
              </a:ext>
            </a:extLst>
          </p:cNvPr>
          <p:cNvSpPr txBox="1"/>
          <p:nvPr/>
        </p:nvSpPr>
        <p:spPr>
          <a:xfrm>
            <a:off x="533781" y="1618036"/>
            <a:ext cx="4987269" cy="646331"/>
          </a:xfrm>
          <a:prstGeom prst="rect">
            <a:avLst/>
          </a:prstGeom>
          <a:noFill/>
        </p:spPr>
        <p:txBody>
          <a:bodyPr wrap="square" rtlCol="0">
            <a:spAutoFit/>
          </a:bodyPr>
          <a:lstStyle/>
          <a:p>
            <a:r>
              <a:rPr lang="sv-SE" b="1" dirty="0"/>
              <a:t>Antal insatser per verksamhetsområde </a:t>
            </a:r>
            <a:r>
              <a:rPr lang="sv-SE" dirty="0"/>
              <a:t>100% = 409 insatser</a:t>
            </a:r>
          </a:p>
        </p:txBody>
      </p:sp>
      <p:sp>
        <p:nvSpPr>
          <p:cNvPr id="6" name="TextBox 5">
            <a:extLst>
              <a:ext uri="{FF2B5EF4-FFF2-40B4-BE49-F238E27FC236}">
                <a16:creationId xmlns:a16="http://schemas.microsoft.com/office/drawing/2014/main" id="{3C376255-EFF2-4738-AC4A-E7D0042F5AF3}"/>
              </a:ext>
            </a:extLst>
          </p:cNvPr>
          <p:cNvSpPr txBox="1"/>
          <p:nvPr/>
        </p:nvSpPr>
        <p:spPr>
          <a:xfrm>
            <a:off x="7403522" y="3039760"/>
            <a:ext cx="1768475" cy="369332"/>
          </a:xfrm>
          <a:prstGeom prst="rect">
            <a:avLst/>
          </a:prstGeom>
          <a:noFill/>
        </p:spPr>
        <p:txBody>
          <a:bodyPr wrap="square" rtlCol="0">
            <a:spAutoFit/>
          </a:bodyPr>
          <a:lstStyle/>
          <a:p>
            <a:r>
              <a:rPr lang="sv-SE" dirty="0"/>
              <a:t>Barn och unga</a:t>
            </a:r>
            <a:endParaRPr lang="en-GB" dirty="0"/>
          </a:p>
        </p:txBody>
      </p:sp>
      <p:sp>
        <p:nvSpPr>
          <p:cNvPr id="12" name="TextBox 11">
            <a:extLst>
              <a:ext uri="{FF2B5EF4-FFF2-40B4-BE49-F238E27FC236}">
                <a16:creationId xmlns:a16="http://schemas.microsoft.com/office/drawing/2014/main" id="{B0762866-83F0-4805-9DED-BA9F4ECC9BB8}"/>
              </a:ext>
            </a:extLst>
          </p:cNvPr>
          <p:cNvSpPr txBox="1"/>
          <p:nvPr/>
        </p:nvSpPr>
        <p:spPr>
          <a:xfrm>
            <a:off x="6998408" y="5014485"/>
            <a:ext cx="1768475" cy="369332"/>
          </a:xfrm>
          <a:prstGeom prst="rect">
            <a:avLst/>
          </a:prstGeom>
          <a:noFill/>
        </p:spPr>
        <p:txBody>
          <a:bodyPr wrap="square" rtlCol="0">
            <a:spAutoFit/>
          </a:bodyPr>
          <a:lstStyle/>
          <a:p>
            <a:r>
              <a:rPr lang="sv-SE" dirty="0"/>
              <a:t>Äldre</a:t>
            </a:r>
            <a:endParaRPr lang="en-GB" dirty="0"/>
          </a:p>
        </p:txBody>
      </p:sp>
      <p:sp>
        <p:nvSpPr>
          <p:cNvPr id="13" name="TextBox 12">
            <a:extLst>
              <a:ext uri="{FF2B5EF4-FFF2-40B4-BE49-F238E27FC236}">
                <a16:creationId xmlns:a16="http://schemas.microsoft.com/office/drawing/2014/main" id="{20F28ACA-B2C8-4CD0-BD5E-B5C0DA5D1789}"/>
              </a:ext>
            </a:extLst>
          </p:cNvPr>
          <p:cNvSpPr txBox="1"/>
          <p:nvPr/>
        </p:nvSpPr>
        <p:spPr>
          <a:xfrm>
            <a:off x="3600328" y="5383817"/>
            <a:ext cx="1907371" cy="369332"/>
          </a:xfrm>
          <a:prstGeom prst="rect">
            <a:avLst/>
          </a:prstGeom>
          <a:noFill/>
        </p:spPr>
        <p:txBody>
          <a:bodyPr wrap="square" rtlCol="0">
            <a:spAutoFit/>
          </a:bodyPr>
          <a:lstStyle/>
          <a:p>
            <a:r>
              <a:rPr lang="sv-SE" dirty="0"/>
              <a:t>Funktionshinder</a:t>
            </a:r>
            <a:endParaRPr lang="en-GB" dirty="0"/>
          </a:p>
        </p:txBody>
      </p:sp>
      <p:sp>
        <p:nvSpPr>
          <p:cNvPr id="14" name="TextBox 13">
            <a:extLst>
              <a:ext uri="{FF2B5EF4-FFF2-40B4-BE49-F238E27FC236}">
                <a16:creationId xmlns:a16="http://schemas.microsoft.com/office/drawing/2014/main" id="{5076F1C7-B0DE-4CF2-93EA-EC3EFB8237E2}"/>
              </a:ext>
            </a:extLst>
          </p:cNvPr>
          <p:cNvSpPr txBox="1"/>
          <p:nvPr/>
        </p:nvSpPr>
        <p:spPr>
          <a:xfrm>
            <a:off x="2889711" y="4014011"/>
            <a:ext cx="1907371" cy="646331"/>
          </a:xfrm>
          <a:prstGeom prst="rect">
            <a:avLst/>
          </a:prstGeom>
          <a:noFill/>
        </p:spPr>
        <p:txBody>
          <a:bodyPr wrap="square" rtlCol="0">
            <a:spAutoFit/>
          </a:bodyPr>
          <a:lstStyle/>
          <a:p>
            <a:r>
              <a:rPr lang="sv-SE" dirty="0"/>
              <a:t>Missbruk och beroende</a:t>
            </a:r>
            <a:endParaRPr lang="en-GB" dirty="0"/>
          </a:p>
        </p:txBody>
      </p:sp>
      <p:sp>
        <p:nvSpPr>
          <p:cNvPr id="15" name="TextBox 14">
            <a:extLst>
              <a:ext uri="{FF2B5EF4-FFF2-40B4-BE49-F238E27FC236}">
                <a16:creationId xmlns:a16="http://schemas.microsoft.com/office/drawing/2014/main" id="{860D90D2-B7E4-4515-872E-82713EC19340}"/>
              </a:ext>
            </a:extLst>
          </p:cNvPr>
          <p:cNvSpPr txBox="1"/>
          <p:nvPr/>
        </p:nvSpPr>
        <p:spPr>
          <a:xfrm>
            <a:off x="2742212" y="3039760"/>
            <a:ext cx="1907371" cy="369332"/>
          </a:xfrm>
          <a:prstGeom prst="rect">
            <a:avLst/>
          </a:prstGeom>
          <a:noFill/>
        </p:spPr>
        <p:txBody>
          <a:bodyPr wrap="square" rtlCol="0">
            <a:spAutoFit/>
          </a:bodyPr>
          <a:lstStyle/>
          <a:p>
            <a:r>
              <a:rPr lang="sv-SE" dirty="0"/>
              <a:t>Socialpsykiatri</a:t>
            </a:r>
            <a:endParaRPr lang="en-GB" dirty="0"/>
          </a:p>
        </p:txBody>
      </p:sp>
      <p:sp>
        <p:nvSpPr>
          <p:cNvPr id="16" name="TextBox 15">
            <a:extLst>
              <a:ext uri="{FF2B5EF4-FFF2-40B4-BE49-F238E27FC236}">
                <a16:creationId xmlns:a16="http://schemas.microsoft.com/office/drawing/2014/main" id="{B62DC233-EC64-4211-BA00-B2FD9AA2D668}"/>
              </a:ext>
            </a:extLst>
          </p:cNvPr>
          <p:cNvSpPr txBox="1"/>
          <p:nvPr/>
        </p:nvSpPr>
        <p:spPr>
          <a:xfrm>
            <a:off x="3027416" y="2293435"/>
            <a:ext cx="2729093" cy="369332"/>
          </a:xfrm>
          <a:prstGeom prst="rect">
            <a:avLst/>
          </a:prstGeom>
          <a:noFill/>
        </p:spPr>
        <p:txBody>
          <a:bodyPr wrap="square" rtlCol="0">
            <a:spAutoFit/>
          </a:bodyPr>
          <a:lstStyle/>
          <a:p>
            <a:r>
              <a:rPr lang="sv-SE" dirty="0"/>
              <a:t>Våld i nära relationer</a:t>
            </a:r>
            <a:endParaRPr lang="en-GB" dirty="0"/>
          </a:p>
        </p:txBody>
      </p:sp>
      <p:sp>
        <p:nvSpPr>
          <p:cNvPr id="19" name="textruta 8">
            <a:extLst>
              <a:ext uri="{FF2B5EF4-FFF2-40B4-BE49-F238E27FC236}">
                <a16:creationId xmlns:a16="http://schemas.microsoft.com/office/drawing/2014/main" id="{026851E8-4410-5FB9-1B8B-AB99DA9E95B0}"/>
              </a:ext>
            </a:extLst>
          </p:cNvPr>
          <p:cNvSpPr txBox="1"/>
          <p:nvPr/>
        </p:nvSpPr>
        <p:spPr>
          <a:xfrm>
            <a:off x="391886" y="6068810"/>
            <a:ext cx="10905765" cy="215444"/>
          </a:xfrm>
          <a:prstGeom prst="rect">
            <a:avLst/>
          </a:prstGeom>
          <a:noFill/>
        </p:spPr>
        <p:txBody>
          <a:bodyPr wrap="square" rtlCol="0" anchor="b">
            <a:spAutoFit/>
          </a:bodyPr>
          <a:lstStyle>
            <a:defPPr>
              <a:defRPr lang="sv-SE"/>
            </a:defPPr>
            <a:lvl1pPr defTabSz="447675">
              <a:defRPr sz="1050">
                <a:solidFill>
                  <a:schemeClr val="bg1">
                    <a:lumMod val="50000"/>
                  </a:schemeClr>
                </a:solidFill>
              </a:defRPr>
            </a:lvl1pPr>
          </a:lstStyle>
          <a:p>
            <a:r>
              <a:rPr lang="sv-SE" sz="800" dirty="0"/>
              <a:t>Källa:	Enkät: Kartläggning av socialtjänstens insatser i Sveriges kommuner (2021)  </a:t>
            </a:r>
          </a:p>
        </p:txBody>
      </p:sp>
    </p:spTree>
    <p:extLst>
      <p:ext uri="{BB962C8B-B14F-4D97-AF65-F5344CB8AC3E}">
        <p14:creationId xmlns:p14="http://schemas.microsoft.com/office/powerpoint/2010/main" val="3524321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fysiska och digitala insatser, samt de tre vanligaste insatserna i respektive kategori</a:t>
            </a:r>
          </a:p>
        </p:txBody>
      </p:sp>
      <p:sp>
        <p:nvSpPr>
          <p:cNvPr id="5" name="Platshållare för sidfot 4">
            <a:extLst>
              <a:ext uri="{FF2B5EF4-FFF2-40B4-BE49-F238E27FC236}">
                <a16:creationId xmlns:a16="http://schemas.microsoft.com/office/drawing/2014/main" id="{A95C1DDC-9089-4CFE-9AD1-9310E8662341}"/>
              </a:ext>
            </a:extLst>
          </p:cNvPr>
          <p:cNvSpPr>
            <a:spLocks noGrp="1"/>
          </p:cNvSpPr>
          <p:nvPr>
            <p:ph type="ftr" sz="quarter" idx="11"/>
          </p:nvPr>
        </p:nvSpPr>
        <p:spPr/>
        <p:txBody>
          <a:bodyPr/>
          <a:lstStyle/>
          <a:p>
            <a:r>
              <a:rPr lang="sv-SE"/>
              <a:t>Verksamhetsområde: Funktionshinder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80</a:t>
            </a:fld>
            <a:endParaRPr lang="sv-SE"/>
          </a:p>
        </p:txBody>
      </p:sp>
      <p:sp>
        <p:nvSpPr>
          <p:cNvPr id="10" name="Text Placeholder 9">
            <a:extLst>
              <a:ext uri="{FF2B5EF4-FFF2-40B4-BE49-F238E27FC236}">
                <a16:creationId xmlns:a16="http://schemas.microsoft.com/office/drawing/2014/main" id="{55F8D651-3BA4-711B-30D8-1F87A855EE56}"/>
              </a:ext>
            </a:extLst>
          </p:cNvPr>
          <p:cNvSpPr>
            <a:spLocks noGrp="1"/>
          </p:cNvSpPr>
          <p:nvPr>
            <p:ph type="body" sz="quarter" idx="13"/>
          </p:nvPr>
        </p:nvSpPr>
        <p:spPr/>
        <p:txBody>
          <a:bodyPr/>
          <a:lstStyle/>
          <a:p>
            <a:r>
              <a:rPr lang="sv-SE" sz="800" dirty="0"/>
              <a:t>	Not:	</a:t>
            </a:r>
            <a:r>
              <a:rPr lang="sv-SE" dirty="0"/>
              <a:t>Insatser markerade med * avser insatser till anhöriga.</a:t>
            </a:r>
            <a:endParaRPr lang="sv-SE" sz="800" dirty="0"/>
          </a:p>
          <a:p>
            <a:r>
              <a:rPr lang="sv-SE" dirty="0"/>
              <a:t>	</a:t>
            </a:r>
            <a:r>
              <a:rPr lang="sv-SE" sz="800" dirty="0"/>
              <a:t>Källa:	Enkät: Kartläggning av socialtjänstens insatser i Sveriges kommuner (2021) </a:t>
            </a:r>
          </a:p>
        </p:txBody>
      </p:sp>
      <p:sp>
        <p:nvSpPr>
          <p:cNvPr id="36" name="TextBox 35">
            <a:extLst>
              <a:ext uri="{FF2B5EF4-FFF2-40B4-BE49-F238E27FC236}">
                <a16:creationId xmlns:a16="http://schemas.microsoft.com/office/drawing/2014/main" id="{F01E8C20-3230-4929-BFB9-1BCA20486B35}"/>
              </a:ext>
            </a:extLst>
          </p:cNvPr>
          <p:cNvSpPr txBox="1"/>
          <p:nvPr/>
        </p:nvSpPr>
        <p:spPr>
          <a:xfrm>
            <a:off x="346206" y="1430866"/>
            <a:ext cx="3177393" cy="253916"/>
          </a:xfrm>
          <a:prstGeom prst="rect">
            <a:avLst/>
          </a:prstGeom>
          <a:noFill/>
        </p:spPr>
        <p:txBody>
          <a:bodyPr wrap="square">
            <a:spAutoFit/>
          </a:bodyPr>
          <a:lstStyle/>
          <a:p>
            <a:r>
              <a:rPr lang="sv-SE" sz="1050" b="1" dirty="0">
                <a:latin typeface="Arial" panose="020B0604020202020204" pitchFamily="34" charset="0"/>
              </a:rPr>
              <a:t>Andel som ges i respektive form</a:t>
            </a:r>
            <a:endParaRPr lang="sv-SE" sz="1050" b="1" dirty="0"/>
          </a:p>
        </p:txBody>
      </p:sp>
      <p:sp>
        <p:nvSpPr>
          <p:cNvPr id="14" name="TextBox 8">
            <a:extLst>
              <a:ext uri="{FF2B5EF4-FFF2-40B4-BE49-F238E27FC236}">
                <a16:creationId xmlns:a16="http://schemas.microsoft.com/office/drawing/2014/main" id="{41DB5779-38B9-BCA2-5B9F-79E0FED07A5F}"/>
              </a:ext>
            </a:extLst>
          </p:cNvPr>
          <p:cNvSpPr txBox="1"/>
          <p:nvPr/>
        </p:nvSpPr>
        <p:spPr>
          <a:xfrm>
            <a:off x="9658972" y="1562659"/>
            <a:ext cx="2186822" cy="415498"/>
          </a:xfrm>
          <a:prstGeom prst="rect">
            <a:avLst/>
          </a:prstGeom>
          <a:noFill/>
        </p:spPr>
        <p:txBody>
          <a:bodyPr wrap="square">
            <a:spAutoFit/>
          </a:bodyPr>
          <a:lstStyle/>
          <a:p>
            <a:r>
              <a:rPr lang="sv-SE" sz="1050" dirty="0">
                <a:latin typeface="Arial" panose="020B0604020202020204" pitchFamily="34" charset="0"/>
              </a:rPr>
              <a:t>insatser över samtliga kommuner i länet där frågan besvarats</a:t>
            </a:r>
            <a:r>
              <a:rPr lang="sv-SE" sz="1050" dirty="0"/>
              <a:t> </a:t>
            </a:r>
          </a:p>
        </p:txBody>
      </p:sp>
      <p:sp>
        <p:nvSpPr>
          <p:cNvPr id="15" name="TextBox 13">
            <a:extLst>
              <a:ext uri="{FF2B5EF4-FFF2-40B4-BE49-F238E27FC236}">
                <a16:creationId xmlns:a16="http://schemas.microsoft.com/office/drawing/2014/main" id="{F20BAB59-E1D9-6E44-E8DA-4CBEA6106819}"/>
              </a:ext>
            </a:extLst>
          </p:cNvPr>
          <p:cNvSpPr txBox="1"/>
          <p:nvPr/>
        </p:nvSpPr>
        <p:spPr>
          <a:xfrm>
            <a:off x="9658972" y="1308743"/>
            <a:ext cx="751640" cy="253916"/>
          </a:xfrm>
          <a:prstGeom prst="rect">
            <a:avLst/>
          </a:prstGeom>
          <a:noFill/>
        </p:spPr>
        <p:txBody>
          <a:bodyPr wrap="square">
            <a:spAutoFit/>
          </a:bodyPr>
          <a:lstStyle/>
          <a:p>
            <a:r>
              <a:rPr lang="sv-SE" sz="1050" dirty="0">
                <a:latin typeface="Arial" panose="020B0604020202020204" pitchFamily="34" charset="0"/>
              </a:rPr>
              <a:t>100 % =</a:t>
            </a:r>
            <a:endParaRPr lang="sv-SE" sz="1050" dirty="0"/>
          </a:p>
        </p:txBody>
      </p:sp>
      <p:sp>
        <p:nvSpPr>
          <p:cNvPr id="16" name="TextBox 14">
            <a:extLst>
              <a:ext uri="{FF2B5EF4-FFF2-40B4-BE49-F238E27FC236}">
                <a16:creationId xmlns:a16="http://schemas.microsoft.com/office/drawing/2014/main" id="{7E1E8536-82E6-4665-9D46-8450B9B9BBCF}"/>
              </a:ext>
            </a:extLst>
          </p:cNvPr>
          <p:cNvSpPr txBox="1"/>
          <p:nvPr>
            <p:custDataLst>
              <p:tags r:id="rId1"/>
            </p:custDataLst>
          </p:nvPr>
        </p:nvSpPr>
        <p:spPr>
          <a:xfrm>
            <a:off x="10317073" y="1308743"/>
            <a:ext cx="751640" cy="253916"/>
          </a:xfrm>
          <a:prstGeom prst="rect">
            <a:avLst/>
          </a:prstGeom>
          <a:noFill/>
        </p:spPr>
        <p:txBody>
          <a:bodyPr wrap="square">
            <a:spAutoFit/>
          </a:bodyPr>
          <a:lstStyle/>
          <a:p>
            <a:r>
              <a:rPr lang="sv-SE" sz="1050" dirty="0"/>
              <a:t>259</a:t>
            </a:r>
          </a:p>
        </p:txBody>
      </p:sp>
      <p:sp>
        <p:nvSpPr>
          <p:cNvPr id="12" name="TextBox 11">
            <a:extLst>
              <a:ext uri="{FF2B5EF4-FFF2-40B4-BE49-F238E27FC236}">
                <a16:creationId xmlns:a16="http://schemas.microsoft.com/office/drawing/2014/main" id="{189AFA61-C7EE-D643-3253-0482FC5A9D33}"/>
              </a:ext>
            </a:extLst>
          </p:cNvPr>
          <p:cNvSpPr txBox="1"/>
          <p:nvPr/>
        </p:nvSpPr>
        <p:spPr>
          <a:xfrm>
            <a:off x="298412" y="4358721"/>
            <a:ext cx="1070816" cy="738664"/>
          </a:xfrm>
          <a:prstGeom prst="rect">
            <a:avLst/>
          </a:prstGeom>
          <a:noFill/>
        </p:spPr>
        <p:txBody>
          <a:bodyPr wrap="square" rtlCol="0">
            <a:spAutoFit/>
          </a:bodyPr>
          <a:lstStyle/>
          <a:p>
            <a:r>
              <a:rPr lang="sv-SE" sz="1050" b="1" dirty="0"/>
              <a:t>Vanligaste insatserna i respektive form</a:t>
            </a:r>
            <a:endParaRPr lang="sv-SE" sz="1050" dirty="0"/>
          </a:p>
        </p:txBody>
      </p:sp>
      <p:sp>
        <p:nvSpPr>
          <p:cNvPr id="13" name="Left Brace 12">
            <a:extLst>
              <a:ext uri="{FF2B5EF4-FFF2-40B4-BE49-F238E27FC236}">
                <a16:creationId xmlns:a16="http://schemas.microsoft.com/office/drawing/2014/main" id="{ACEB4826-5599-7057-CE58-A76840A474EE}"/>
              </a:ext>
            </a:extLst>
          </p:cNvPr>
          <p:cNvSpPr/>
          <p:nvPr/>
        </p:nvSpPr>
        <p:spPr>
          <a:xfrm>
            <a:off x="1177151" y="4083579"/>
            <a:ext cx="240772" cy="153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aphicFrame>
        <p:nvGraphicFramePr>
          <p:cNvPr id="17" name="Chart 16">
            <a:extLst>
              <a:ext uri="{FF2B5EF4-FFF2-40B4-BE49-F238E27FC236}">
                <a16:creationId xmlns:a16="http://schemas.microsoft.com/office/drawing/2014/main" id="{5DA768A9-ECAE-4B4B-BC4E-CAD2794D50AE}"/>
              </a:ext>
            </a:extLst>
          </p:cNvPr>
          <p:cNvGraphicFramePr>
            <a:graphicFrameLocks/>
          </p:cNvGraphicFramePr>
          <p:nvPr>
            <p:extLst>
              <p:ext uri="{D42A27DB-BD31-4B8C-83A1-F6EECF244321}">
                <p14:modId xmlns:p14="http://schemas.microsoft.com/office/powerpoint/2010/main" val="2053087996"/>
              </p:ext>
            </p:extLst>
          </p:nvPr>
        </p:nvGraphicFramePr>
        <p:xfrm>
          <a:off x="745728" y="1562659"/>
          <a:ext cx="10332000" cy="22198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able 18">
            <a:extLst>
              <a:ext uri="{FF2B5EF4-FFF2-40B4-BE49-F238E27FC236}">
                <a16:creationId xmlns:a16="http://schemas.microsoft.com/office/drawing/2014/main" id="{772BC3E5-88C5-4425-5170-3DD2A8D2AB17}"/>
              </a:ext>
            </a:extLst>
          </p:cNvPr>
          <p:cNvGraphicFramePr>
            <a:graphicFrameLocks noGrp="1"/>
          </p:cNvGraphicFramePr>
          <p:nvPr>
            <p:custDataLst>
              <p:tags r:id="rId2"/>
            </p:custDataLst>
            <p:extLst>
              <p:ext uri="{D42A27DB-BD31-4B8C-83A1-F6EECF244321}">
                <p14:modId xmlns:p14="http://schemas.microsoft.com/office/powerpoint/2010/main" val="1565709672"/>
              </p:ext>
            </p:extLst>
          </p:nvPr>
        </p:nvGraphicFramePr>
        <p:xfrm>
          <a:off x="1530350" y="3594617"/>
          <a:ext cx="9131300" cy="2057400"/>
        </p:xfrm>
        <a:graphic>
          <a:graphicData uri="http://schemas.openxmlformats.org/drawingml/2006/table">
            <a:tbl>
              <a:tblPr/>
              <a:tblGrid>
                <a:gridCol w="1854200">
                  <a:extLst>
                    <a:ext uri="{9D8B030D-6E8A-4147-A177-3AD203B41FA5}">
                      <a16:colId xmlns:a16="http://schemas.microsoft.com/office/drawing/2014/main" val="3255868734"/>
                    </a:ext>
                  </a:extLst>
                </a:gridCol>
                <a:gridCol w="571500">
                  <a:extLst>
                    <a:ext uri="{9D8B030D-6E8A-4147-A177-3AD203B41FA5}">
                      <a16:colId xmlns:a16="http://schemas.microsoft.com/office/drawing/2014/main" val="4137166956"/>
                    </a:ext>
                  </a:extLst>
                </a:gridCol>
                <a:gridCol w="1854200">
                  <a:extLst>
                    <a:ext uri="{9D8B030D-6E8A-4147-A177-3AD203B41FA5}">
                      <a16:colId xmlns:a16="http://schemas.microsoft.com/office/drawing/2014/main" val="872695461"/>
                    </a:ext>
                  </a:extLst>
                </a:gridCol>
                <a:gridCol w="571500">
                  <a:extLst>
                    <a:ext uri="{9D8B030D-6E8A-4147-A177-3AD203B41FA5}">
                      <a16:colId xmlns:a16="http://schemas.microsoft.com/office/drawing/2014/main" val="694430163"/>
                    </a:ext>
                  </a:extLst>
                </a:gridCol>
                <a:gridCol w="1854200">
                  <a:extLst>
                    <a:ext uri="{9D8B030D-6E8A-4147-A177-3AD203B41FA5}">
                      <a16:colId xmlns:a16="http://schemas.microsoft.com/office/drawing/2014/main" val="3745870187"/>
                    </a:ext>
                  </a:extLst>
                </a:gridCol>
                <a:gridCol w="571500">
                  <a:extLst>
                    <a:ext uri="{9D8B030D-6E8A-4147-A177-3AD203B41FA5}">
                      <a16:colId xmlns:a16="http://schemas.microsoft.com/office/drawing/2014/main" val="4158140402"/>
                    </a:ext>
                  </a:extLst>
                </a:gridCol>
                <a:gridCol w="1854200">
                  <a:extLst>
                    <a:ext uri="{9D8B030D-6E8A-4147-A177-3AD203B41FA5}">
                      <a16:colId xmlns:a16="http://schemas.microsoft.com/office/drawing/2014/main" val="2685218718"/>
                    </a:ext>
                  </a:extLst>
                </a:gridCol>
              </a:tblGrid>
              <a:tr h="514350">
                <a:tc>
                  <a:txBody>
                    <a:bodyPr/>
                    <a:lstStyle/>
                    <a:p>
                      <a:pPr algn="ctr" fontAlgn="ctr"/>
                      <a:r>
                        <a:rPr lang="sv-SE" sz="900" b="1" i="0" u="none" strike="noStrike">
                          <a:solidFill>
                            <a:srgbClr val="000000"/>
                          </a:solidFill>
                          <a:effectLst/>
                          <a:latin typeface="Arial" panose="020B0604020202020204" pitchFamily="34" charset="0"/>
                        </a:rPr>
                        <a:t>Enbart fysiskt</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Fysiskt och digitalt</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Enbart digitalt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Vet ej</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1CA"/>
                    </a:solidFill>
                  </a:tcPr>
                </a:tc>
                <a:extLst>
                  <a:ext uri="{0D108BD9-81ED-4DB2-BD59-A6C34878D82A}">
                    <a16:rowId xmlns:a16="http://schemas.microsoft.com/office/drawing/2014/main" val="3263511635"/>
                  </a:ext>
                </a:extLst>
              </a:tr>
              <a:tr h="514350">
                <a:tc>
                  <a:txBody>
                    <a:bodyPr/>
                    <a:lstStyle/>
                    <a:p>
                      <a:pPr algn="ctr" fontAlgn="ctr"/>
                      <a:r>
                        <a:rPr lang="sv-SE" sz="900" b="0" i="0" u="none" strike="noStrike">
                          <a:solidFill>
                            <a:srgbClr val="000000"/>
                          </a:solidFill>
                          <a:effectLst/>
                          <a:latin typeface="Arial" panose="020B0604020202020204" pitchFamily="34" charset="0"/>
                        </a:rPr>
                        <a:t>Ledsagning</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Rådgivning och stöd utan särskild manual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Arbets- och studiecoach</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320616298"/>
                  </a:ext>
                </a:extLst>
              </a:tr>
              <a:tr h="514350">
                <a:tc>
                  <a:txBody>
                    <a:bodyPr/>
                    <a:lstStyle/>
                    <a:p>
                      <a:pPr algn="ctr" fontAlgn="ctr"/>
                      <a:r>
                        <a:rPr lang="sv-SE" sz="900" b="0" i="0" u="none" strike="noStrike">
                          <a:solidFill>
                            <a:srgbClr val="000000"/>
                          </a:solidFill>
                          <a:effectLst/>
                          <a:latin typeface="Arial" panose="020B0604020202020204" pitchFamily="34" charset="0"/>
                        </a:rPr>
                        <a:t>Hemtjänst i ordinärt boende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stödsamtal utan särskild manual*</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GPS-larm / mobila trygghetslarm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291834075"/>
                  </a:ext>
                </a:extLst>
              </a:tr>
              <a:tr h="514350">
                <a:tc>
                  <a:txBody>
                    <a:bodyPr/>
                    <a:lstStyle/>
                    <a:p>
                      <a:pPr algn="ctr" fontAlgn="ctr"/>
                      <a:r>
                        <a:rPr lang="sv-SE" sz="900" b="0" i="0" u="none" strike="noStrike">
                          <a:solidFill>
                            <a:srgbClr val="000000"/>
                          </a:solidFill>
                          <a:effectLst/>
                          <a:latin typeface="Arial" panose="020B0604020202020204" pitchFamily="34" charset="0"/>
                        </a:rPr>
                        <a:t>Avlösning i hemmet*</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Boendestöd</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331261895"/>
                  </a:ext>
                </a:extLst>
              </a:tr>
            </a:tbl>
          </a:graphicData>
        </a:graphic>
      </p:graphicFrame>
    </p:spTree>
    <p:extLst>
      <p:ext uri="{BB962C8B-B14F-4D97-AF65-F5344CB8AC3E}">
        <p14:creationId xmlns:p14="http://schemas.microsoft.com/office/powerpoint/2010/main" val="23388436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a:bodyPr>
          <a:lstStyle/>
          <a:p>
            <a:r>
              <a:rPr lang="sv-SE" dirty="0"/>
              <a:t>Insatser som oftast ges i fysisk respektive digital form</a:t>
            </a:r>
            <a:endParaRPr lang="en-US" dirty="0"/>
          </a:p>
        </p:txBody>
      </p:sp>
      <p:sp>
        <p:nvSpPr>
          <p:cNvPr id="5" name="Platshållare för sidfot 4">
            <a:extLst>
              <a:ext uri="{FF2B5EF4-FFF2-40B4-BE49-F238E27FC236}">
                <a16:creationId xmlns:a16="http://schemas.microsoft.com/office/drawing/2014/main" id="{A8CE5625-22F8-4881-806F-B33BB4BB1F1C}"/>
              </a:ext>
            </a:extLst>
          </p:cNvPr>
          <p:cNvSpPr>
            <a:spLocks noGrp="1"/>
          </p:cNvSpPr>
          <p:nvPr>
            <p:ph type="ftr" sz="quarter" idx="11"/>
          </p:nvPr>
        </p:nvSpPr>
        <p:spPr/>
        <p:txBody>
          <a:bodyPr/>
          <a:lstStyle/>
          <a:p>
            <a:r>
              <a:rPr lang="sv-SE"/>
              <a:t>Verksamhetsområde: Funktionshinder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81</a:t>
            </a:fld>
            <a:endParaRPr lang="sv-SE"/>
          </a:p>
        </p:txBody>
      </p:sp>
      <p:sp>
        <p:nvSpPr>
          <p:cNvPr id="8" name="Text Placeholder 7">
            <a:extLst>
              <a:ext uri="{FF2B5EF4-FFF2-40B4-BE49-F238E27FC236}">
                <a16:creationId xmlns:a16="http://schemas.microsoft.com/office/drawing/2014/main" id="{226E8D72-0CFC-5545-B0C8-2D0E02C659DC}"/>
              </a:ext>
            </a:extLst>
          </p:cNvPr>
          <p:cNvSpPr>
            <a:spLocks noGrp="1"/>
          </p:cNvSpPr>
          <p:nvPr>
            <p:ph type="body" sz="quarter" idx="13"/>
          </p:nvPr>
        </p:nvSpPr>
        <p:spPr/>
        <p:txBody>
          <a:bodyPr/>
          <a:lstStyle/>
          <a:p>
            <a:r>
              <a:rPr lang="sv-SE" sz="800" dirty="0"/>
              <a:t>	Not: 	Antal svarande kommuner anges i parentes. </a:t>
            </a:r>
            <a:r>
              <a:rPr lang="sv-SE" dirty="0"/>
              <a:t>Insatser markerade med * avser insatser till anhöriga.</a:t>
            </a:r>
            <a:endParaRPr lang="sv-SE" sz="800" dirty="0"/>
          </a:p>
          <a:p>
            <a:r>
              <a:rPr lang="sv-SE" sz="800" dirty="0"/>
              <a:t>	Källa:	Enkät: Kartläggning av socialtjänstens insatser i Sveriges kommuner (2021)  </a:t>
            </a:r>
          </a:p>
        </p:txBody>
      </p:sp>
      <p:sp>
        <p:nvSpPr>
          <p:cNvPr id="9" name="TextBox 8">
            <a:extLst>
              <a:ext uri="{FF2B5EF4-FFF2-40B4-BE49-F238E27FC236}">
                <a16:creationId xmlns:a16="http://schemas.microsoft.com/office/drawing/2014/main" id="{97784BD9-773C-7904-8378-734DCB6370BD}"/>
              </a:ext>
            </a:extLst>
          </p:cNvPr>
          <p:cNvSpPr txBox="1"/>
          <p:nvPr/>
        </p:nvSpPr>
        <p:spPr>
          <a:xfrm>
            <a:off x="1069385" y="1321230"/>
            <a:ext cx="3276000" cy="252000"/>
          </a:xfrm>
          <a:prstGeom prst="rect">
            <a:avLst/>
          </a:prstGeom>
          <a:noFill/>
        </p:spPr>
        <p:txBody>
          <a:bodyPr wrap="square">
            <a:spAutoFit/>
          </a:bodyPr>
          <a:lstStyle/>
          <a:p>
            <a:pPr algn="ctr"/>
            <a:r>
              <a:rPr lang="sv-SE" sz="1050" b="1" dirty="0"/>
              <a:t>Vanligast </a:t>
            </a:r>
            <a:r>
              <a:rPr lang="sv-SE" sz="1050" b="1" dirty="0">
                <a:solidFill>
                  <a:schemeClr val="tx1"/>
                </a:solidFill>
              </a:rPr>
              <a:t>fysisk form</a:t>
            </a:r>
          </a:p>
        </p:txBody>
      </p:sp>
      <p:sp>
        <p:nvSpPr>
          <p:cNvPr id="10" name="TextBox 9">
            <a:extLst>
              <a:ext uri="{FF2B5EF4-FFF2-40B4-BE49-F238E27FC236}">
                <a16:creationId xmlns:a16="http://schemas.microsoft.com/office/drawing/2014/main" id="{5FD209D3-3B2F-2846-E2F6-1F48B183ECEC}"/>
              </a:ext>
            </a:extLst>
          </p:cNvPr>
          <p:cNvSpPr txBox="1"/>
          <p:nvPr/>
        </p:nvSpPr>
        <p:spPr>
          <a:xfrm>
            <a:off x="7846615" y="1321230"/>
            <a:ext cx="3276000" cy="252000"/>
          </a:xfrm>
          <a:prstGeom prst="rect">
            <a:avLst/>
          </a:prstGeom>
          <a:noFill/>
        </p:spPr>
        <p:txBody>
          <a:bodyPr wrap="square">
            <a:spAutoFit/>
          </a:bodyPr>
          <a:lstStyle/>
          <a:p>
            <a:pPr algn="ctr"/>
            <a:r>
              <a:rPr lang="sv-SE" sz="1050" b="1" dirty="0"/>
              <a:t>Vanligast </a:t>
            </a:r>
            <a:r>
              <a:rPr lang="sv-SE" sz="1050" b="1" dirty="0">
                <a:solidFill>
                  <a:schemeClr val="tx1"/>
                </a:solidFill>
              </a:rPr>
              <a:t>digital form</a:t>
            </a:r>
          </a:p>
        </p:txBody>
      </p:sp>
      <p:sp>
        <p:nvSpPr>
          <p:cNvPr id="11" name="TextBox 10">
            <a:extLst>
              <a:ext uri="{FF2B5EF4-FFF2-40B4-BE49-F238E27FC236}">
                <a16:creationId xmlns:a16="http://schemas.microsoft.com/office/drawing/2014/main" id="{BEE37157-E5BA-041A-E91F-97B698E5FC78}"/>
              </a:ext>
            </a:extLst>
          </p:cNvPr>
          <p:cNvSpPr txBox="1"/>
          <p:nvPr/>
        </p:nvSpPr>
        <p:spPr>
          <a:xfrm>
            <a:off x="4458000" y="1321230"/>
            <a:ext cx="3276000" cy="252000"/>
          </a:xfrm>
          <a:prstGeom prst="rect">
            <a:avLst/>
          </a:prstGeom>
          <a:noFill/>
        </p:spPr>
        <p:txBody>
          <a:bodyPr wrap="square">
            <a:spAutoFit/>
          </a:bodyPr>
          <a:lstStyle/>
          <a:p>
            <a:pPr algn="ctr"/>
            <a:r>
              <a:rPr lang="sv-SE" sz="1050" b="1" dirty="0"/>
              <a:t>Vanligast både </a:t>
            </a:r>
            <a:r>
              <a:rPr lang="sv-SE" sz="1050" b="1" dirty="0">
                <a:solidFill>
                  <a:schemeClr val="tx1"/>
                </a:solidFill>
              </a:rPr>
              <a:t>fysisk och digital form</a:t>
            </a:r>
          </a:p>
        </p:txBody>
      </p:sp>
      <p:graphicFrame>
        <p:nvGraphicFramePr>
          <p:cNvPr id="13" name="Table 12">
            <a:extLst>
              <a:ext uri="{FF2B5EF4-FFF2-40B4-BE49-F238E27FC236}">
                <a16:creationId xmlns:a16="http://schemas.microsoft.com/office/drawing/2014/main" id="{4D3C659E-2D1B-39BA-D269-5302E8FB2681}"/>
              </a:ext>
            </a:extLst>
          </p:cNvPr>
          <p:cNvGraphicFramePr>
            <a:graphicFrameLocks noGrp="1"/>
          </p:cNvGraphicFramePr>
          <p:nvPr>
            <p:custDataLst>
              <p:tags r:id="rId1"/>
            </p:custDataLst>
            <p:extLst>
              <p:ext uri="{D42A27DB-BD31-4B8C-83A1-F6EECF244321}">
                <p14:modId xmlns:p14="http://schemas.microsoft.com/office/powerpoint/2010/main" val="3309885078"/>
              </p:ext>
            </p:extLst>
          </p:nvPr>
        </p:nvGraphicFramePr>
        <p:xfrm>
          <a:off x="1290639" y="1670940"/>
          <a:ext cx="9610722" cy="3516117"/>
        </p:xfrm>
        <a:graphic>
          <a:graphicData uri="http://schemas.openxmlformats.org/drawingml/2006/table">
            <a:tbl>
              <a:tblPr/>
              <a:tblGrid>
                <a:gridCol w="1463774">
                  <a:extLst>
                    <a:ext uri="{9D8B030D-6E8A-4147-A177-3AD203B41FA5}">
                      <a16:colId xmlns:a16="http://schemas.microsoft.com/office/drawing/2014/main" val="1452958100"/>
                    </a:ext>
                  </a:extLst>
                </a:gridCol>
                <a:gridCol w="691459">
                  <a:extLst>
                    <a:ext uri="{9D8B030D-6E8A-4147-A177-3AD203B41FA5}">
                      <a16:colId xmlns:a16="http://schemas.microsoft.com/office/drawing/2014/main" val="1111637228"/>
                    </a:ext>
                  </a:extLst>
                </a:gridCol>
                <a:gridCol w="691459">
                  <a:extLst>
                    <a:ext uri="{9D8B030D-6E8A-4147-A177-3AD203B41FA5}">
                      <a16:colId xmlns:a16="http://schemas.microsoft.com/office/drawing/2014/main" val="1506377452"/>
                    </a:ext>
                  </a:extLst>
                </a:gridCol>
                <a:gridCol w="535323">
                  <a:extLst>
                    <a:ext uri="{9D8B030D-6E8A-4147-A177-3AD203B41FA5}">
                      <a16:colId xmlns:a16="http://schemas.microsoft.com/office/drawing/2014/main" val="1830817933"/>
                    </a:ext>
                  </a:extLst>
                </a:gridCol>
                <a:gridCol w="1463774">
                  <a:extLst>
                    <a:ext uri="{9D8B030D-6E8A-4147-A177-3AD203B41FA5}">
                      <a16:colId xmlns:a16="http://schemas.microsoft.com/office/drawing/2014/main" val="1901804634"/>
                    </a:ext>
                  </a:extLst>
                </a:gridCol>
                <a:gridCol w="691459">
                  <a:extLst>
                    <a:ext uri="{9D8B030D-6E8A-4147-A177-3AD203B41FA5}">
                      <a16:colId xmlns:a16="http://schemas.microsoft.com/office/drawing/2014/main" val="3698882034"/>
                    </a:ext>
                  </a:extLst>
                </a:gridCol>
                <a:gridCol w="691459">
                  <a:extLst>
                    <a:ext uri="{9D8B030D-6E8A-4147-A177-3AD203B41FA5}">
                      <a16:colId xmlns:a16="http://schemas.microsoft.com/office/drawing/2014/main" val="1078015916"/>
                    </a:ext>
                  </a:extLst>
                </a:gridCol>
                <a:gridCol w="535323">
                  <a:extLst>
                    <a:ext uri="{9D8B030D-6E8A-4147-A177-3AD203B41FA5}">
                      <a16:colId xmlns:a16="http://schemas.microsoft.com/office/drawing/2014/main" val="2806554105"/>
                    </a:ext>
                  </a:extLst>
                </a:gridCol>
                <a:gridCol w="1463774">
                  <a:extLst>
                    <a:ext uri="{9D8B030D-6E8A-4147-A177-3AD203B41FA5}">
                      <a16:colId xmlns:a16="http://schemas.microsoft.com/office/drawing/2014/main" val="3000137468"/>
                    </a:ext>
                  </a:extLst>
                </a:gridCol>
                <a:gridCol w="691459">
                  <a:extLst>
                    <a:ext uri="{9D8B030D-6E8A-4147-A177-3AD203B41FA5}">
                      <a16:colId xmlns:a16="http://schemas.microsoft.com/office/drawing/2014/main" val="886345623"/>
                    </a:ext>
                  </a:extLst>
                </a:gridCol>
                <a:gridCol w="691459">
                  <a:extLst>
                    <a:ext uri="{9D8B030D-6E8A-4147-A177-3AD203B41FA5}">
                      <a16:colId xmlns:a16="http://schemas.microsoft.com/office/drawing/2014/main" val="2216550780"/>
                    </a:ext>
                  </a:extLst>
                </a:gridCol>
              </a:tblGrid>
              <a:tr h="762532">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fysisk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form</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Antal i</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fysisk</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form</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både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fysisk</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och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digital</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Antal i</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både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fysisk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och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digital</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digital</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form</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Antal i</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digital</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 form</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extLst>
                  <a:ext uri="{0D108BD9-81ED-4DB2-BD59-A6C34878D82A}">
                    <a16:rowId xmlns:a16="http://schemas.microsoft.com/office/drawing/2014/main" val="3607308519"/>
                  </a:ext>
                </a:extLst>
              </a:tr>
              <a:tr h="550717">
                <a:tc>
                  <a:txBody>
                    <a:bodyPr/>
                    <a:lstStyle/>
                    <a:p>
                      <a:pPr algn="ctr" fontAlgn="ctr"/>
                      <a:r>
                        <a:rPr lang="sv-SE" sz="900" b="0" i="0" u="none" strike="noStrike">
                          <a:solidFill>
                            <a:srgbClr val="000000"/>
                          </a:solidFill>
                          <a:effectLst/>
                          <a:latin typeface="Arial" panose="020B0604020202020204" pitchFamily="34" charset="0"/>
                        </a:rPr>
                        <a:t>Ledsagning (11)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Rådgivning och stöd utan särskild manual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88%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Arbets- och studiecoach (7)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1951416975"/>
                  </a:ext>
                </a:extLst>
              </a:tr>
              <a:tr h="550717">
                <a:tc>
                  <a:txBody>
                    <a:bodyPr/>
                    <a:lstStyle/>
                    <a:p>
                      <a:pPr algn="ctr" fontAlgn="ctr"/>
                      <a:r>
                        <a:rPr lang="sv-SE" sz="900" b="0" i="0" u="none" strike="noStrike">
                          <a:solidFill>
                            <a:srgbClr val="000000"/>
                          </a:solidFill>
                          <a:effectLst/>
                          <a:latin typeface="Arial" panose="020B0604020202020204" pitchFamily="34" charset="0"/>
                        </a:rPr>
                        <a:t>Hemtjänst i ordinärt boende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stödsamtal utan särskild manual*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88%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GPS-larm / mobila trygghetslarm   (6)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4070465966"/>
                  </a:ext>
                </a:extLst>
              </a:tr>
              <a:tr h="550717">
                <a:tc>
                  <a:txBody>
                    <a:bodyPr/>
                    <a:lstStyle/>
                    <a:p>
                      <a:pPr algn="ctr" fontAlgn="ctr"/>
                      <a:r>
                        <a:rPr lang="sv-SE" sz="900" b="0" i="0" u="none" strike="noStrike">
                          <a:solidFill>
                            <a:srgbClr val="000000"/>
                          </a:solidFill>
                          <a:effectLst/>
                          <a:latin typeface="Arial" panose="020B0604020202020204" pitchFamily="34" charset="0"/>
                        </a:rPr>
                        <a:t>Avlösning i hemmet*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Boendestöd (11)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592855641"/>
                  </a:ext>
                </a:extLst>
              </a:tr>
              <a:tr h="550717">
                <a:tc>
                  <a:txBody>
                    <a:bodyPr/>
                    <a:lstStyle/>
                    <a:p>
                      <a:pPr algn="ctr" fontAlgn="ctr"/>
                      <a:r>
                        <a:rPr lang="sv-SE" sz="900" b="0" i="0" u="none" strike="noStrike">
                          <a:solidFill>
                            <a:srgbClr val="000000"/>
                          </a:solidFill>
                          <a:effectLst/>
                          <a:latin typeface="Arial" panose="020B0604020202020204" pitchFamily="34" charset="0"/>
                        </a:rPr>
                        <a:t>Särskilt boende, gruppbostad, vuxna (9)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Rådgivning och stöd utan särskild manual* (5)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80%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3557977856"/>
                  </a:ext>
                </a:extLst>
              </a:tr>
              <a:tr h="550717">
                <a:tc>
                  <a:txBody>
                    <a:bodyPr/>
                    <a:lstStyle/>
                    <a:p>
                      <a:pPr algn="ctr" fontAlgn="ctr"/>
                      <a:r>
                        <a:rPr lang="sv-SE" sz="900" b="0" i="0" u="none" strike="noStrike">
                          <a:solidFill>
                            <a:srgbClr val="000000"/>
                          </a:solidFill>
                          <a:effectLst/>
                          <a:latin typeface="Arial" panose="020B0604020202020204" pitchFamily="34" charset="0"/>
                        </a:rPr>
                        <a:t>Korttidsplats, korttidsvistelse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Arbets- och studiecoach (7)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57%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dirty="0">
                          <a:solidFill>
                            <a:srgbClr val="000000"/>
                          </a:solidFill>
                          <a:effectLst/>
                          <a:latin typeface="Arial" panose="020B0604020202020204" pitchFamily="34" charset="0"/>
                        </a:rPr>
                        <a:t> </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3265108994"/>
                  </a:ext>
                </a:extLst>
              </a:tr>
            </a:tbl>
          </a:graphicData>
        </a:graphic>
      </p:graphicFrame>
    </p:spTree>
    <p:extLst>
      <p:ext uri="{BB962C8B-B14F-4D97-AF65-F5344CB8AC3E}">
        <p14:creationId xmlns:p14="http://schemas.microsoft.com/office/powerpoint/2010/main" val="7473425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insatser som ges fysiskt respektive digitalt uppdelat på kommun</a:t>
            </a:r>
          </a:p>
        </p:txBody>
      </p:sp>
      <p:sp>
        <p:nvSpPr>
          <p:cNvPr id="5" name="Platshållare för sidfot 4">
            <a:extLst>
              <a:ext uri="{FF2B5EF4-FFF2-40B4-BE49-F238E27FC236}">
                <a16:creationId xmlns:a16="http://schemas.microsoft.com/office/drawing/2014/main" id="{A1D8D7B7-7FE7-4D8A-8ACB-7E0DC89F49E7}"/>
              </a:ext>
            </a:extLst>
          </p:cNvPr>
          <p:cNvSpPr>
            <a:spLocks noGrp="1"/>
          </p:cNvSpPr>
          <p:nvPr>
            <p:ph type="ftr" sz="quarter" idx="11"/>
          </p:nvPr>
        </p:nvSpPr>
        <p:spPr/>
        <p:txBody>
          <a:bodyPr/>
          <a:lstStyle/>
          <a:p>
            <a:r>
              <a:rPr lang="sv-SE"/>
              <a:t>Verksamhetsområde: Funktionshinder</a:t>
            </a:r>
          </a:p>
        </p:txBody>
      </p:sp>
      <p:sp>
        <p:nvSpPr>
          <p:cNvPr id="3" name="Platshållare för bildnummer 2">
            <a:extLst>
              <a:ext uri="{FF2B5EF4-FFF2-40B4-BE49-F238E27FC236}">
                <a16:creationId xmlns:a16="http://schemas.microsoft.com/office/drawing/2014/main" id="{0C3B73DA-6A98-4F65-A103-AFE737DEEBD1}"/>
              </a:ext>
            </a:extLst>
          </p:cNvPr>
          <p:cNvSpPr>
            <a:spLocks noGrp="1"/>
          </p:cNvSpPr>
          <p:nvPr>
            <p:ph type="sldNum" sz="quarter" idx="12"/>
          </p:nvPr>
        </p:nvSpPr>
        <p:spPr/>
        <p:txBody>
          <a:bodyPr/>
          <a:lstStyle/>
          <a:p>
            <a:fld id="{2DBAD975-63FF-4468-AC34-025F73E043F9}" type="slidenum">
              <a:rPr lang="sv-SE" smtClean="0"/>
              <a:pPr/>
              <a:t>82</a:t>
            </a:fld>
            <a:endParaRPr lang="sv-SE"/>
          </a:p>
        </p:txBody>
      </p:sp>
      <p:sp>
        <p:nvSpPr>
          <p:cNvPr id="9" name="Text Placeholder 8">
            <a:extLst>
              <a:ext uri="{FF2B5EF4-FFF2-40B4-BE49-F238E27FC236}">
                <a16:creationId xmlns:a16="http://schemas.microsoft.com/office/drawing/2014/main" id="{79012300-26E4-3AEE-CA8C-599A9FC41C61}"/>
              </a:ext>
            </a:extLst>
          </p:cNvPr>
          <p:cNvSpPr>
            <a:spLocks noGrp="1"/>
          </p:cNvSpPr>
          <p:nvPr>
            <p:ph type="body" sz="quarter" idx="13"/>
          </p:nvPr>
        </p:nvSpPr>
        <p:spPr/>
        <p:txBody>
          <a:bodyPr/>
          <a:lstStyle/>
          <a:p>
            <a:r>
              <a:rPr lang="sv-SE" sz="800" dirty="0"/>
              <a:t>	Not: 	Antal svarande kommuner i riket är 214 kommuner. </a:t>
            </a:r>
            <a:r>
              <a:rPr lang="sv-SE" dirty="0"/>
              <a:t>Endast de kommuner som har lämnat ett svar visas i denna graf.</a:t>
            </a:r>
            <a:endParaRPr lang="sv-SE" sz="800" dirty="0"/>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B1C3C8C0-EF01-45F4-A602-BFB16490E91C}"/>
              </a:ext>
            </a:extLst>
          </p:cNvPr>
          <p:cNvGraphicFramePr>
            <a:graphicFrameLocks/>
          </p:cNvGraphicFramePr>
          <p:nvPr>
            <p:extLst>
              <p:ext uri="{D42A27DB-BD31-4B8C-83A1-F6EECF244321}">
                <p14:modId xmlns:p14="http://schemas.microsoft.com/office/powerpoint/2010/main" val="3363482179"/>
              </p:ext>
            </p:extLst>
          </p:nvPr>
        </p:nvGraphicFramePr>
        <p:xfrm>
          <a:off x="381924" y="1135344"/>
          <a:ext cx="11428152" cy="458731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D2AA4A9C-DD57-2BAD-F563-AD4F1B5E8086}"/>
              </a:ext>
            </a:extLst>
          </p:cNvPr>
          <p:cNvSpPr/>
          <p:nvPr/>
        </p:nvSpPr>
        <p:spPr>
          <a:xfrm>
            <a:off x="8651330" y="5379209"/>
            <a:ext cx="1628503" cy="33092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17821730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antalet individer som tar del av insatser som ges i fysisk eller digital form</a:t>
            </a:r>
            <a:endParaRPr lang="en-US" dirty="0"/>
          </a:p>
        </p:txBody>
      </p:sp>
      <p:sp>
        <p:nvSpPr>
          <p:cNvPr id="5" name="Platshållare för sidfot 4">
            <a:extLst>
              <a:ext uri="{FF2B5EF4-FFF2-40B4-BE49-F238E27FC236}">
                <a16:creationId xmlns:a16="http://schemas.microsoft.com/office/drawing/2014/main" id="{5F2A0AD1-F98A-45BE-821D-A7F1B4337246}"/>
              </a:ext>
            </a:extLst>
          </p:cNvPr>
          <p:cNvSpPr>
            <a:spLocks noGrp="1"/>
          </p:cNvSpPr>
          <p:nvPr>
            <p:ph type="ftr" sz="quarter" idx="11"/>
          </p:nvPr>
        </p:nvSpPr>
        <p:spPr/>
        <p:txBody>
          <a:bodyPr/>
          <a:lstStyle/>
          <a:p>
            <a:r>
              <a:rPr lang="sv-SE"/>
              <a:t>Verksamhetsområde: Funktionshinder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83</a:t>
            </a:fld>
            <a:endParaRPr lang="sv-SE"/>
          </a:p>
        </p:txBody>
      </p:sp>
      <p:sp>
        <p:nvSpPr>
          <p:cNvPr id="8" name="Text Placeholder 7">
            <a:extLst>
              <a:ext uri="{FF2B5EF4-FFF2-40B4-BE49-F238E27FC236}">
                <a16:creationId xmlns:a16="http://schemas.microsoft.com/office/drawing/2014/main" id="{92EC6AFA-863A-90C0-9671-FACF065124B4}"/>
              </a:ext>
            </a:extLst>
          </p:cNvPr>
          <p:cNvSpPr>
            <a:spLocks noGrp="1"/>
          </p:cNvSpPr>
          <p:nvPr>
            <p:ph type="body" sz="quarter" idx="13"/>
          </p:nvPr>
        </p:nvSpPr>
        <p:spPr/>
        <p:txBody>
          <a:bodyPr/>
          <a:lstStyle/>
          <a:p>
            <a:r>
              <a:rPr lang="sv-SE" sz="800" dirty="0"/>
              <a:t>	Källa:	Enkät: Kartläggning av socialtjänstens insatser i Sveriges kommuner (2021)  </a:t>
            </a:r>
          </a:p>
        </p:txBody>
      </p:sp>
      <p:sp>
        <p:nvSpPr>
          <p:cNvPr id="10" name="TextBox 9">
            <a:extLst>
              <a:ext uri="{FF2B5EF4-FFF2-40B4-BE49-F238E27FC236}">
                <a16:creationId xmlns:a16="http://schemas.microsoft.com/office/drawing/2014/main" id="{9EE612C0-E9E3-C420-D2B9-E6A90B56EE54}"/>
              </a:ext>
            </a:extLst>
          </p:cNvPr>
          <p:cNvSpPr txBox="1"/>
          <p:nvPr/>
        </p:nvSpPr>
        <p:spPr>
          <a:xfrm>
            <a:off x="4861367" y="1615545"/>
            <a:ext cx="3152935" cy="430887"/>
          </a:xfrm>
          <a:prstGeom prst="rect">
            <a:avLst/>
          </a:prstGeom>
          <a:noFill/>
        </p:spPr>
        <p:txBody>
          <a:bodyPr wrap="square">
            <a:spAutoFit/>
          </a:bodyPr>
          <a:lstStyle/>
          <a:p>
            <a:r>
              <a:rPr lang="sv-SE" sz="1100" dirty="0">
                <a:latin typeface="Arial" panose="020B0604020202020204" pitchFamily="34" charset="0"/>
              </a:rPr>
              <a:t>insatser i kommunerna som uppges ges både i fysisk och digital form</a:t>
            </a:r>
            <a:endParaRPr lang="sv-SE" sz="1100" dirty="0"/>
          </a:p>
        </p:txBody>
      </p:sp>
      <p:sp>
        <p:nvSpPr>
          <p:cNvPr id="11" name="TextBox 10">
            <a:extLst>
              <a:ext uri="{FF2B5EF4-FFF2-40B4-BE49-F238E27FC236}">
                <a16:creationId xmlns:a16="http://schemas.microsoft.com/office/drawing/2014/main" id="{4FD53580-B9BA-5DD3-D5B1-5734CA86F650}"/>
              </a:ext>
            </a:extLst>
          </p:cNvPr>
          <p:cNvSpPr txBox="1"/>
          <p:nvPr/>
        </p:nvSpPr>
        <p:spPr>
          <a:xfrm>
            <a:off x="1404393" y="1609489"/>
            <a:ext cx="2865801" cy="430887"/>
          </a:xfrm>
          <a:prstGeom prst="rect">
            <a:avLst/>
          </a:prstGeom>
          <a:noFill/>
        </p:spPr>
        <p:txBody>
          <a:bodyPr wrap="square">
            <a:spAutoFit/>
          </a:bodyPr>
          <a:lstStyle/>
          <a:p>
            <a:r>
              <a:rPr lang="sv-SE" sz="1100" dirty="0">
                <a:latin typeface="Arial" panose="020B0604020202020204" pitchFamily="34" charset="0"/>
              </a:rPr>
              <a:t>insatser i kommunerna som uppges endast ges i fysisk form</a:t>
            </a:r>
            <a:endParaRPr lang="sv-SE" sz="1100" dirty="0"/>
          </a:p>
        </p:txBody>
      </p:sp>
      <p:sp>
        <p:nvSpPr>
          <p:cNvPr id="14" name="TextBox 13">
            <a:extLst>
              <a:ext uri="{FF2B5EF4-FFF2-40B4-BE49-F238E27FC236}">
                <a16:creationId xmlns:a16="http://schemas.microsoft.com/office/drawing/2014/main" id="{91656C16-F3D4-7056-09F7-88A000B9D061}"/>
              </a:ext>
            </a:extLst>
          </p:cNvPr>
          <p:cNvSpPr txBox="1"/>
          <p:nvPr/>
        </p:nvSpPr>
        <p:spPr>
          <a:xfrm>
            <a:off x="8605474" y="1609489"/>
            <a:ext cx="2841887" cy="430887"/>
          </a:xfrm>
          <a:prstGeom prst="rect">
            <a:avLst/>
          </a:prstGeom>
          <a:noFill/>
          <a:ln>
            <a:noFill/>
          </a:ln>
        </p:spPr>
        <p:txBody>
          <a:bodyPr wrap="square">
            <a:spAutoFit/>
          </a:bodyPr>
          <a:lstStyle/>
          <a:p>
            <a:r>
              <a:rPr lang="sv-SE" sz="1100" dirty="0">
                <a:latin typeface="Arial" panose="020B0604020202020204" pitchFamily="34" charset="0"/>
              </a:rPr>
              <a:t>insatser i kommunerna som uppges endast ges i digital form</a:t>
            </a:r>
            <a:endParaRPr lang="sv-SE" sz="1100" dirty="0"/>
          </a:p>
        </p:txBody>
      </p:sp>
      <p:sp>
        <p:nvSpPr>
          <p:cNvPr id="15" name="TextBox 14">
            <a:extLst>
              <a:ext uri="{FF2B5EF4-FFF2-40B4-BE49-F238E27FC236}">
                <a16:creationId xmlns:a16="http://schemas.microsoft.com/office/drawing/2014/main" id="{E1946354-9D3B-B5EB-93B2-E8F12A35470C}"/>
              </a:ext>
            </a:extLst>
          </p:cNvPr>
          <p:cNvSpPr txBox="1"/>
          <p:nvPr/>
        </p:nvSpPr>
        <p:spPr>
          <a:xfrm>
            <a:off x="1404393"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6" name="TextBox 15">
            <a:extLst>
              <a:ext uri="{FF2B5EF4-FFF2-40B4-BE49-F238E27FC236}">
                <a16:creationId xmlns:a16="http://schemas.microsoft.com/office/drawing/2014/main" id="{200FF600-1C8C-DE0C-8E24-E1891A82F964}"/>
              </a:ext>
            </a:extLst>
          </p:cNvPr>
          <p:cNvSpPr txBox="1"/>
          <p:nvPr>
            <p:custDataLst>
              <p:tags r:id="rId1"/>
            </p:custDataLst>
          </p:nvPr>
        </p:nvSpPr>
        <p:spPr>
          <a:xfrm>
            <a:off x="1982891" y="1412384"/>
            <a:ext cx="704325" cy="261610"/>
          </a:xfrm>
          <a:prstGeom prst="rect">
            <a:avLst/>
          </a:prstGeom>
          <a:noFill/>
        </p:spPr>
        <p:txBody>
          <a:bodyPr wrap="square">
            <a:spAutoFit/>
          </a:bodyPr>
          <a:lstStyle/>
          <a:p>
            <a:r>
              <a:rPr lang="sv-SE" sz="1100" dirty="0"/>
              <a:t>167</a:t>
            </a:r>
          </a:p>
        </p:txBody>
      </p:sp>
      <p:sp>
        <p:nvSpPr>
          <p:cNvPr id="17" name="TextBox 16">
            <a:extLst>
              <a:ext uri="{FF2B5EF4-FFF2-40B4-BE49-F238E27FC236}">
                <a16:creationId xmlns:a16="http://schemas.microsoft.com/office/drawing/2014/main" id="{72175C19-F8A5-941B-BD2C-4F691F3F2B92}"/>
              </a:ext>
            </a:extLst>
          </p:cNvPr>
          <p:cNvSpPr txBox="1"/>
          <p:nvPr/>
        </p:nvSpPr>
        <p:spPr>
          <a:xfrm>
            <a:off x="8592800"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8" name="TextBox 17">
            <a:extLst>
              <a:ext uri="{FF2B5EF4-FFF2-40B4-BE49-F238E27FC236}">
                <a16:creationId xmlns:a16="http://schemas.microsoft.com/office/drawing/2014/main" id="{6104C42C-4B92-C0A8-1B06-1BA2AE63F452}"/>
              </a:ext>
            </a:extLst>
          </p:cNvPr>
          <p:cNvSpPr txBox="1"/>
          <p:nvPr>
            <p:custDataLst>
              <p:tags r:id="rId2"/>
            </p:custDataLst>
          </p:nvPr>
        </p:nvSpPr>
        <p:spPr>
          <a:xfrm>
            <a:off x="9171298" y="1412384"/>
            <a:ext cx="704325" cy="261610"/>
          </a:xfrm>
          <a:prstGeom prst="rect">
            <a:avLst/>
          </a:prstGeom>
          <a:noFill/>
        </p:spPr>
        <p:txBody>
          <a:bodyPr wrap="square">
            <a:spAutoFit/>
          </a:bodyPr>
          <a:lstStyle/>
          <a:p>
            <a:r>
              <a:rPr lang="sv-SE" sz="1100" dirty="0"/>
              <a:t>2</a:t>
            </a:r>
          </a:p>
        </p:txBody>
      </p:sp>
      <p:sp>
        <p:nvSpPr>
          <p:cNvPr id="19" name="TextBox 18">
            <a:extLst>
              <a:ext uri="{FF2B5EF4-FFF2-40B4-BE49-F238E27FC236}">
                <a16:creationId xmlns:a16="http://schemas.microsoft.com/office/drawing/2014/main" id="{DE9793AF-4228-63D4-F553-A56670BCF0DD}"/>
              </a:ext>
            </a:extLst>
          </p:cNvPr>
          <p:cNvSpPr txBox="1"/>
          <p:nvPr/>
        </p:nvSpPr>
        <p:spPr>
          <a:xfrm>
            <a:off x="4861366"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20" name="TextBox 19">
            <a:extLst>
              <a:ext uri="{FF2B5EF4-FFF2-40B4-BE49-F238E27FC236}">
                <a16:creationId xmlns:a16="http://schemas.microsoft.com/office/drawing/2014/main" id="{20F698B9-ACB6-4AA6-F366-FAD731FD4250}"/>
              </a:ext>
            </a:extLst>
          </p:cNvPr>
          <p:cNvSpPr txBox="1"/>
          <p:nvPr>
            <p:custDataLst>
              <p:tags r:id="rId3"/>
            </p:custDataLst>
          </p:nvPr>
        </p:nvSpPr>
        <p:spPr>
          <a:xfrm>
            <a:off x="5439864" y="1412384"/>
            <a:ext cx="704325" cy="261610"/>
          </a:xfrm>
          <a:prstGeom prst="rect">
            <a:avLst/>
          </a:prstGeom>
          <a:noFill/>
        </p:spPr>
        <p:txBody>
          <a:bodyPr wrap="square">
            <a:spAutoFit/>
          </a:bodyPr>
          <a:lstStyle/>
          <a:p>
            <a:r>
              <a:rPr lang="sv-SE" sz="1100" dirty="0"/>
              <a:t>67</a:t>
            </a:r>
          </a:p>
        </p:txBody>
      </p:sp>
      <p:graphicFrame>
        <p:nvGraphicFramePr>
          <p:cNvPr id="21" name="Chart 20">
            <a:extLst>
              <a:ext uri="{FF2B5EF4-FFF2-40B4-BE49-F238E27FC236}">
                <a16:creationId xmlns:a16="http://schemas.microsoft.com/office/drawing/2014/main" id="{ADF02E6B-028E-4AA3-9CC3-87BD053AAAFA}"/>
              </a:ext>
            </a:extLst>
          </p:cNvPr>
          <p:cNvGraphicFramePr>
            <a:graphicFrameLocks/>
          </p:cNvGraphicFramePr>
          <p:nvPr>
            <p:extLst>
              <p:ext uri="{D42A27DB-BD31-4B8C-83A1-F6EECF244321}">
                <p14:modId xmlns:p14="http://schemas.microsoft.com/office/powerpoint/2010/main" val="3016290631"/>
              </p:ext>
            </p:extLst>
          </p:nvPr>
        </p:nvGraphicFramePr>
        <p:xfrm>
          <a:off x="381924" y="2101760"/>
          <a:ext cx="11428152" cy="3639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48759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4085F78-6606-4352-B1C6-93AE38C632CD}"/>
              </a:ext>
            </a:extLst>
          </p:cNvPr>
          <p:cNvSpPr/>
          <p:nvPr/>
        </p:nvSpPr>
        <p:spPr>
          <a:xfrm>
            <a:off x="1" y="2645444"/>
            <a:ext cx="12192000" cy="20694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339C595-6B3E-4379-93EF-D51A347E3D63}"/>
              </a:ext>
            </a:extLst>
          </p:cNvPr>
          <p:cNvSpPr>
            <a:spLocks noGrp="1"/>
          </p:cNvSpPr>
          <p:nvPr>
            <p:ph type="title"/>
          </p:nvPr>
        </p:nvSpPr>
        <p:spPr>
          <a:xfrm>
            <a:off x="1" y="2747964"/>
            <a:ext cx="12308304" cy="1966912"/>
          </a:xfrm>
        </p:spPr>
        <p:txBody>
          <a:bodyPr anchor="ctr"/>
          <a:lstStyle/>
          <a:p>
            <a:r>
              <a:rPr lang="sv-SE" sz="4400" dirty="0"/>
              <a:t>Insatser inom kommunal och enskild regi</a:t>
            </a:r>
          </a:p>
        </p:txBody>
      </p:sp>
      <p:sp>
        <p:nvSpPr>
          <p:cNvPr id="5" name="Platshållare för bildnummer 4">
            <a:extLst>
              <a:ext uri="{FF2B5EF4-FFF2-40B4-BE49-F238E27FC236}">
                <a16:creationId xmlns:a16="http://schemas.microsoft.com/office/drawing/2014/main" id="{A4E7017E-7EBF-45FB-A943-415BE1990F09}"/>
              </a:ext>
            </a:extLst>
          </p:cNvPr>
          <p:cNvSpPr>
            <a:spLocks noGrp="1"/>
          </p:cNvSpPr>
          <p:nvPr>
            <p:ph type="sldNum" sz="quarter" idx="12"/>
          </p:nvPr>
        </p:nvSpPr>
        <p:spPr/>
        <p:txBody>
          <a:bodyPr/>
          <a:lstStyle/>
          <a:p>
            <a:fld id="{34C9B0E5-37D7-412E-A162-6A236BADC197}" type="slidenum">
              <a:rPr lang="sv-SE" smtClean="0"/>
              <a:pPr/>
              <a:t>84</a:t>
            </a:fld>
            <a:endParaRPr lang="sv-SE"/>
          </a:p>
        </p:txBody>
      </p:sp>
      <p:sp>
        <p:nvSpPr>
          <p:cNvPr id="4" name="Platshållare för sidfot 3">
            <a:extLst>
              <a:ext uri="{FF2B5EF4-FFF2-40B4-BE49-F238E27FC236}">
                <a16:creationId xmlns:a16="http://schemas.microsoft.com/office/drawing/2014/main" id="{A2285B4E-336B-49D0-AFC6-51D171256DB9}"/>
              </a:ext>
            </a:extLst>
          </p:cNvPr>
          <p:cNvSpPr>
            <a:spLocks noGrp="1"/>
          </p:cNvSpPr>
          <p:nvPr>
            <p:ph type="ftr" sz="quarter" idx="11"/>
          </p:nvPr>
        </p:nvSpPr>
        <p:spPr/>
        <p:txBody>
          <a:bodyPr/>
          <a:lstStyle/>
          <a:p>
            <a:r>
              <a:rPr lang="sv-SE"/>
              <a:t>Verksamhetsområde: Funktionshinder</a:t>
            </a:r>
          </a:p>
        </p:txBody>
      </p:sp>
    </p:spTree>
    <p:extLst>
      <p:ext uri="{BB962C8B-B14F-4D97-AF65-F5344CB8AC3E}">
        <p14:creationId xmlns:p14="http://schemas.microsoft.com/office/powerpoint/2010/main" val="22765175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insatser som ges i kommunal eller enskild regi, samt de tre vanligaste insatserna i respektive kategori</a:t>
            </a:r>
          </a:p>
        </p:txBody>
      </p:sp>
      <p:sp>
        <p:nvSpPr>
          <p:cNvPr id="5" name="Platshållare för sidfot 4">
            <a:extLst>
              <a:ext uri="{FF2B5EF4-FFF2-40B4-BE49-F238E27FC236}">
                <a16:creationId xmlns:a16="http://schemas.microsoft.com/office/drawing/2014/main" id="{32580DE9-B3AB-4A41-9ADA-B1CD6D99FDD6}"/>
              </a:ext>
            </a:extLst>
          </p:cNvPr>
          <p:cNvSpPr>
            <a:spLocks noGrp="1"/>
          </p:cNvSpPr>
          <p:nvPr>
            <p:ph type="ftr" sz="quarter" idx="11"/>
          </p:nvPr>
        </p:nvSpPr>
        <p:spPr/>
        <p:txBody>
          <a:bodyPr/>
          <a:lstStyle/>
          <a:p>
            <a:r>
              <a:rPr lang="sv-SE"/>
              <a:t>Verksamhetsområde: Funktionshinder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85</a:t>
            </a:fld>
            <a:endParaRPr lang="sv-SE"/>
          </a:p>
        </p:txBody>
      </p:sp>
      <p:sp>
        <p:nvSpPr>
          <p:cNvPr id="9" name="Text Placeholder 8">
            <a:extLst>
              <a:ext uri="{FF2B5EF4-FFF2-40B4-BE49-F238E27FC236}">
                <a16:creationId xmlns:a16="http://schemas.microsoft.com/office/drawing/2014/main" id="{09930751-2255-38D4-F943-FF97FAA7E7A3}"/>
              </a:ext>
            </a:extLst>
          </p:cNvPr>
          <p:cNvSpPr>
            <a:spLocks noGrp="1"/>
          </p:cNvSpPr>
          <p:nvPr>
            <p:ph type="body" sz="quarter" idx="13"/>
          </p:nvPr>
        </p:nvSpPr>
        <p:spPr/>
        <p:txBody>
          <a:bodyPr/>
          <a:lstStyle/>
          <a:p>
            <a:r>
              <a:rPr lang="sv-SE" sz="800" dirty="0"/>
              <a:t>	Not:	</a:t>
            </a:r>
            <a:r>
              <a:rPr lang="sv-SE" dirty="0"/>
              <a:t>Insatser markerade med * avser insatser till anhöriga.</a:t>
            </a:r>
            <a:endParaRPr lang="sv-SE" sz="800" dirty="0"/>
          </a:p>
          <a:p>
            <a:r>
              <a:rPr lang="sv-SE" sz="800" dirty="0"/>
              <a:t>	Källa:	Enkät: Kartläggning av socialtjänstens insatser i Sveriges kommuner (2021)  </a:t>
            </a:r>
          </a:p>
        </p:txBody>
      </p:sp>
      <p:sp>
        <p:nvSpPr>
          <p:cNvPr id="28" name="TextBox 27">
            <a:extLst>
              <a:ext uri="{FF2B5EF4-FFF2-40B4-BE49-F238E27FC236}">
                <a16:creationId xmlns:a16="http://schemas.microsoft.com/office/drawing/2014/main" id="{7C826775-77BC-4659-9875-C4F8408EE733}"/>
              </a:ext>
            </a:extLst>
          </p:cNvPr>
          <p:cNvSpPr txBox="1"/>
          <p:nvPr/>
        </p:nvSpPr>
        <p:spPr>
          <a:xfrm>
            <a:off x="267736" y="1233368"/>
            <a:ext cx="3177393" cy="253916"/>
          </a:xfrm>
          <a:prstGeom prst="rect">
            <a:avLst/>
          </a:prstGeom>
          <a:noFill/>
        </p:spPr>
        <p:txBody>
          <a:bodyPr wrap="square">
            <a:spAutoFit/>
          </a:bodyPr>
          <a:lstStyle/>
          <a:p>
            <a:r>
              <a:rPr lang="sv-SE" sz="1050" b="1" dirty="0">
                <a:latin typeface="Arial" panose="020B0604020202020204" pitchFamily="34" charset="0"/>
              </a:rPr>
              <a:t>Andel som ges i respektive regi</a:t>
            </a:r>
            <a:endParaRPr lang="sv-SE" sz="1050" b="1" dirty="0"/>
          </a:p>
        </p:txBody>
      </p:sp>
      <p:sp>
        <p:nvSpPr>
          <p:cNvPr id="14" name="TextBox 8">
            <a:extLst>
              <a:ext uri="{FF2B5EF4-FFF2-40B4-BE49-F238E27FC236}">
                <a16:creationId xmlns:a16="http://schemas.microsoft.com/office/drawing/2014/main" id="{EFD679F7-C738-77AC-8DAA-CC1E61402BE9}"/>
              </a:ext>
            </a:extLst>
          </p:cNvPr>
          <p:cNvSpPr txBox="1"/>
          <p:nvPr/>
        </p:nvSpPr>
        <p:spPr>
          <a:xfrm>
            <a:off x="9658972" y="1562659"/>
            <a:ext cx="2186822" cy="415498"/>
          </a:xfrm>
          <a:prstGeom prst="rect">
            <a:avLst/>
          </a:prstGeom>
          <a:noFill/>
        </p:spPr>
        <p:txBody>
          <a:bodyPr wrap="square">
            <a:spAutoFit/>
          </a:bodyPr>
          <a:lstStyle/>
          <a:p>
            <a:r>
              <a:rPr lang="sv-SE" sz="1050" dirty="0">
                <a:latin typeface="Arial" panose="020B0604020202020204" pitchFamily="34" charset="0"/>
              </a:rPr>
              <a:t>insatser över samtliga kommuner i länet där frågan besvarats</a:t>
            </a:r>
            <a:r>
              <a:rPr lang="sv-SE" sz="1050" dirty="0"/>
              <a:t> </a:t>
            </a:r>
          </a:p>
        </p:txBody>
      </p:sp>
      <p:sp>
        <p:nvSpPr>
          <p:cNvPr id="15" name="TextBox 13">
            <a:extLst>
              <a:ext uri="{FF2B5EF4-FFF2-40B4-BE49-F238E27FC236}">
                <a16:creationId xmlns:a16="http://schemas.microsoft.com/office/drawing/2014/main" id="{C079646B-E0BD-9767-07BB-B1D16824581D}"/>
              </a:ext>
            </a:extLst>
          </p:cNvPr>
          <p:cNvSpPr txBox="1"/>
          <p:nvPr/>
        </p:nvSpPr>
        <p:spPr>
          <a:xfrm>
            <a:off x="9658972" y="1308743"/>
            <a:ext cx="751640" cy="253916"/>
          </a:xfrm>
          <a:prstGeom prst="rect">
            <a:avLst/>
          </a:prstGeom>
          <a:noFill/>
        </p:spPr>
        <p:txBody>
          <a:bodyPr wrap="square">
            <a:spAutoFit/>
          </a:bodyPr>
          <a:lstStyle/>
          <a:p>
            <a:r>
              <a:rPr lang="sv-SE" sz="1050" dirty="0">
                <a:latin typeface="Arial" panose="020B0604020202020204" pitchFamily="34" charset="0"/>
              </a:rPr>
              <a:t>100 % =</a:t>
            </a:r>
            <a:endParaRPr lang="sv-SE" sz="1050" dirty="0"/>
          </a:p>
        </p:txBody>
      </p:sp>
      <p:sp>
        <p:nvSpPr>
          <p:cNvPr id="16" name="TextBox 14">
            <a:extLst>
              <a:ext uri="{FF2B5EF4-FFF2-40B4-BE49-F238E27FC236}">
                <a16:creationId xmlns:a16="http://schemas.microsoft.com/office/drawing/2014/main" id="{9E85A358-7009-57CB-9E81-F3A8762C3320}"/>
              </a:ext>
            </a:extLst>
          </p:cNvPr>
          <p:cNvSpPr txBox="1"/>
          <p:nvPr>
            <p:custDataLst>
              <p:tags r:id="rId1"/>
            </p:custDataLst>
          </p:nvPr>
        </p:nvSpPr>
        <p:spPr>
          <a:xfrm>
            <a:off x="10317073" y="1308743"/>
            <a:ext cx="751640" cy="253916"/>
          </a:xfrm>
          <a:prstGeom prst="rect">
            <a:avLst/>
          </a:prstGeom>
          <a:noFill/>
        </p:spPr>
        <p:txBody>
          <a:bodyPr wrap="square">
            <a:spAutoFit/>
          </a:bodyPr>
          <a:lstStyle/>
          <a:p>
            <a:r>
              <a:rPr lang="sv-SE" sz="1050" dirty="0"/>
              <a:t>261</a:t>
            </a:r>
          </a:p>
        </p:txBody>
      </p:sp>
      <p:sp>
        <p:nvSpPr>
          <p:cNvPr id="12" name="TextBox 11">
            <a:extLst>
              <a:ext uri="{FF2B5EF4-FFF2-40B4-BE49-F238E27FC236}">
                <a16:creationId xmlns:a16="http://schemas.microsoft.com/office/drawing/2014/main" id="{9C75EB49-14BE-F27B-66E5-CD5569D56DAD}"/>
              </a:ext>
            </a:extLst>
          </p:cNvPr>
          <p:cNvSpPr txBox="1"/>
          <p:nvPr/>
        </p:nvSpPr>
        <p:spPr>
          <a:xfrm>
            <a:off x="298412" y="4358721"/>
            <a:ext cx="1070816" cy="738664"/>
          </a:xfrm>
          <a:prstGeom prst="rect">
            <a:avLst/>
          </a:prstGeom>
          <a:noFill/>
        </p:spPr>
        <p:txBody>
          <a:bodyPr wrap="square" rtlCol="0">
            <a:spAutoFit/>
          </a:bodyPr>
          <a:lstStyle/>
          <a:p>
            <a:r>
              <a:rPr lang="sv-SE" sz="1050" b="1" dirty="0"/>
              <a:t>Vanligaste insatserna i respektive form</a:t>
            </a:r>
            <a:endParaRPr lang="sv-SE" sz="1050" dirty="0"/>
          </a:p>
        </p:txBody>
      </p:sp>
      <p:sp>
        <p:nvSpPr>
          <p:cNvPr id="13" name="Left Brace 12">
            <a:extLst>
              <a:ext uri="{FF2B5EF4-FFF2-40B4-BE49-F238E27FC236}">
                <a16:creationId xmlns:a16="http://schemas.microsoft.com/office/drawing/2014/main" id="{D0CA3D90-2B60-E420-78AA-2981E187A3F8}"/>
              </a:ext>
            </a:extLst>
          </p:cNvPr>
          <p:cNvSpPr/>
          <p:nvPr/>
        </p:nvSpPr>
        <p:spPr>
          <a:xfrm>
            <a:off x="1177151" y="4083579"/>
            <a:ext cx="240772" cy="153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aphicFrame>
        <p:nvGraphicFramePr>
          <p:cNvPr id="17" name="Chart 16">
            <a:extLst>
              <a:ext uri="{FF2B5EF4-FFF2-40B4-BE49-F238E27FC236}">
                <a16:creationId xmlns:a16="http://schemas.microsoft.com/office/drawing/2014/main" id="{39317545-1672-4657-AB75-48C7DDAC5F7E}"/>
              </a:ext>
            </a:extLst>
          </p:cNvPr>
          <p:cNvGraphicFramePr>
            <a:graphicFrameLocks/>
          </p:cNvGraphicFramePr>
          <p:nvPr>
            <p:extLst>
              <p:ext uri="{D42A27DB-BD31-4B8C-83A1-F6EECF244321}">
                <p14:modId xmlns:p14="http://schemas.microsoft.com/office/powerpoint/2010/main" val="1924329704"/>
              </p:ext>
            </p:extLst>
          </p:nvPr>
        </p:nvGraphicFramePr>
        <p:xfrm>
          <a:off x="745730" y="1562659"/>
          <a:ext cx="10332000" cy="22071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able 18">
            <a:extLst>
              <a:ext uri="{FF2B5EF4-FFF2-40B4-BE49-F238E27FC236}">
                <a16:creationId xmlns:a16="http://schemas.microsoft.com/office/drawing/2014/main" id="{3DB12A41-A5FE-A1B7-5ADF-F4C41DF5D1D5}"/>
              </a:ext>
            </a:extLst>
          </p:cNvPr>
          <p:cNvGraphicFramePr>
            <a:graphicFrameLocks noGrp="1"/>
          </p:cNvGraphicFramePr>
          <p:nvPr>
            <p:custDataLst>
              <p:tags r:id="rId2"/>
            </p:custDataLst>
            <p:extLst>
              <p:ext uri="{D42A27DB-BD31-4B8C-83A1-F6EECF244321}">
                <p14:modId xmlns:p14="http://schemas.microsoft.com/office/powerpoint/2010/main" val="119761513"/>
              </p:ext>
            </p:extLst>
          </p:nvPr>
        </p:nvGraphicFramePr>
        <p:xfrm>
          <a:off x="1530350" y="3594623"/>
          <a:ext cx="9131300" cy="2057400"/>
        </p:xfrm>
        <a:graphic>
          <a:graphicData uri="http://schemas.openxmlformats.org/drawingml/2006/table">
            <a:tbl>
              <a:tblPr/>
              <a:tblGrid>
                <a:gridCol w="1854200">
                  <a:extLst>
                    <a:ext uri="{9D8B030D-6E8A-4147-A177-3AD203B41FA5}">
                      <a16:colId xmlns:a16="http://schemas.microsoft.com/office/drawing/2014/main" val="2875019261"/>
                    </a:ext>
                  </a:extLst>
                </a:gridCol>
                <a:gridCol w="571500">
                  <a:extLst>
                    <a:ext uri="{9D8B030D-6E8A-4147-A177-3AD203B41FA5}">
                      <a16:colId xmlns:a16="http://schemas.microsoft.com/office/drawing/2014/main" val="754789186"/>
                    </a:ext>
                  </a:extLst>
                </a:gridCol>
                <a:gridCol w="1854200">
                  <a:extLst>
                    <a:ext uri="{9D8B030D-6E8A-4147-A177-3AD203B41FA5}">
                      <a16:colId xmlns:a16="http://schemas.microsoft.com/office/drawing/2014/main" val="209799017"/>
                    </a:ext>
                  </a:extLst>
                </a:gridCol>
                <a:gridCol w="571500">
                  <a:extLst>
                    <a:ext uri="{9D8B030D-6E8A-4147-A177-3AD203B41FA5}">
                      <a16:colId xmlns:a16="http://schemas.microsoft.com/office/drawing/2014/main" val="3641564779"/>
                    </a:ext>
                  </a:extLst>
                </a:gridCol>
                <a:gridCol w="1854200">
                  <a:extLst>
                    <a:ext uri="{9D8B030D-6E8A-4147-A177-3AD203B41FA5}">
                      <a16:colId xmlns:a16="http://schemas.microsoft.com/office/drawing/2014/main" val="2303098238"/>
                    </a:ext>
                  </a:extLst>
                </a:gridCol>
                <a:gridCol w="571500">
                  <a:extLst>
                    <a:ext uri="{9D8B030D-6E8A-4147-A177-3AD203B41FA5}">
                      <a16:colId xmlns:a16="http://schemas.microsoft.com/office/drawing/2014/main" val="1203149512"/>
                    </a:ext>
                  </a:extLst>
                </a:gridCol>
                <a:gridCol w="1854200">
                  <a:extLst>
                    <a:ext uri="{9D8B030D-6E8A-4147-A177-3AD203B41FA5}">
                      <a16:colId xmlns:a16="http://schemas.microsoft.com/office/drawing/2014/main" val="3415189710"/>
                    </a:ext>
                  </a:extLst>
                </a:gridCol>
              </a:tblGrid>
              <a:tr h="514350">
                <a:tc>
                  <a:txBody>
                    <a:bodyPr/>
                    <a:lstStyle/>
                    <a:p>
                      <a:pPr algn="ctr" fontAlgn="ctr"/>
                      <a:r>
                        <a:rPr lang="sv-SE" sz="900" b="1" i="0" u="none" strike="noStrike">
                          <a:solidFill>
                            <a:srgbClr val="000000"/>
                          </a:solidFill>
                          <a:effectLst/>
                          <a:latin typeface="Arial" panose="020B0604020202020204" pitchFamily="34" charset="0"/>
                        </a:rPr>
                        <a:t>Enbart kommunal regi</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Både kommunal och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enskild regi</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Enbart enskild regi</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Vet ej</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1CA"/>
                    </a:solidFill>
                  </a:tcPr>
                </a:tc>
                <a:extLst>
                  <a:ext uri="{0D108BD9-81ED-4DB2-BD59-A6C34878D82A}">
                    <a16:rowId xmlns:a16="http://schemas.microsoft.com/office/drawing/2014/main" val="1699399857"/>
                  </a:ext>
                </a:extLst>
              </a:tr>
              <a:tr h="514350">
                <a:tc>
                  <a:txBody>
                    <a:bodyPr/>
                    <a:lstStyle/>
                    <a:p>
                      <a:pPr algn="ctr" fontAlgn="ctr"/>
                      <a:r>
                        <a:rPr lang="sv-SE" sz="900" b="0" i="0" u="none" strike="noStrike">
                          <a:solidFill>
                            <a:srgbClr val="000000"/>
                          </a:solidFill>
                          <a:effectLst/>
                          <a:latin typeface="Arial" panose="020B0604020202020204" pitchFamily="34" charset="0"/>
                        </a:rPr>
                        <a:t>Boendestöd</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Sysselsättning</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Hem för vård eller boende (HVB-hem)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3308250422"/>
                  </a:ext>
                </a:extLst>
              </a:tr>
              <a:tr h="514350">
                <a:tc>
                  <a:txBody>
                    <a:bodyPr/>
                    <a:lstStyle/>
                    <a:p>
                      <a:pPr algn="ctr" fontAlgn="ctr"/>
                      <a:r>
                        <a:rPr lang="sv-SE" sz="900" b="0" i="0" u="none" strike="noStrike">
                          <a:solidFill>
                            <a:srgbClr val="000000"/>
                          </a:solidFill>
                          <a:effectLst/>
                          <a:latin typeface="Arial" panose="020B0604020202020204" pitchFamily="34" charset="0"/>
                        </a:rPr>
                        <a:t>Kontaktperson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Korttidsplats, korttidsvistelse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Särskilt boende, gruppbostad, vuxna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920752653"/>
                  </a:ext>
                </a:extLst>
              </a:tr>
              <a:tr h="514350">
                <a:tc>
                  <a:txBody>
                    <a:bodyPr/>
                    <a:lstStyle/>
                    <a:p>
                      <a:pPr algn="ctr" fontAlgn="ctr"/>
                      <a:r>
                        <a:rPr lang="sv-SE" sz="900" b="0" i="0" u="none" strike="noStrike">
                          <a:solidFill>
                            <a:srgbClr val="000000"/>
                          </a:solidFill>
                          <a:effectLst/>
                          <a:latin typeface="Arial" panose="020B0604020202020204" pitchFamily="34" charset="0"/>
                        </a:rPr>
                        <a:t>Avlösning i hemmet*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Särskilt boende, gruppbostad, vuxna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Träffpunkter, mötesplatser, café och liknande*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690679185"/>
                  </a:ext>
                </a:extLst>
              </a:tr>
            </a:tbl>
          </a:graphicData>
        </a:graphic>
      </p:graphicFrame>
    </p:spTree>
    <p:extLst>
      <p:ext uri="{BB962C8B-B14F-4D97-AF65-F5344CB8AC3E}">
        <p14:creationId xmlns:p14="http://schemas.microsoft.com/office/powerpoint/2010/main" val="26996570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lstStyle/>
          <a:p>
            <a:r>
              <a:rPr lang="sv-SE" dirty="0"/>
              <a:t>Insatser som oftast ges i kommunal respektive enskild regi</a:t>
            </a:r>
            <a:endParaRPr lang="en-US" dirty="0"/>
          </a:p>
        </p:txBody>
      </p:sp>
      <p:sp>
        <p:nvSpPr>
          <p:cNvPr id="5" name="Platshållare för sidfot 4">
            <a:extLst>
              <a:ext uri="{FF2B5EF4-FFF2-40B4-BE49-F238E27FC236}">
                <a16:creationId xmlns:a16="http://schemas.microsoft.com/office/drawing/2014/main" id="{A74B4E2E-E84D-4711-B2B9-F62B5ABAF512}"/>
              </a:ext>
            </a:extLst>
          </p:cNvPr>
          <p:cNvSpPr>
            <a:spLocks noGrp="1"/>
          </p:cNvSpPr>
          <p:nvPr>
            <p:ph type="ftr" sz="quarter" idx="11"/>
          </p:nvPr>
        </p:nvSpPr>
        <p:spPr/>
        <p:txBody>
          <a:bodyPr/>
          <a:lstStyle/>
          <a:p>
            <a:r>
              <a:rPr lang="sv-SE"/>
              <a:t>Verksamhetsområde: Funktionshinder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86</a:t>
            </a:fld>
            <a:endParaRPr lang="sv-SE"/>
          </a:p>
        </p:txBody>
      </p:sp>
      <p:sp>
        <p:nvSpPr>
          <p:cNvPr id="8" name="Text Placeholder 7">
            <a:extLst>
              <a:ext uri="{FF2B5EF4-FFF2-40B4-BE49-F238E27FC236}">
                <a16:creationId xmlns:a16="http://schemas.microsoft.com/office/drawing/2014/main" id="{B763929F-0A49-F4CE-A520-7686BC9C2E83}"/>
              </a:ext>
            </a:extLst>
          </p:cNvPr>
          <p:cNvSpPr>
            <a:spLocks noGrp="1"/>
          </p:cNvSpPr>
          <p:nvPr>
            <p:ph type="body" sz="quarter" idx="13"/>
          </p:nvPr>
        </p:nvSpPr>
        <p:spPr/>
        <p:txBody>
          <a:bodyPr/>
          <a:lstStyle/>
          <a:p>
            <a:r>
              <a:rPr lang="sv-SE" sz="800" dirty="0"/>
              <a:t>	Not: 	Antal svarande kommuner anges i parentes. </a:t>
            </a:r>
            <a:r>
              <a:rPr lang="sv-SE" dirty="0"/>
              <a:t>Insatser markerade med * avser insatser till anhöriga.</a:t>
            </a:r>
            <a:endParaRPr lang="sv-SE" sz="800" dirty="0"/>
          </a:p>
          <a:p>
            <a:r>
              <a:rPr lang="sv-SE" sz="800" dirty="0"/>
              <a:t>	Källa:	Enkät: Kartläggning av socialtjänstens insatser i Sveriges kommuner (2021)  </a:t>
            </a:r>
          </a:p>
        </p:txBody>
      </p:sp>
      <p:sp>
        <p:nvSpPr>
          <p:cNvPr id="9" name="TextBox 8">
            <a:extLst>
              <a:ext uri="{FF2B5EF4-FFF2-40B4-BE49-F238E27FC236}">
                <a16:creationId xmlns:a16="http://schemas.microsoft.com/office/drawing/2014/main" id="{6980FBC8-8B41-667A-FBEE-E641B5EB7E09}"/>
              </a:ext>
            </a:extLst>
          </p:cNvPr>
          <p:cNvSpPr txBox="1"/>
          <p:nvPr/>
        </p:nvSpPr>
        <p:spPr>
          <a:xfrm>
            <a:off x="1069385" y="1321230"/>
            <a:ext cx="3276000" cy="252000"/>
          </a:xfrm>
          <a:prstGeom prst="rect">
            <a:avLst/>
          </a:prstGeom>
          <a:noFill/>
        </p:spPr>
        <p:txBody>
          <a:bodyPr wrap="square">
            <a:spAutoFit/>
          </a:bodyPr>
          <a:lstStyle/>
          <a:p>
            <a:pPr algn="ctr"/>
            <a:r>
              <a:rPr lang="sv-SE" sz="1050" b="1" dirty="0"/>
              <a:t>Vanligast kommunal regi</a:t>
            </a:r>
          </a:p>
        </p:txBody>
      </p:sp>
      <p:sp>
        <p:nvSpPr>
          <p:cNvPr id="10" name="TextBox 9">
            <a:extLst>
              <a:ext uri="{FF2B5EF4-FFF2-40B4-BE49-F238E27FC236}">
                <a16:creationId xmlns:a16="http://schemas.microsoft.com/office/drawing/2014/main" id="{B92A7650-D1DA-D35A-655E-F9568E74CD50}"/>
              </a:ext>
            </a:extLst>
          </p:cNvPr>
          <p:cNvSpPr txBox="1"/>
          <p:nvPr/>
        </p:nvSpPr>
        <p:spPr>
          <a:xfrm>
            <a:off x="7846615" y="1321230"/>
            <a:ext cx="3276000" cy="252000"/>
          </a:xfrm>
          <a:prstGeom prst="rect">
            <a:avLst/>
          </a:prstGeom>
          <a:noFill/>
        </p:spPr>
        <p:txBody>
          <a:bodyPr wrap="square">
            <a:spAutoFit/>
          </a:bodyPr>
          <a:lstStyle/>
          <a:p>
            <a:pPr algn="ctr"/>
            <a:r>
              <a:rPr lang="sv-SE" sz="1050" b="1" dirty="0"/>
              <a:t>Vanligast enskild regi</a:t>
            </a:r>
          </a:p>
        </p:txBody>
      </p:sp>
      <p:sp>
        <p:nvSpPr>
          <p:cNvPr id="11" name="TextBox 10">
            <a:extLst>
              <a:ext uri="{FF2B5EF4-FFF2-40B4-BE49-F238E27FC236}">
                <a16:creationId xmlns:a16="http://schemas.microsoft.com/office/drawing/2014/main" id="{1A955835-559E-DB9B-BF2B-FD9719C454EB}"/>
              </a:ext>
            </a:extLst>
          </p:cNvPr>
          <p:cNvSpPr txBox="1"/>
          <p:nvPr/>
        </p:nvSpPr>
        <p:spPr>
          <a:xfrm>
            <a:off x="4458000" y="1321230"/>
            <a:ext cx="3276000" cy="252000"/>
          </a:xfrm>
          <a:prstGeom prst="rect">
            <a:avLst/>
          </a:prstGeom>
          <a:noFill/>
        </p:spPr>
        <p:txBody>
          <a:bodyPr wrap="square">
            <a:spAutoFit/>
          </a:bodyPr>
          <a:lstStyle/>
          <a:p>
            <a:pPr algn="ctr"/>
            <a:r>
              <a:rPr lang="sv-SE" sz="1050" b="1" dirty="0"/>
              <a:t>Vanligast </a:t>
            </a:r>
            <a:r>
              <a:rPr lang="sv-SE" sz="1050" b="1" dirty="0">
                <a:solidFill>
                  <a:schemeClr val="tx1"/>
                </a:solidFill>
              </a:rPr>
              <a:t>både kommunal och enskild regi</a:t>
            </a:r>
          </a:p>
        </p:txBody>
      </p:sp>
      <p:graphicFrame>
        <p:nvGraphicFramePr>
          <p:cNvPr id="13" name="Table 12">
            <a:extLst>
              <a:ext uri="{FF2B5EF4-FFF2-40B4-BE49-F238E27FC236}">
                <a16:creationId xmlns:a16="http://schemas.microsoft.com/office/drawing/2014/main" id="{9851D3C5-77C7-4914-CBF7-B1F9A409A260}"/>
              </a:ext>
            </a:extLst>
          </p:cNvPr>
          <p:cNvGraphicFramePr>
            <a:graphicFrameLocks noGrp="1"/>
          </p:cNvGraphicFramePr>
          <p:nvPr>
            <p:custDataLst>
              <p:tags r:id="rId1"/>
            </p:custDataLst>
            <p:extLst>
              <p:ext uri="{D42A27DB-BD31-4B8C-83A1-F6EECF244321}">
                <p14:modId xmlns:p14="http://schemas.microsoft.com/office/powerpoint/2010/main" val="2335419242"/>
              </p:ext>
            </p:extLst>
          </p:nvPr>
        </p:nvGraphicFramePr>
        <p:xfrm>
          <a:off x="1290639" y="1670940"/>
          <a:ext cx="9610722" cy="3516116"/>
        </p:xfrm>
        <a:graphic>
          <a:graphicData uri="http://schemas.openxmlformats.org/drawingml/2006/table">
            <a:tbl>
              <a:tblPr/>
              <a:tblGrid>
                <a:gridCol w="1463774">
                  <a:extLst>
                    <a:ext uri="{9D8B030D-6E8A-4147-A177-3AD203B41FA5}">
                      <a16:colId xmlns:a16="http://schemas.microsoft.com/office/drawing/2014/main" val="594163503"/>
                    </a:ext>
                  </a:extLst>
                </a:gridCol>
                <a:gridCol w="691459">
                  <a:extLst>
                    <a:ext uri="{9D8B030D-6E8A-4147-A177-3AD203B41FA5}">
                      <a16:colId xmlns:a16="http://schemas.microsoft.com/office/drawing/2014/main" val="2186178989"/>
                    </a:ext>
                  </a:extLst>
                </a:gridCol>
                <a:gridCol w="691459">
                  <a:extLst>
                    <a:ext uri="{9D8B030D-6E8A-4147-A177-3AD203B41FA5}">
                      <a16:colId xmlns:a16="http://schemas.microsoft.com/office/drawing/2014/main" val="11593242"/>
                    </a:ext>
                  </a:extLst>
                </a:gridCol>
                <a:gridCol w="535323">
                  <a:extLst>
                    <a:ext uri="{9D8B030D-6E8A-4147-A177-3AD203B41FA5}">
                      <a16:colId xmlns:a16="http://schemas.microsoft.com/office/drawing/2014/main" val="3937729535"/>
                    </a:ext>
                  </a:extLst>
                </a:gridCol>
                <a:gridCol w="1463774">
                  <a:extLst>
                    <a:ext uri="{9D8B030D-6E8A-4147-A177-3AD203B41FA5}">
                      <a16:colId xmlns:a16="http://schemas.microsoft.com/office/drawing/2014/main" val="3922423165"/>
                    </a:ext>
                  </a:extLst>
                </a:gridCol>
                <a:gridCol w="691459">
                  <a:extLst>
                    <a:ext uri="{9D8B030D-6E8A-4147-A177-3AD203B41FA5}">
                      <a16:colId xmlns:a16="http://schemas.microsoft.com/office/drawing/2014/main" val="2090465436"/>
                    </a:ext>
                  </a:extLst>
                </a:gridCol>
                <a:gridCol w="691459">
                  <a:extLst>
                    <a:ext uri="{9D8B030D-6E8A-4147-A177-3AD203B41FA5}">
                      <a16:colId xmlns:a16="http://schemas.microsoft.com/office/drawing/2014/main" val="2709223263"/>
                    </a:ext>
                  </a:extLst>
                </a:gridCol>
                <a:gridCol w="535323">
                  <a:extLst>
                    <a:ext uri="{9D8B030D-6E8A-4147-A177-3AD203B41FA5}">
                      <a16:colId xmlns:a16="http://schemas.microsoft.com/office/drawing/2014/main" val="96443949"/>
                    </a:ext>
                  </a:extLst>
                </a:gridCol>
                <a:gridCol w="1463774">
                  <a:extLst>
                    <a:ext uri="{9D8B030D-6E8A-4147-A177-3AD203B41FA5}">
                      <a16:colId xmlns:a16="http://schemas.microsoft.com/office/drawing/2014/main" val="3915705678"/>
                    </a:ext>
                  </a:extLst>
                </a:gridCol>
                <a:gridCol w="691459">
                  <a:extLst>
                    <a:ext uri="{9D8B030D-6E8A-4147-A177-3AD203B41FA5}">
                      <a16:colId xmlns:a16="http://schemas.microsoft.com/office/drawing/2014/main" val="916581500"/>
                    </a:ext>
                  </a:extLst>
                </a:gridCol>
                <a:gridCol w="691459">
                  <a:extLst>
                    <a:ext uri="{9D8B030D-6E8A-4147-A177-3AD203B41FA5}">
                      <a16:colId xmlns:a16="http://schemas.microsoft.com/office/drawing/2014/main" val="203935043"/>
                    </a:ext>
                  </a:extLst>
                </a:gridCol>
              </a:tblGrid>
              <a:tr h="769151">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Andel kommunal regi</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Antal kommunal regi</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Andel kommunal och enskild</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Antal kommunal och enskild</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enskild regi</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Antal enskild regi</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extLst>
                  <a:ext uri="{0D108BD9-81ED-4DB2-BD59-A6C34878D82A}">
                    <a16:rowId xmlns:a16="http://schemas.microsoft.com/office/drawing/2014/main" val="3152618278"/>
                  </a:ext>
                </a:extLst>
              </a:tr>
              <a:tr h="549393">
                <a:tc>
                  <a:txBody>
                    <a:bodyPr/>
                    <a:lstStyle/>
                    <a:p>
                      <a:pPr algn="ctr" fontAlgn="ctr"/>
                      <a:r>
                        <a:rPr lang="sv-SE" sz="900" b="0" i="0" u="none" strike="noStrike">
                          <a:solidFill>
                            <a:srgbClr val="000000"/>
                          </a:solidFill>
                          <a:effectLst/>
                          <a:latin typeface="Arial" panose="020B0604020202020204" pitchFamily="34" charset="0"/>
                        </a:rPr>
                        <a:t>Boendestöd (11)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Sysselsättning (9)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44%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4</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Hem för vård eller boende (HVB-hem) (6)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83%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3323925841"/>
                  </a:ext>
                </a:extLst>
              </a:tr>
              <a:tr h="549393">
                <a:tc>
                  <a:txBody>
                    <a:bodyPr/>
                    <a:lstStyle/>
                    <a:p>
                      <a:pPr algn="ctr" fontAlgn="ctr"/>
                      <a:r>
                        <a:rPr lang="sv-SE" sz="900" b="0" i="0" u="none" strike="noStrike">
                          <a:solidFill>
                            <a:srgbClr val="000000"/>
                          </a:solidFill>
                          <a:effectLst/>
                          <a:latin typeface="Arial" panose="020B0604020202020204" pitchFamily="34" charset="0"/>
                        </a:rPr>
                        <a:t>Kontaktperson  (11)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Korttidsplats, korttidsvistelse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38%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Särskilt boende, gruppbostad, vuxna (9)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3551666392"/>
                  </a:ext>
                </a:extLst>
              </a:tr>
              <a:tr h="549393">
                <a:tc>
                  <a:txBody>
                    <a:bodyPr/>
                    <a:lstStyle/>
                    <a:p>
                      <a:pPr algn="ctr" fontAlgn="ctr"/>
                      <a:r>
                        <a:rPr lang="sv-SE" sz="900" b="0" i="0" u="none" strike="noStrike">
                          <a:solidFill>
                            <a:srgbClr val="000000"/>
                          </a:solidFill>
                          <a:effectLst/>
                          <a:latin typeface="Arial" panose="020B0604020202020204" pitchFamily="34" charset="0"/>
                        </a:rPr>
                        <a:t>Avlösning i hemmet*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Särskilt boende, gruppbostad, vuxna (9)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33%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Träffpunkter, mötesplatser, café och liknande*  (6)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3219547941"/>
                  </a:ext>
                </a:extLst>
              </a:tr>
              <a:tr h="549393">
                <a:tc>
                  <a:txBody>
                    <a:bodyPr/>
                    <a:lstStyle/>
                    <a:p>
                      <a:pPr algn="ctr" fontAlgn="ctr"/>
                      <a:r>
                        <a:rPr lang="sv-SE" sz="900" b="0" i="0" u="none" strike="noStrike">
                          <a:solidFill>
                            <a:srgbClr val="000000"/>
                          </a:solidFill>
                          <a:effectLst/>
                          <a:latin typeface="Arial" panose="020B0604020202020204" pitchFamily="34" charset="0"/>
                        </a:rPr>
                        <a:t>Generella anhöriggrupper utan särskild manual* (9)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Familjehem (5)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60%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Transportservice   (2)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50%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4135715747"/>
                  </a:ext>
                </a:extLst>
              </a:tr>
              <a:tr h="549393">
                <a:tc>
                  <a:txBody>
                    <a:bodyPr/>
                    <a:lstStyle/>
                    <a:p>
                      <a:pPr algn="ctr" fontAlgn="ctr"/>
                      <a:r>
                        <a:rPr lang="sv-SE" sz="900" b="0" i="0" u="none" strike="noStrike">
                          <a:solidFill>
                            <a:srgbClr val="000000"/>
                          </a:solidFill>
                          <a:effectLst/>
                          <a:latin typeface="Arial" panose="020B0604020202020204" pitchFamily="34" charset="0"/>
                        </a:rPr>
                        <a:t>Trygghetslarm  (9)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Hemtjänst i ordinärt boende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stödsamtal utan särskild manual*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dirty="0">
                          <a:solidFill>
                            <a:srgbClr val="000000"/>
                          </a:solidFill>
                          <a:effectLst/>
                          <a:latin typeface="Arial" panose="020B0604020202020204" pitchFamily="34" charset="0"/>
                        </a:rPr>
                        <a:t>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1169911861"/>
                  </a:ext>
                </a:extLst>
              </a:tr>
            </a:tbl>
          </a:graphicData>
        </a:graphic>
      </p:graphicFrame>
    </p:spTree>
    <p:extLst>
      <p:ext uri="{BB962C8B-B14F-4D97-AF65-F5344CB8AC3E}">
        <p14:creationId xmlns:p14="http://schemas.microsoft.com/office/powerpoint/2010/main" val="33916217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antalet individer som tar del av insatser som ges i kommunal eller enskild regi</a:t>
            </a:r>
            <a:endParaRPr lang="en-US" dirty="0"/>
          </a:p>
        </p:txBody>
      </p:sp>
      <p:sp>
        <p:nvSpPr>
          <p:cNvPr id="5" name="Platshållare för sidfot 4">
            <a:extLst>
              <a:ext uri="{FF2B5EF4-FFF2-40B4-BE49-F238E27FC236}">
                <a16:creationId xmlns:a16="http://schemas.microsoft.com/office/drawing/2014/main" id="{CBCA7EEF-9C46-4B2D-9248-4E6776E17658}"/>
              </a:ext>
            </a:extLst>
          </p:cNvPr>
          <p:cNvSpPr>
            <a:spLocks noGrp="1"/>
          </p:cNvSpPr>
          <p:nvPr>
            <p:ph type="ftr" sz="quarter" idx="11"/>
          </p:nvPr>
        </p:nvSpPr>
        <p:spPr/>
        <p:txBody>
          <a:bodyPr/>
          <a:lstStyle/>
          <a:p>
            <a:r>
              <a:rPr lang="sv-SE"/>
              <a:t>Verksamhetsområde: Funktionshinder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87</a:t>
            </a:fld>
            <a:endParaRPr lang="sv-SE"/>
          </a:p>
        </p:txBody>
      </p:sp>
      <p:sp>
        <p:nvSpPr>
          <p:cNvPr id="8" name="Text Placeholder 7">
            <a:extLst>
              <a:ext uri="{FF2B5EF4-FFF2-40B4-BE49-F238E27FC236}">
                <a16:creationId xmlns:a16="http://schemas.microsoft.com/office/drawing/2014/main" id="{A00188A1-BF9A-FACC-5B3C-2AC312B74DF2}"/>
              </a:ext>
            </a:extLst>
          </p:cNvPr>
          <p:cNvSpPr>
            <a:spLocks noGrp="1"/>
          </p:cNvSpPr>
          <p:nvPr>
            <p:ph type="body" sz="quarter" idx="13"/>
          </p:nvPr>
        </p:nvSpPr>
        <p:spPr/>
        <p:txBody>
          <a:bodyPr/>
          <a:lstStyle/>
          <a:p>
            <a:r>
              <a:rPr lang="sv-SE" sz="800" dirty="0"/>
              <a:t>	Källa:	Enkät: Kartläggning av socialtjänstens insatser i Sveriges kommuner (2021)  </a:t>
            </a:r>
          </a:p>
        </p:txBody>
      </p:sp>
      <p:sp>
        <p:nvSpPr>
          <p:cNvPr id="10" name="TextBox 9">
            <a:extLst>
              <a:ext uri="{FF2B5EF4-FFF2-40B4-BE49-F238E27FC236}">
                <a16:creationId xmlns:a16="http://schemas.microsoft.com/office/drawing/2014/main" id="{449EDC61-4604-9904-FF25-91F1A40FD56A}"/>
              </a:ext>
            </a:extLst>
          </p:cNvPr>
          <p:cNvSpPr txBox="1"/>
          <p:nvPr/>
        </p:nvSpPr>
        <p:spPr>
          <a:xfrm>
            <a:off x="4861367" y="1615545"/>
            <a:ext cx="3152935" cy="430887"/>
          </a:xfrm>
          <a:prstGeom prst="rect">
            <a:avLst/>
          </a:prstGeom>
          <a:noFill/>
        </p:spPr>
        <p:txBody>
          <a:bodyPr wrap="square">
            <a:spAutoFit/>
          </a:bodyPr>
          <a:lstStyle/>
          <a:p>
            <a:r>
              <a:rPr lang="sv-SE" sz="1100" dirty="0">
                <a:latin typeface="Arial" panose="020B0604020202020204" pitchFamily="34" charset="0"/>
              </a:rPr>
              <a:t>insatser i kommunerna som uppges ges i både kommunal och enskild regi</a:t>
            </a:r>
            <a:endParaRPr lang="sv-SE" sz="1100" dirty="0"/>
          </a:p>
        </p:txBody>
      </p:sp>
      <p:sp>
        <p:nvSpPr>
          <p:cNvPr id="11" name="TextBox 10">
            <a:extLst>
              <a:ext uri="{FF2B5EF4-FFF2-40B4-BE49-F238E27FC236}">
                <a16:creationId xmlns:a16="http://schemas.microsoft.com/office/drawing/2014/main" id="{48381014-413C-EDDF-82F3-1365F4A7C9F6}"/>
              </a:ext>
            </a:extLst>
          </p:cNvPr>
          <p:cNvSpPr txBox="1"/>
          <p:nvPr/>
        </p:nvSpPr>
        <p:spPr>
          <a:xfrm>
            <a:off x="1404393" y="1609489"/>
            <a:ext cx="2865801" cy="430887"/>
          </a:xfrm>
          <a:prstGeom prst="rect">
            <a:avLst/>
          </a:prstGeom>
          <a:noFill/>
        </p:spPr>
        <p:txBody>
          <a:bodyPr wrap="square">
            <a:spAutoFit/>
          </a:bodyPr>
          <a:lstStyle/>
          <a:p>
            <a:r>
              <a:rPr lang="sv-SE" sz="1100" dirty="0">
                <a:latin typeface="Arial" panose="020B0604020202020204" pitchFamily="34" charset="0"/>
              </a:rPr>
              <a:t>insatser i kommunerna som uppges endast ges i kommunal regi</a:t>
            </a:r>
            <a:endParaRPr lang="sv-SE" sz="1100" dirty="0"/>
          </a:p>
        </p:txBody>
      </p:sp>
      <p:sp>
        <p:nvSpPr>
          <p:cNvPr id="14" name="TextBox 13">
            <a:extLst>
              <a:ext uri="{FF2B5EF4-FFF2-40B4-BE49-F238E27FC236}">
                <a16:creationId xmlns:a16="http://schemas.microsoft.com/office/drawing/2014/main" id="{D460E3AC-2F6C-80FF-3259-CA359E87F2F3}"/>
              </a:ext>
            </a:extLst>
          </p:cNvPr>
          <p:cNvSpPr txBox="1"/>
          <p:nvPr/>
        </p:nvSpPr>
        <p:spPr>
          <a:xfrm>
            <a:off x="8605474" y="1609489"/>
            <a:ext cx="2841887" cy="430887"/>
          </a:xfrm>
          <a:prstGeom prst="rect">
            <a:avLst/>
          </a:prstGeom>
          <a:noFill/>
          <a:ln>
            <a:noFill/>
          </a:ln>
        </p:spPr>
        <p:txBody>
          <a:bodyPr wrap="square">
            <a:spAutoFit/>
          </a:bodyPr>
          <a:lstStyle/>
          <a:p>
            <a:r>
              <a:rPr lang="sv-SE" sz="1100" dirty="0">
                <a:latin typeface="Arial" panose="020B0604020202020204" pitchFamily="34" charset="0"/>
              </a:rPr>
              <a:t>insatser i kommunerna som uppges endast ges i enskild regi</a:t>
            </a:r>
            <a:endParaRPr lang="sv-SE" sz="1100" dirty="0"/>
          </a:p>
        </p:txBody>
      </p:sp>
      <p:sp>
        <p:nvSpPr>
          <p:cNvPr id="15" name="TextBox 14">
            <a:extLst>
              <a:ext uri="{FF2B5EF4-FFF2-40B4-BE49-F238E27FC236}">
                <a16:creationId xmlns:a16="http://schemas.microsoft.com/office/drawing/2014/main" id="{F046E9BF-EAFC-115C-A140-93CA229AEAB3}"/>
              </a:ext>
            </a:extLst>
          </p:cNvPr>
          <p:cNvSpPr txBox="1"/>
          <p:nvPr/>
        </p:nvSpPr>
        <p:spPr>
          <a:xfrm>
            <a:off x="1404393"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6" name="TextBox 15">
            <a:extLst>
              <a:ext uri="{FF2B5EF4-FFF2-40B4-BE49-F238E27FC236}">
                <a16:creationId xmlns:a16="http://schemas.microsoft.com/office/drawing/2014/main" id="{29F08C9F-68A8-3A5A-EB50-D7204DC81364}"/>
              </a:ext>
            </a:extLst>
          </p:cNvPr>
          <p:cNvSpPr txBox="1"/>
          <p:nvPr>
            <p:custDataLst>
              <p:tags r:id="rId1"/>
            </p:custDataLst>
          </p:nvPr>
        </p:nvSpPr>
        <p:spPr>
          <a:xfrm>
            <a:off x="1982891" y="1412384"/>
            <a:ext cx="704325" cy="261610"/>
          </a:xfrm>
          <a:prstGeom prst="rect">
            <a:avLst/>
          </a:prstGeom>
          <a:noFill/>
        </p:spPr>
        <p:txBody>
          <a:bodyPr wrap="square">
            <a:spAutoFit/>
          </a:bodyPr>
          <a:lstStyle/>
          <a:p>
            <a:r>
              <a:rPr lang="sv-SE" sz="1100" dirty="0"/>
              <a:t>211</a:t>
            </a:r>
          </a:p>
        </p:txBody>
      </p:sp>
      <p:sp>
        <p:nvSpPr>
          <p:cNvPr id="17" name="TextBox 16">
            <a:extLst>
              <a:ext uri="{FF2B5EF4-FFF2-40B4-BE49-F238E27FC236}">
                <a16:creationId xmlns:a16="http://schemas.microsoft.com/office/drawing/2014/main" id="{152E1E47-3F60-2F1D-293D-66FC5CAA5163}"/>
              </a:ext>
            </a:extLst>
          </p:cNvPr>
          <p:cNvSpPr txBox="1"/>
          <p:nvPr/>
        </p:nvSpPr>
        <p:spPr>
          <a:xfrm>
            <a:off x="8592800"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8" name="TextBox 17">
            <a:extLst>
              <a:ext uri="{FF2B5EF4-FFF2-40B4-BE49-F238E27FC236}">
                <a16:creationId xmlns:a16="http://schemas.microsoft.com/office/drawing/2014/main" id="{28B363BA-C9DA-A48A-6E19-191BE3E7E56B}"/>
              </a:ext>
            </a:extLst>
          </p:cNvPr>
          <p:cNvSpPr txBox="1"/>
          <p:nvPr>
            <p:custDataLst>
              <p:tags r:id="rId2"/>
            </p:custDataLst>
          </p:nvPr>
        </p:nvSpPr>
        <p:spPr>
          <a:xfrm>
            <a:off x="9171298" y="1412384"/>
            <a:ext cx="704325" cy="261610"/>
          </a:xfrm>
          <a:prstGeom prst="rect">
            <a:avLst/>
          </a:prstGeom>
          <a:noFill/>
        </p:spPr>
        <p:txBody>
          <a:bodyPr wrap="square">
            <a:spAutoFit/>
          </a:bodyPr>
          <a:lstStyle/>
          <a:p>
            <a:r>
              <a:rPr lang="sv-SE" sz="1100" dirty="0"/>
              <a:t>12</a:t>
            </a:r>
          </a:p>
        </p:txBody>
      </p:sp>
      <p:sp>
        <p:nvSpPr>
          <p:cNvPr id="19" name="TextBox 18">
            <a:extLst>
              <a:ext uri="{FF2B5EF4-FFF2-40B4-BE49-F238E27FC236}">
                <a16:creationId xmlns:a16="http://schemas.microsoft.com/office/drawing/2014/main" id="{9F7B5A5A-794D-4E32-7A03-24D60E682DF0}"/>
              </a:ext>
            </a:extLst>
          </p:cNvPr>
          <p:cNvSpPr txBox="1"/>
          <p:nvPr/>
        </p:nvSpPr>
        <p:spPr>
          <a:xfrm>
            <a:off x="4861366"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20" name="TextBox 19">
            <a:extLst>
              <a:ext uri="{FF2B5EF4-FFF2-40B4-BE49-F238E27FC236}">
                <a16:creationId xmlns:a16="http://schemas.microsoft.com/office/drawing/2014/main" id="{41FCE25B-E50B-2B95-921F-AAB58415B1E3}"/>
              </a:ext>
            </a:extLst>
          </p:cNvPr>
          <p:cNvSpPr txBox="1"/>
          <p:nvPr>
            <p:custDataLst>
              <p:tags r:id="rId3"/>
            </p:custDataLst>
          </p:nvPr>
        </p:nvSpPr>
        <p:spPr>
          <a:xfrm>
            <a:off x="5439864" y="1412384"/>
            <a:ext cx="704325" cy="261610"/>
          </a:xfrm>
          <a:prstGeom prst="rect">
            <a:avLst/>
          </a:prstGeom>
          <a:noFill/>
        </p:spPr>
        <p:txBody>
          <a:bodyPr wrap="square">
            <a:spAutoFit/>
          </a:bodyPr>
          <a:lstStyle/>
          <a:p>
            <a:r>
              <a:rPr lang="sv-SE" sz="1100" dirty="0"/>
              <a:t>31</a:t>
            </a:r>
          </a:p>
        </p:txBody>
      </p:sp>
      <p:graphicFrame>
        <p:nvGraphicFramePr>
          <p:cNvPr id="21" name="Chart 20">
            <a:extLst>
              <a:ext uri="{FF2B5EF4-FFF2-40B4-BE49-F238E27FC236}">
                <a16:creationId xmlns:a16="http://schemas.microsoft.com/office/drawing/2014/main" id="{D7A47F71-195E-4D6A-92D7-FAC603AAE811}"/>
              </a:ext>
            </a:extLst>
          </p:cNvPr>
          <p:cNvGraphicFramePr>
            <a:graphicFrameLocks/>
          </p:cNvGraphicFramePr>
          <p:nvPr>
            <p:extLst>
              <p:ext uri="{D42A27DB-BD31-4B8C-83A1-F6EECF244321}">
                <p14:modId xmlns:p14="http://schemas.microsoft.com/office/powerpoint/2010/main" val="2550100064"/>
              </p:ext>
            </p:extLst>
          </p:nvPr>
        </p:nvGraphicFramePr>
        <p:xfrm>
          <a:off x="381924" y="2073770"/>
          <a:ext cx="11428152" cy="3639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56357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insatser som ges i kommunal respektive enskild regi uppdelat på kommun</a:t>
            </a:r>
          </a:p>
        </p:txBody>
      </p:sp>
      <p:sp>
        <p:nvSpPr>
          <p:cNvPr id="5" name="Platshållare för sidfot 4">
            <a:extLst>
              <a:ext uri="{FF2B5EF4-FFF2-40B4-BE49-F238E27FC236}">
                <a16:creationId xmlns:a16="http://schemas.microsoft.com/office/drawing/2014/main" id="{ACF900C9-9AEF-49AC-A847-A80E6C422138}"/>
              </a:ext>
            </a:extLst>
          </p:cNvPr>
          <p:cNvSpPr>
            <a:spLocks noGrp="1"/>
          </p:cNvSpPr>
          <p:nvPr>
            <p:ph type="ftr" sz="quarter" idx="11"/>
          </p:nvPr>
        </p:nvSpPr>
        <p:spPr/>
        <p:txBody>
          <a:bodyPr/>
          <a:lstStyle/>
          <a:p>
            <a:r>
              <a:rPr lang="sv-SE"/>
              <a:t>Verksamhetsområde: Funktionshinder</a:t>
            </a:r>
          </a:p>
        </p:txBody>
      </p:sp>
      <p:sp>
        <p:nvSpPr>
          <p:cNvPr id="3" name="Platshållare för bildnummer 2">
            <a:extLst>
              <a:ext uri="{FF2B5EF4-FFF2-40B4-BE49-F238E27FC236}">
                <a16:creationId xmlns:a16="http://schemas.microsoft.com/office/drawing/2014/main" id="{1B216BD2-4C4E-473C-A446-97DF1E2384F1}"/>
              </a:ext>
            </a:extLst>
          </p:cNvPr>
          <p:cNvSpPr>
            <a:spLocks noGrp="1"/>
          </p:cNvSpPr>
          <p:nvPr>
            <p:ph type="sldNum" sz="quarter" idx="12"/>
          </p:nvPr>
        </p:nvSpPr>
        <p:spPr/>
        <p:txBody>
          <a:bodyPr/>
          <a:lstStyle/>
          <a:p>
            <a:fld id="{2DBAD975-63FF-4468-AC34-025F73E043F9}" type="slidenum">
              <a:rPr lang="sv-SE" smtClean="0"/>
              <a:pPr/>
              <a:t>88</a:t>
            </a:fld>
            <a:endParaRPr lang="sv-SE"/>
          </a:p>
        </p:txBody>
      </p:sp>
      <p:sp>
        <p:nvSpPr>
          <p:cNvPr id="9" name="Text Placeholder 8">
            <a:extLst>
              <a:ext uri="{FF2B5EF4-FFF2-40B4-BE49-F238E27FC236}">
                <a16:creationId xmlns:a16="http://schemas.microsoft.com/office/drawing/2014/main" id="{0F727D92-5898-EF20-87B7-D5B693B14CC5}"/>
              </a:ext>
            </a:extLst>
          </p:cNvPr>
          <p:cNvSpPr>
            <a:spLocks noGrp="1"/>
          </p:cNvSpPr>
          <p:nvPr>
            <p:ph type="body" sz="quarter" idx="13"/>
          </p:nvPr>
        </p:nvSpPr>
        <p:spPr/>
        <p:txBody>
          <a:bodyPr/>
          <a:lstStyle/>
          <a:p>
            <a:r>
              <a:rPr lang="sv-SE" sz="800" dirty="0"/>
              <a:t>	Not: 	Antal svarande kommuner i riket är 214 kommuner. </a:t>
            </a:r>
            <a:r>
              <a:rPr lang="sv-SE" dirty="0"/>
              <a:t>Endast de kommuner som har lämnat ett svar visas i denna graf.</a:t>
            </a:r>
            <a:endParaRPr lang="sv-SE" sz="800" dirty="0"/>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CD376274-7054-4B99-AEE4-B69CCF78D0E8}"/>
              </a:ext>
            </a:extLst>
          </p:cNvPr>
          <p:cNvGraphicFramePr>
            <a:graphicFrameLocks/>
          </p:cNvGraphicFramePr>
          <p:nvPr>
            <p:extLst>
              <p:ext uri="{D42A27DB-BD31-4B8C-83A1-F6EECF244321}">
                <p14:modId xmlns:p14="http://schemas.microsoft.com/office/powerpoint/2010/main" val="62175542"/>
              </p:ext>
            </p:extLst>
          </p:nvPr>
        </p:nvGraphicFramePr>
        <p:xfrm>
          <a:off x="381924" y="1133076"/>
          <a:ext cx="11428152" cy="459184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ED1164BD-A26D-2B52-743E-0DDEA1D7E94E}"/>
              </a:ext>
            </a:extLst>
          </p:cNvPr>
          <p:cNvSpPr/>
          <p:nvPr/>
        </p:nvSpPr>
        <p:spPr>
          <a:xfrm>
            <a:off x="9352371" y="5334852"/>
            <a:ext cx="1628503" cy="33092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8603221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kommunal och enskild regi uppdelat på huvudgrupp</a:t>
            </a:r>
          </a:p>
        </p:txBody>
      </p:sp>
      <p:sp>
        <p:nvSpPr>
          <p:cNvPr id="5" name="Platshållare för sidfot 4">
            <a:extLst>
              <a:ext uri="{FF2B5EF4-FFF2-40B4-BE49-F238E27FC236}">
                <a16:creationId xmlns:a16="http://schemas.microsoft.com/office/drawing/2014/main" id="{72EC28A4-9582-4761-8676-646A566F6CDC}"/>
              </a:ext>
            </a:extLst>
          </p:cNvPr>
          <p:cNvSpPr>
            <a:spLocks noGrp="1"/>
          </p:cNvSpPr>
          <p:nvPr>
            <p:ph type="ftr" sz="quarter" idx="11"/>
          </p:nvPr>
        </p:nvSpPr>
        <p:spPr/>
        <p:txBody>
          <a:bodyPr/>
          <a:lstStyle/>
          <a:p>
            <a:r>
              <a:rPr lang="sv-SE"/>
              <a:t>Verksamhetsområde: Funktionshinder</a:t>
            </a:r>
          </a:p>
        </p:txBody>
      </p:sp>
      <p:sp>
        <p:nvSpPr>
          <p:cNvPr id="3" name="Slide Number Placeholder 2">
            <a:extLst>
              <a:ext uri="{FF2B5EF4-FFF2-40B4-BE49-F238E27FC236}">
                <a16:creationId xmlns:a16="http://schemas.microsoft.com/office/drawing/2014/main" id="{DA9F25D9-936B-4AAF-8151-A81E2CA5692C}"/>
              </a:ext>
            </a:extLst>
          </p:cNvPr>
          <p:cNvSpPr>
            <a:spLocks noGrp="1"/>
          </p:cNvSpPr>
          <p:nvPr>
            <p:ph type="sldNum" sz="quarter" idx="12"/>
          </p:nvPr>
        </p:nvSpPr>
        <p:spPr/>
        <p:txBody>
          <a:bodyPr/>
          <a:lstStyle/>
          <a:p>
            <a:fld id="{2DBAD975-63FF-4468-AC34-025F73E043F9}" type="slidenum">
              <a:rPr lang="sv-SE" smtClean="0"/>
              <a:pPr/>
              <a:t>89</a:t>
            </a:fld>
            <a:endParaRPr lang="sv-SE"/>
          </a:p>
        </p:txBody>
      </p:sp>
      <p:sp>
        <p:nvSpPr>
          <p:cNvPr id="9" name="Text Placeholder 8">
            <a:extLst>
              <a:ext uri="{FF2B5EF4-FFF2-40B4-BE49-F238E27FC236}">
                <a16:creationId xmlns:a16="http://schemas.microsoft.com/office/drawing/2014/main" id="{E6ADFFA6-70E6-85F6-23E2-3922A7351C22}"/>
              </a:ext>
            </a:extLst>
          </p:cNvPr>
          <p:cNvSpPr>
            <a:spLocks noGrp="1"/>
          </p:cNvSpPr>
          <p:nvPr>
            <p:ph type="body" sz="quarter" idx="13"/>
          </p:nvPr>
        </p:nvSpPr>
        <p:spPr/>
        <p:txBody>
          <a:bodyPr/>
          <a:lstStyle/>
          <a:p>
            <a:r>
              <a:rPr lang="sv-SE" sz="800" dirty="0"/>
              <a:t>	Not: 	Antal svarande kommuner anges i parentes.</a:t>
            </a:r>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34CBCE23-0EA7-4987-B19C-385590A24F4D}"/>
              </a:ext>
            </a:extLst>
          </p:cNvPr>
          <p:cNvGraphicFramePr>
            <a:graphicFrameLocks/>
          </p:cNvGraphicFramePr>
          <p:nvPr>
            <p:extLst>
              <p:ext uri="{D42A27DB-BD31-4B8C-83A1-F6EECF244321}">
                <p14:modId xmlns:p14="http://schemas.microsoft.com/office/powerpoint/2010/main" val="745908942"/>
              </p:ext>
            </p:extLst>
          </p:nvPr>
        </p:nvGraphicFramePr>
        <p:xfrm>
          <a:off x="381924" y="1131375"/>
          <a:ext cx="11428152" cy="4595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9118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88A014B-C733-4BC3-8BB6-AF81FDA19F19}"/>
              </a:ext>
            </a:extLst>
          </p:cNvPr>
          <p:cNvSpPr/>
          <p:nvPr/>
        </p:nvSpPr>
        <p:spPr>
          <a:xfrm>
            <a:off x="422446" y="1613450"/>
            <a:ext cx="11507284" cy="41670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TextBox 29">
            <a:extLst>
              <a:ext uri="{FF2B5EF4-FFF2-40B4-BE49-F238E27FC236}">
                <a16:creationId xmlns:a16="http://schemas.microsoft.com/office/drawing/2014/main" id="{EE2A2EFA-4D8B-416E-84B8-F715869360CD}"/>
              </a:ext>
            </a:extLst>
          </p:cNvPr>
          <p:cNvSpPr txBox="1"/>
          <p:nvPr/>
        </p:nvSpPr>
        <p:spPr>
          <a:xfrm>
            <a:off x="533718" y="1668084"/>
            <a:ext cx="6955769" cy="307777"/>
          </a:xfrm>
          <a:prstGeom prst="rect">
            <a:avLst/>
          </a:prstGeom>
          <a:noFill/>
        </p:spPr>
        <p:txBody>
          <a:bodyPr wrap="square" rtlCol="0">
            <a:spAutoFit/>
          </a:bodyPr>
          <a:lstStyle/>
          <a:p>
            <a:r>
              <a:rPr lang="sv-SE" sz="1400" b="1" dirty="0"/>
              <a:t>Insatser fördelade per kategori och verksamhetsområde</a:t>
            </a:r>
          </a:p>
        </p:txBody>
      </p:sp>
      <p:sp>
        <p:nvSpPr>
          <p:cNvPr id="2" name="Title 1">
            <a:extLst>
              <a:ext uri="{FF2B5EF4-FFF2-40B4-BE49-F238E27FC236}">
                <a16:creationId xmlns:a16="http://schemas.microsoft.com/office/drawing/2014/main" id="{A1B232C0-A3E8-4366-898A-3C0193E17A14}"/>
              </a:ext>
            </a:extLst>
          </p:cNvPr>
          <p:cNvSpPr>
            <a:spLocks noGrp="1"/>
          </p:cNvSpPr>
          <p:nvPr>
            <p:ph type="title"/>
          </p:nvPr>
        </p:nvSpPr>
        <p:spPr>
          <a:xfrm>
            <a:off x="332507" y="273407"/>
            <a:ext cx="11108126" cy="1231392"/>
          </a:xfrm>
          <a:ln>
            <a:noFill/>
          </a:ln>
        </p:spPr>
        <p:txBody>
          <a:bodyPr anchor="b"/>
          <a:lstStyle/>
          <a:p>
            <a:r>
              <a:rPr lang="sv-SE" sz="3200" b="1" dirty="0"/>
              <a:t>Fördelning av insatser per verksamhetsområde</a:t>
            </a:r>
          </a:p>
        </p:txBody>
      </p:sp>
      <p:sp>
        <p:nvSpPr>
          <p:cNvPr id="5" name="Slide Number Placeholder 4">
            <a:extLst>
              <a:ext uri="{FF2B5EF4-FFF2-40B4-BE49-F238E27FC236}">
                <a16:creationId xmlns:a16="http://schemas.microsoft.com/office/drawing/2014/main" id="{524DA979-A4C3-46C2-9194-6B7EBFB547A1}"/>
              </a:ext>
            </a:extLst>
          </p:cNvPr>
          <p:cNvSpPr>
            <a:spLocks noGrp="1"/>
          </p:cNvSpPr>
          <p:nvPr>
            <p:ph type="sldNum" sz="quarter" idx="12"/>
          </p:nvPr>
        </p:nvSpPr>
        <p:spPr/>
        <p:txBody>
          <a:bodyPr/>
          <a:lstStyle/>
          <a:p>
            <a:fld id="{2DBAD975-63FF-4468-AC34-025F73E043F9}" type="slidenum">
              <a:rPr lang="sv-SE" smtClean="0"/>
              <a:t>9</a:t>
            </a:fld>
            <a:endParaRPr lang="sv-SE"/>
          </a:p>
        </p:txBody>
      </p:sp>
      <p:sp>
        <p:nvSpPr>
          <p:cNvPr id="16" name="TextBox 15">
            <a:extLst>
              <a:ext uri="{FF2B5EF4-FFF2-40B4-BE49-F238E27FC236}">
                <a16:creationId xmlns:a16="http://schemas.microsoft.com/office/drawing/2014/main" id="{FB70341C-C81A-4EBD-BDCF-DB7F217B68B5}"/>
              </a:ext>
            </a:extLst>
          </p:cNvPr>
          <p:cNvSpPr txBox="1"/>
          <p:nvPr/>
        </p:nvSpPr>
        <p:spPr>
          <a:xfrm>
            <a:off x="533718" y="1897081"/>
            <a:ext cx="6955769" cy="307777"/>
          </a:xfrm>
          <a:prstGeom prst="rect">
            <a:avLst/>
          </a:prstGeom>
          <a:noFill/>
        </p:spPr>
        <p:txBody>
          <a:bodyPr wrap="square" rtlCol="0">
            <a:spAutoFit/>
          </a:bodyPr>
          <a:lstStyle/>
          <a:p>
            <a:r>
              <a:rPr lang="sv-SE" sz="1400" dirty="0"/>
              <a:t>Antal (%)</a:t>
            </a:r>
          </a:p>
        </p:txBody>
      </p:sp>
      <p:pic>
        <p:nvPicPr>
          <p:cNvPr id="7" name="Bildobjekt 6">
            <a:extLst>
              <a:ext uri="{FF2B5EF4-FFF2-40B4-BE49-F238E27FC236}">
                <a16:creationId xmlns:a16="http://schemas.microsoft.com/office/drawing/2014/main" id="{37B10205-8214-4560-8C1F-2A88000A1565}"/>
              </a:ext>
            </a:extLst>
          </p:cNvPr>
          <p:cNvPicPr>
            <a:picLocks noChangeAspect="1"/>
          </p:cNvPicPr>
          <p:nvPr/>
        </p:nvPicPr>
        <p:blipFill>
          <a:blip r:embed="rId2"/>
          <a:stretch>
            <a:fillRect/>
          </a:stretch>
        </p:blipFill>
        <p:spPr>
          <a:xfrm>
            <a:off x="533718" y="2282731"/>
            <a:ext cx="11135432" cy="3339981"/>
          </a:xfrm>
          <a:prstGeom prst="rect">
            <a:avLst/>
          </a:prstGeom>
        </p:spPr>
      </p:pic>
      <p:sp>
        <p:nvSpPr>
          <p:cNvPr id="9" name="textruta 8">
            <a:extLst>
              <a:ext uri="{FF2B5EF4-FFF2-40B4-BE49-F238E27FC236}">
                <a16:creationId xmlns:a16="http://schemas.microsoft.com/office/drawing/2014/main" id="{DDB96B5D-0D51-2078-E29E-CF8077B478F9}"/>
              </a:ext>
            </a:extLst>
          </p:cNvPr>
          <p:cNvSpPr txBox="1"/>
          <p:nvPr/>
        </p:nvSpPr>
        <p:spPr>
          <a:xfrm>
            <a:off x="391886" y="5945700"/>
            <a:ext cx="10905765" cy="338554"/>
          </a:xfrm>
          <a:prstGeom prst="rect">
            <a:avLst/>
          </a:prstGeom>
          <a:noFill/>
        </p:spPr>
        <p:txBody>
          <a:bodyPr wrap="square" rtlCol="0" anchor="b">
            <a:spAutoFit/>
          </a:bodyPr>
          <a:lstStyle>
            <a:defPPr>
              <a:defRPr lang="sv-SE"/>
            </a:defPPr>
            <a:lvl1pPr defTabSz="447675">
              <a:defRPr sz="1050">
                <a:solidFill>
                  <a:schemeClr val="bg1">
                    <a:lumMod val="50000"/>
                  </a:schemeClr>
                </a:solidFill>
              </a:defRPr>
            </a:lvl1pPr>
          </a:lstStyle>
          <a:p>
            <a:r>
              <a:rPr lang="sv-SE" sz="800" dirty="0"/>
              <a:t>*	Informations- och utbildningsinsatser</a:t>
            </a:r>
          </a:p>
          <a:p>
            <a:r>
              <a:rPr lang="sv-SE" sz="800" dirty="0"/>
              <a:t>**  	Boendeinsatser / placeringsinsatser / boendeformer/insatser i boendet / insatser under placering</a:t>
            </a:r>
          </a:p>
        </p:txBody>
      </p:sp>
    </p:spTree>
    <p:extLst>
      <p:ext uri="{BB962C8B-B14F-4D97-AF65-F5344CB8AC3E}">
        <p14:creationId xmlns:p14="http://schemas.microsoft.com/office/powerpoint/2010/main" val="1522547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4085F78-6606-4352-B1C6-93AE38C632CD}"/>
              </a:ext>
            </a:extLst>
          </p:cNvPr>
          <p:cNvSpPr/>
          <p:nvPr/>
        </p:nvSpPr>
        <p:spPr>
          <a:xfrm>
            <a:off x="1" y="2645444"/>
            <a:ext cx="12192000" cy="20694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339C595-6B3E-4379-93EF-D51A347E3D63}"/>
              </a:ext>
            </a:extLst>
          </p:cNvPr>
          <p:cNvSpPr>
            <a:spLocks noGrp="1"/>
          </p:cNvSpPr>
          <p:nvPr>
            <p:ph type="title"/>
          </p:nvPr>
        </p:nvSpPr>
        <p:spPr>
          <a:xfrm>
            <a:off x="1" y="2747964"/>
            <a:ext cx="12308304" cy="1966912"/>
          </a:xfrm>
        </p:spPr>
        <p:txBody>
          <a:bodyPr anchor="ctr"/>
          <a:lstStyle/>
          <a:p>
            <a:r>
              <a:rPr lang="sv-SE" sz="4400" dirty="0"/>
              <a:t>Insatser som genomförs med eller utan biståndsbeslut</a:t>
            </a:r>
          </a:p>
        </p:txBody>
      </p:sp>
      <p:sp>
        <p:nvSpPr>
          <p:cNvPr id="5" name="Platshållare för bildnummer 4">
            <a:extLst>
              <a:ext uri="{FF2B5EF4-FFF2-40B4-BE49-F238E27FC236}">
                <a16:creationId xmlns:a16="http://schemas.microsoft.com/office/drawing/2014/main" id="{A4E7017E-7EBF-45FB-A943-415BE1990F09}"/>
              </a:ext>
            </a:extLst>
          </p:cNvPr>
          <p:cNvSpPr>
            <a:spLocks noGrp="1"/>
          </p:cNvSpPr>
          <p:nvPr>
            <p:ph type="sldNum" sz="quarter" idx="12"/>
          </p:nvPr>
        </p:nvSpPr>
        <p:spPr/>
        <p:txBody>
          <a:bodyPr/>
          <a:lstStyle/>
          <a:p>
            <a:fld id="{34C9B0E5-37D7-412E-A162-6A236BADC197}" type="slidenum">
              <a:rPr lang="sv-SE" smtClean="0"/>
              <a:pPr/>
              <a:t>90</a:t>
            </a:fld>
            <a:endParaRPr lang="sv-SE"/>
          </a:p>
        </p:txBody>
      </p:sp>
      <p:sp>
        <p:nvSpPr>
          <p:cNvPr id="4" name="Platshållare för sidfot 3">
            <a:extLst>
              <a:ext uri="{FF2B5EF4-FFF2-40B4-BE49-F238E27FC236}">
                <a16:creationId xmlns:a16="http://schemas.microsoft.com/office/drawing/2014/main" id="{AB2AFF46-43AE-4E2E-965F-5EDD5FFD92FB}"/>
              </a:ext>
            </a:extLst>
          </p:cNvPr>
          <p:cNvSpPr>
            <a:spLocks noGrp="1"/>
          </p:cNvSpPr>
          <p:nvPr>
            <p:ph type="ftr" sz="quarter" idx="11"/>
          </p:nvPr>
        </p:nvSpPr>
        <p:spPr/>
        <p:txBody>
          <a:bodyPr/>
          <a:lstStyle/>
          <a:p>
            <a:r>
              <a:rPr lang="sv-SE"/>
              <a:t>Verksamhetsområde: Funktionshinder</a:t>
            </a:r>
          </a:p>
        </p:txBody>
      </p:sp>
    </p:spTree>
    <p:extLst>
      <p:ext uri="{BB962C8B-B14F-4D97-AF65-F5344CB8AC3E}">
        <p14:creationId xmlns:p14="http://schemas.microsoft.com/office/powerpoint/2010/main" val="18201567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mellan insatser som ges med respektive utan biståndsbeslut, samt de tre vanligaste insatserna i respektive kategori</a:t>
            </a:r>
          </a:p>
        </p:txBody>
      </p:sp>
      <p:sp>
        <p:nvSpPr>
          <p:cNvPr id="5" name="Platshållare för sidfot 4">
            <a:extLst>
              <a:ext uri="{FF2B5EF4-FFF2-40B4-BE49-F238E27FC236}">
                <a16:creationId xmlns:a16="http://schemas.microsoft.com/office/drawing/2014/main" id="{1B9D3760-2109-4802-932E-3EFD845BD4CC}"/>
              </a:ext>
            </a:extLst>
          </p:cNvPr>
          <p:cNvSpPr>
            <a:spLocks noGrp="1"/>
          </p:cNvSpPr>
          <p:nvPr>
            <p:ph type="ftr" sz="quarter" idx="11"/>
          </p:nvPr>
        </p:nvSpPr>
        <p:spPr/>
        <p:txBody>
          <a:bodyPr/>
          <a:lstStyle/>
          <a:p>
            <a:r>
              <a:rPr lang="sv-SE"/>
              <a:t>Verksamhetsområde: Funktionshinder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91</a:t>
            </a:fld>
            <a:endParaRPr lang="sv-SE"/>
          </a:p>
        </p:txBody>
      </p:sp>
      <p:sp>
        <p:nvSpPr>
          <p:cNvPr id="9" name="Text Placeholder 8">
            <a:extLst>
              <a:ext uri="{FF2B5EF4-FFF2-40B4-BE49-F238E27FC236}">
                <a16:creationId xmlns:a16="http://schemas.microsoft.com/office/drawing/2014/main" id="{16A79CBA-BCDC-FDAB-6146-DDB7FA663DEC}"/>
              </a:ext>
            </a:extLst>
          </p:cNvPr>
          <p:cNvSpPr>
            <a:spLocks noGrp="1"/>
          </p:cNvSpPr>
          <p:nvPr>
            <p:ph type="body" sz="quarter" idx="13"/>
          </p:nvPr>
        </p:nvSpPr>
        <p:spPr/>
        <p:txBody>
          <a:bodyPr/>
          <a:lstStyle/>
          <a:p>
            <a:r>
              <a:rPr lang="sv-SE" sz="800" dirty="0"/>
              <a:t>	Not:	</a:t>
            </a:r>
            <a:r>
              <a:rPr lang="sv-SE" dirty="0"/>
              <a:t>Insatser markerade med * avser insatser till anhöriga.</a:t>
            </a:r>
            <a:endParaRPr lang="sv-SE" sz="800" dirty="0"/>
          </a:p>
          <a:p>
            <a:r>
              <a:rPr lang="sv-SE" dirty="0"/>
              <a:t>	</a:t>
            </a:r>
            <a:r>
              <a:rPr lang="sv-SE" sz="800" dirty="0"/>
              <a:t>Källa:	Enkät: Kartläggning av socialtjänstens insatser i Sveriges kommuner (2021)  </a:t>
            </a:r>
          </a:p>
        </p:txBody>
      </p:sp>
      <p:sp>
        <p:nvSpPr>
          <p:cNvPr id="63" name="TextBox 62">
            <a:extLst>
              <a:ext uri="{FF2B5EF4-FFF2-40B4-BE49-F238E27FC236}">
                <a16:creationId xmlns:a16="http://schemas.microsoft.com/office/drawing/2014/main" id="{132970FF-0E79-429D-B9A9-6C9DFAAD8470}"/>
              </a:ext>
            </a:extLst>
          </p:cNvPr>
          <p:cNvSpPr txBox="1"/>
          <p:nvPr/>
        </p:nvSpPr>
        <p:spPr>
          <a:xfrm>
            <a:off x="251537" y="1378437"/>
            <a:ext cx="3177393" cy="253916"/>
          </a:xfrm>
          <a:prstGeom prst="rect">
            <a:avLst/>
          </a:prstGeom>
          <a:noFill/>
        </p:spPr>
        <p:txBody>
          <a:bodyPr wrap="square">
            <a:spAutoFit/>
          </a:bodyPr>
          <a:lstStyle/>
          <a:p>
            <a:r>
              <a:rPr lang="sv-SE" sz="1050" b="1" dirty="0">
                <a:latin typeface="Arial" panose="020B0604020202020204" pitchFamily="34" charset="0"/>
              </a:rPr>
              <a:t>Andel som ges med/utan biståndsbeslut</a:t>
            </a:r>
            <a:endParaRPr lang="sv-SE" sz="1050" b="1" dirty="0"/>
          </a:p>
        </p:txBody>
      </p:sp>
      <p:sp>
        <p:nvSpPr>
          <p:cNvPr id="14" name="TextBox 8">
            <a:extLst>
              <a:ext uri="{FF2B5EF4-FFF2-40B4-BE49-F238E27FC236}">
                <a16:creationId xmlns:a16="http://schemas.microsoft.com/office/drawing/2014/main" id="{577BD525-A847-AD2E-14C6-EADA022FB82C}"/>
              </a:ext>
            </a:extLst>
          </p:cNvPr>
          <p:cNvSpPr txBox="1"/>
          <p:nvPr/>
        </p:nvSpPr>
        <p:spPr>
          <a:xfrm>
            <a:off x="9658972" y="1562659"/>
            <a:ext cx="2186822" cy="415498"/>
          </a:xfrm>
          <a:prstGeom prst="rect">
            <a:avLst/>
          </a:prstGeom>
          <a:noFill/>
        </p:spPr>
        <p:txBody>
          <a:bodyPr wrap="square">
            <a:spAutoFit/>
          </a:bodyPr>
          <a:lstStyle/>
          <a:p>
            <a:r>
              <a:rPr lang="sv-SE" sz="1050" dirty="0">
                <a:latin typeface="Arial" panose="020B0604020202020204" pitchFamily="34" charset="0"/>
              </a:rPr>
              <a:t>insatser över samtliga kommuner i länet där frågan besvarats</a:t>
            </a:r>
            <a:r>
              <a:rPr lang="sv-SE" sz="1050" dirty="0"/>
              <a:t> </a:t>
            </a:r>
          </a:p>
        </p:txBody>
      </p:sp>
      <p:sp>
        <p:nvSpPr>
          <p:cNvPr id="15" name="TextBox 13">
            <a:extLst>
              <a:ext uri="{FF2B5EF4-FFF2-40B4-BE49-F238E27FC236}">
                <a16:creationId xmlns:a16="http://schemas.microsoft.com/office/drawing/2014/main" id="{7C66E5FC-D15D-E93B-FE14-1E4C1AF1DEA8}"/>
              </a:ext>
            </a:extLst>
          </p:cNvPr>
          <p:cNvSpPr txBox="1"/>
          <p:nvPr/>
        </p:nvSpPr>
        <p:spPr>
          <a:xfrm>
            <a:off x="9658972" y="1308743"/>
            <a:ext cx="751640" cy="253916"/>
          </a:xfrm>
          <a:prstGeom prst="rect">
            <a:avLst/>
          </a:prstGeom>
          <a:noFill/>
        </p:spPr>
        <p:txBody>
          <a:bodyPr wrap="square">
            <a:spAutoFit/>
          </a:bodyPr>
          <a:lstStyle/>
          <a:p>
            <a:r>
              <a:rPr lang="sv-SE" sz="1050" dirty="0">
                <a:latin typeface="Arial" panose="020B0604020202020204" pitchFamily="34" charset="0"/>
              </a:rPr>
              <a:t>100 % =</a:t>
            </a:r>
            <a:endParaRPr lang="sv-SE" sz="1050" dirty="0"/>
          </a:p>
        </p:txBody>
      </p:sp>
      <p:sp>
        <p:nvSpPr>
          <p:cNvPr id="16" name="TextBox 14">
            <a:extLst>
              <a:ext uri="{FF2B5EF4-FFF2-40B4-BE49-F238E27FC236}">
                <a16:creationId xmlns:a16="http://schemas.microsoft.com/office/drawing/2014/main" id="{358038AD-3986-CB15-2F38-7D5F9FBA3C0D}"/>
              </a:ext>
            </a:extLst>
          </p:cNvPr>
          <p:cNvSpPr txBox="1"/>
          <p:nvPr>
            <p:custDataLst>
              <p:tags r:id="rId1"/>
            </p:custDataLst>
          </p:nvPr>
        </p:nvSpPr>
        <p:spPr>
          <a:xfrm>
            <a:off x="10317073" y="1308743"/>
            <a:ext cx="751640" cy="253916"/>
          </a:xfrm>
          <a:prstGeom prst="rect">
            <a:avLst/>
          </a:prstGeom>
          <a:noFill/>
        </p:spPr>
        <p:txBody>
          <a:bodyPr wrap="square">
            <a:spAutoFit/>
          </a:bodyPr>
          <a:lstStyle/>
          <a:p>
            <a:r>
              <a:rPr lang="sv-SE" sz="1050" dirty="0"/>
              <a:t>262</a:t>
            </a:r>
          </a:p>
        </p:txBody>
      </p:sp>
      <p:sp>
        <p:nvSpPr>
          <p:cNvPr id="12" name="TextBox 11">
            <a:extLst>
              <a:ext uri="{FF2B5EF4-FFF2-40B4-BE49-F238E27FC236}">
                <a16:creationId xmlns:a16="http://schemas.microsoft.com/office/drawing/2014/main" id="{3D3FF4FD-470B-63DA-0596-8FDB65C943B4}"/>
              </a:ext>
            </a:extLst>
          </p:cNvPr>
          <p:cNvSpPr txBox="1"/>
          <p:nvPr/>
        </p:nvSpPr>
        <p:spPr>
          <a:xfrm>
            <a:off x="298412" y="4358721"/>
            <a:ext cx="1070816" cy="738664"/>
          </a:xfrm>
          <a:prstGeom prst="rect">
            <a:avLst/>
          </a:prstGeom>
          <a:noFill/>
        </p:spPr>
        <p:txBody>
          <a:bodyPr wrap="square" rtlCol="0">
            <a:spAutoFit/>
          </a:bodyPr>
          <a:lstStyle/>
          <a:p>
            <a:r>
              <a:rPr lang="sv-SE" sz="1050" b="1" dirty="0"/>
              <a:t>Vanligaste insatserna i respektive form</a:t>
            </a:r>
            <a:endParaRPr lang="sv-SE" sz="1050" dirty="0"/>
          </a:p>
        </p:txBody>
      </p:sp>
      <p:sp>
        <p:nvSpPr>
          <p:cNvPr id="13" name="Left Brace 12">
            <a:extLst>
              <a:ext uri="{FF2B5EF4-FFF2-40B4-BE49-F238E27FC236}">
                <a16:creationId xmlns:a16="http://schemas.microsoft.com/office/drawing/2014/main" id="{E2F5E901-6A37-3E66-BB48-A8DA5A6C9A64}"/>
              </a:ext>
            </a:extLst>
          </p:cNvPr>
          <p:cNvSpPr/>
          <p:nvPr/>
        </p:nvSpPr>
        <p:spPr>
          <a:xfrm>
            <a:off x="1177151" y="4083579"/>
            <a:ext cx="240772" cy="153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aphicFrame>
        <p:nvGraphicFramePr>
          <p:cNvPr id="17" name="Chart 16">
            <a:extLst>
              <a:ext uri="{FF2B5EF4-FFF2-40B4-BE49-F238E27FC236}">
                <a16:creationId xmlns:a16="http://schemas.microsoft.com/office/drawing/2014/main" id="{6E8833F0-CA11-4DF4-A917-D6478FBC2648}"/>
              </a:ext>
            </a:extLst>
          </p:cNvPr>
          <p:cNvGraphicFramePr>
            <a:graphicFrameLocks/>
          </p:cNvGraphicFramePr>
          <p:nvPr>
            <p:extLst>
              <p:ext uri="{D42A27DB-BD31-4B8C-83A1-F6EECF244321}">
                <p14:modId xmlns:p14="http://schemas.microsoft.com/office/powerpoint/2010/main" val="2830823234"/>
              </p:ext>
            </p:extLst>
          </p:nvPr>
        </p:nvGraphicFramePr>
        <p:xfrm>
          <a:off x="755057" y="1562659"/>
          <a:ext cx="10332000" cy="21946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able 18">
            <a:extLst>
              <a:ext uri="{FF2B5EF4-FFF2-40B4-BE49-F238E27FC236}">
                <a16:creationId xmlns:a16="http://schemas.microsoft.com/office/drawing/2014/main" id="{8F0CE829-EA45-F5D1-56CE-DEF2E48B7685}"/>
              </a:ext>
            </a:extLst>
          </p:cNvPr>
          <p:cNvGraphicFramePr>
            <a:graphicFrameLocks noGrp="1"/>
          </p:cNvGraphicFramePr>
          <p:nvPr>
            <p:custDataLst>
              <p:tags r:id="rId2"/>
            </p:custDataLst>
            <p:extLst>
              <p:ext uri="{D42A27DB-BD31-4B8C-83A1-F6EECF244321}">
                <p14:modId xmlns:p14="http://schemas.microsoft.com/office/powerpoint/2010/main" val="3050108928"/>
              </p:ext>
            </p:extLst>
          </p:nvPr>
        </p:nvGraphicFramePr>
        <p:xfrm>
          <a:off x="1530350" y="3575959"/>
          <a:ext cx="9131300" cy="2075644"/>
        </p:xfrm>
        <a:graphic>
          <a:graphicData uri="http://schemas.openxmlformats.org/drawingml/2006/table">
            <a:tbl>
              <a:tblPr/>
              <a:tblGrid>
                <a:gridCol w="1854200">
                  <a:extLst>
                    <a:ext uri="{9D8B030D-6E8A-4147-A177-3AD203B41FA5}">
                      <a16:colId xmlns:a16="http://schemas.microsoft.com/office/drawing/2014/main" val="2478344560"/>
                    </a:ext>
                  </a:extLst>
                </a:gridCol>
                <a:gridCol w="571500">
                  <a:extLst>
                    <a:ext uri="{9D8B030D-6E8A-4147-A177-3AD203B41FA5}">
                      <a16:colId xmlns:a16="http://schemas.microsoft.com/office/drawing/2014/main" val="2938570481"/>
                    </a:ext>
                  </a:extLst>
                </a:gridCol>
                <a:gridCol w="1854200">
                  <a:extLst>
                    <a:ext uri="{9D8B030D-6E8A-4147-A177-3AD203B41FA5}">
                      <a16:colId xmlns:a16="http://schemas.microsoft.com/office/drawing/2014/main" val="245220977"/>
                    </a:ext>
                  </a:extLst>
                </a:gridCol>
                <a:gridCol w="571500">
                  <a:extLst>
                    <a:ext uri="{9D8B030D-6E8A-4147-A177-3AD203B41FA5}">
                      <a16:colId xmlns:a16="http://schemas.microsoft.com/office/drawing/2014/main" val="2773111606"/>
                    </a:ext>
                  </a:extLst>
                </a:gridCol>
                <a:gridCol w="1854200">
                  <a:extLst>
                    <a:ext uri="{9D8B030D-6E8A-4147-A177-3AD203B41FA5}">
                      <a16:colId xmlns:a16="http://schemas.microsoft.com/office/drawing/2014/main" val="1172261417"/>
                    </a:ext>
                  </a:extLst>
                </a:gridCol>
                <a:gridCol w="571500">
                  <a:extLst>
                    <a:ext uri="{9D8B030D-6E8A-4147-A177-3AD203B41FA5}">
                      <a16:colId xmlns:a16="http://schemas.microsoft.com/office/drawing/2014/main" val="3885636342"/>
                    </a:ext>
                  </a:extLst>
                </a:gridCol>
                <a:gridCol w="1854200">
                  <a:extLst>
                    <a:ext uri="{9D8B030D-6E8A-4147-A177-3AD203B41FA5}">
                      <a16:colId xmlns:a16="http://schemas.microsoft.com/office/drawing/2014/main" val="2160410822"/>
                    </a:ext>
                  </a:extLst>
                </a:gridCol>
              </a:tblGrid>
              <a:tr h="518911">
                <a:tc>
                  <a:txBody>
                    <a:bodyPr/>
                    <a:lstStyle/>
                    <a:p>
                      <a:pPr algn="ctr" fontAlgn="ctr"/>
                      <a:r>
                        <a:rPr lang="sv-SE" sz="900" b="1" i="0" u="none" strike="noStrike">
                          <a:solidFill>
                            <a:srgbClr val="000000"/>
                          </a:solidFill>
                          <a:effectLst/>
                          <a:latin typeface="Arial" panose="020B0604020202020204" pitchFamily="34" charset="0"/>
                        </a:rPr>
                        <a:t>Enbart med biståndsbeslut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Både med och utan</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biståndsbeslut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Enbart utan biståndsbeslut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Vet ej</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1CA"/>
                    </a:solidFill>
                  </a:tcPr>
                </a:tc>
                <a:extLst>
                  <a:ext uri="{0D108BD9-81ED-4DB2-BD59-A6C34878D82A}">
                    <a16:rowId xmlns:a16="http://schemas.microsoft.com/office/drawing/2014/main" val="1426776341"/>
                  </a:ext>
                </a:extLst>
              </a:tr>
              <a:tr h="518911">
                <a:tc>
                  <a:txBody>
                    <a:bodyPr/>
                    <a:lstStyle/>
                    <a:p>
                      <a:pPr algn="ctr" fontAlgn="ctr"/>
                      <a:r>
                        <a:rPr lang="sv-SE" sz="900" b="0" i="0" u="none" strike="noStrike">
                          <a:solidFill>
                            <a:srgbClr val="000000"/>
                          </a:solidFill>
                          <a:effectLst/>
                          <a:latin typeface="Arial" panose="020B0604020202020204" pitchFamily="34" charset="0"/>
                        </a:rPr>
                        <a:t>Boendestöd</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Sysselsättning</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Rådgivning och stöd utan särskild manual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860162098"/>
                  </a:ext>
                </a:extLst>
              </a:tr>
              <a:tr h="518911">
                <a:tc>
                  <a:txBody>
                    <a:bodyPr/>
                    <a:lstStyle/>
                    <a:p>
                      <a:pPr algn="ctr" fontAlgn="ctr"/>
                      <a:r>
                        <a:rPr lang="sv-SE" sz="900" b="0" i="0" u="none" strike="noStrike">
                          <a:solidFill>
                            <a:srgbClr val="000000"/>
                          </a:solidFill>
                          <a:effectLst/>
                          <a:latin typeface="Arial" panose="020B0604020202020204" pitchFamily="34" charset="0"/>
                        </a:rPr>
                        <a:t>Kontaktperson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Trygghetslarm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stödsamtal utan särskild manual*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028065271"/>
                  </a:ext>
                </a:extLst>
              </a:tr>
              <a:tr h="518911">
                <a:tc>
                  <a:txBody>
                    <a:bodyPr/>
                    <a:lstStyle/>
                    <a:p>
                      <a:pPr algn="ctr" fontAlgn="ctr"/>
                      <a:r>
                        <a:rPr lang="sv-SE" sz="900" b="0" i="0" u="none" strike="noStrike">
                          <a:solidFill>
                            <a:srgbClr val="000000"/>
                          </a:solidFill>
                          <a:effectLst/>
                          <a:latin typeface="Arial" panose="020B0604020202020204" pitchFamily="34" charset="0"/>
                        </a:rPr>
                        <a:t>Hemtjänst i ordinärt boende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Avlösning i hemmet*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anhöriggrupper utan särskild manual*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l" fontAlgn="b"/>
                      <a:endParaRPr lang="en-SE" sz="9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n-SE"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708556477"/>
                  </a:ext>
                </a:extLst>
              </a:tr>
            </a:tbl>
          </a:graphicData>
        </a:graphic>
      </p:graphicFrame>
    </p:spTree>
    <p:extLst>
      <p:ext uri="{BB962C8B-B14F-4D97-AF65-F5344CB8AC3E}">
        <p14:creationId xmlns:p14="http://schemas.microsoft.com/office/powerpoint/2010/main" val="6371297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lstStyle/>
          <a:p>
            <a:r>
              <a:rPr lang="sv-SE" dirty="0"/>
              <a:t>Insatser som oftast ges med respektive utan biståndsbeslut</a:t>
            </a:r>
            <a:endParaRPr lang="en-US" dirty="0"/>
          </a:p>
        </p:txBody>
      </p:sp>
      <p:sp>
        <p:nvSpPr>
          <p:cNvPr id="5" name="Platshållare för sidfot 4">
            <a:extLst>
              <a:ext uri="{FF2B5EF4-FFF2-40B4-BE49-F238E27FC236}">
                <a16:creationId xmlns:a16="http://schemas.microsoft.com/office/drawing/2014/main" id="{65664830-98FD-44C4-98FC-1413BC3466F9}"/>
              </a:ext>
            </a:extLst>
          </p:cNvPr>
          <p:cNvSpPr>
            <a:spLocks noGrp="1"/>
          </p:cNvSpPr>
          <p:nvPr>
            <p:ph type="ftr" sz="quarter" idx="11"/>
          </p:nvPr>
        </p:nvSpPr>
        <p:spPr/>
        <p:txBody>
          <a:bodyPr/>
          <a:lstStyle/>
          <a:p>
            <a:r>
              <a:rPr lang="sv-SE"/>
              <a:t>Verksamhetsområde: Funktionshinder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92</a:t>
            </a:fld>
            <a:endParaRPr lang="sv-SE"/>
          </a:p>
        </p:txBody>
      </p:sp>
      <p:sp>
        <p:nvSpPr>
          <p:cNvPr id="12" name="Text Placeholder 11">
            <a:extLst>
              <a:ext uri="{FF2B5EF4-FFF2-40B4-BE49-F238E27FC236}">
                <a16:creationId xmlns:a16="http://schemas.microsoft.com/office/drawing/2014/main" id="{BCEED91C-7B89-76C7-09D3-E5597547317C}"/>
              </a:ext>
            </a:extLst>
          </p:cNvPr>
          <p:cNvSpPr>
            <a:spLocks noGrp="1"/>
          </p:cNvSpPr>
          <p:nvPr>
            <p:ph type="body" sz="quarter" idx="13"/>
          </p:nvPr>
        </p:nvSpPr>
        <p:spPr/>
        <p:txBody>
          <a:bodyPr/>
          <a:lstStyle/>
          <a:p>
            <a:r>
              <a:rPr lang="sv-SE" sz="800" dirty="0"/>
              <a:t>	Not: 	Antal svarande kommuner anges i parentes. </a:t>
            </a:r>
            <a:r>
              <a:rPr lang="sv-SE" dirty="0"/>
              <a:t>Insatser markerade med * avser insatser till anhöriga.</a:t>
            </a:r>
            <a:endParaRPr lang="sv-SE" sz="800" dirty="0"/>
          </a:p>
          <a:p>
            <a:r>
              <a:rPr lang="sv-SE" sz="800" dirty="0"/>
              <a:t>	Källa:	Enkät: Kartläggning av socialtjänstens insatser i Sveriges kommuner (2021)  </a:t>
            </a:r>
          </a:p>
        </p:txBody>
      </p:sp>
      <p:sp>
        <p:nvSpPr>
          <p:cNvPr id="9" name="TextBox 8">
            <a:extLst>
              <a:ext uri="{FF2B5EF4-FFF2-40B4-BE49-F238E27FC236}">
                <a16:creationId xmlns:a16="http://schemas.microsoft.com/office/drawing/2014/main" id="{D835EB9A-BBC5-C8A6-2D17-DBAA0874BA9F}"/>
              </a:ext>
            </a:extLst>
          </p:cNvPr>
          <p:cNvSpPr txBox="1"/>
          <p:nvPr/>
        </p:nvSpPr>
        <p:spPr>
          <a:xfrm>
            <a:off x="1069385" y="1321230"/>
            <a:ext cx="3276000" cy="252000"/>
          </a:xfrm>
          <a:prstGeom prst="rect">
            <a:avLst/>
          </a:prstGeom>
          <a:noFill/>
        </p:spPr>
        <p:txBody>
          <a:bodyPr wrap="square">
            <a:spAutoFit/>
          </a:bodyPr>
          <a:lstStyle/>
          <a:p>
            <a:pPr algn="ctr"/>
            <a:r>
              <a:rPr lang="sv-SE" sz="1050" b="1" dirty="0"/>
              <a:t>Vanligast enbart med biståndsbeslut</a:t>
            </a:r>
          </a:p>
        </p:txBody>
      </p:sp>
      <p:sp>
        <p:nvSpPr>
          <p:cNvPr id="10" name="TextBox 9">
            <a:extLst>
              <a:ext uri="{FF2B5EF4-FFF2-40B4-BE49-F238E27FC236}">
                <a16:creationId xmlns:a16="http://schemas.microsoft.com/office/drawing/2014/main" id="{18AE12EB-0668-784F-31EA-F821FA82F063}"/>
              </a:ext>
            </a:extLst>
          </p:cNvPr>
          <p:cNvSpPr txBox="1"/>
          <p:nvPr/>
        </p:nvSpPr>
        <p:spPr>
          <a:xfrm>
            <a:off x="7846615" y="1321230"/>
            <a:ext cx="3276000" cy="252000"/>
          </a:xfrm>
          <a:prstGeom prst="rect">
            <a:avLst/>
          </a:prstGeom>
          <a:noFill/>
        </p:spPr>
        <p:txBody>
          <a:bodyPr wrap="square">
            <a:spAutoFit/>
          </a:bodyPr>
          <a:lstStyle/>
          <a:p>
            <a:pPr algn="ctr"/>
            <a:r>
              <a:rPr lang="sv-SE" sz="1050" b="1" dirty="0"/>
              <a:t>Vanligast enbart utan biståndsbeslut</a:t>
            </a:r>
          </a:p>
        </p:txBody>
      </p:sp>
      <p:sp>
        <p:nvSpPr>
          <p:cNvPr id="11" name="TextBox 10">
            <a:extLst>
              <a:ext uri="{FF2B5EF4-FFF2-40B4-BE49-F238E27FC236}">
                <a16:creationId xmlns:a16="http://schemas.microsoft.com/office/drawing/2014/main" id="{736F53EF-F877-B69B-490E-C706326C2D50}"/>
              </a:ext>
            </a:extLst>
          </p:cNvPr>
          <p:cNvSpPr txBox="1"/>
          <p:nvPr/>
        </p:nvSpPr>
        <p:spPr>
          <a:xfrm>
            <a:off x="4458000" y="1321230"/>
            <a:ext cx="3276000" cy="252000"/>
          </a:xfrm>
          <a:prstGeom prst="rect">
            <a:avLst/>
          </a:prstGeom>
          <a:noFill/>
        </p:spPr>
        <p:txBody>
          <a:bodyPr wrap="square">
            <a:spAutoFit/>
          </a:bodyPr>
          <a:lstStyle/>
          <a:p>
            <a:pPr algn="ctr"/>
            <a:r>
              <a:rPr lang="sv-SE" sz="1050" b="1" dirty="0"/>
              <a:t>Vanligast </a:t>
            </a:r>
            <a:r>
              <a:rPr lang="sv-SE" sz="1050" b="1" dirty="0">
                <a:solidFill>
                  <a:schemeClr val="tx1"/>
                </a:solidFill>
              </a:rPr>
              <a:t>både med och utan biståndsbeslut</a:t>
            </a:r>
          </a:p>
        </p:txBody>
      </p:sp>
      <p:graphicFrame>
        <p:nvGraphicFramePr>
          <p:cNvPr id="14" name="Table 13">
            <a:extLst>
              <a:ext uri="{FF2B5EF4-FFF2-40B4-BE49-F238E27FC236}">
                <a16:creationId xmlns:a16="http://schemas.microsoft.com/office/drawing/2014/main" id="{464C7AD1-84C4-7EA4-1355-7B5F0F7306D1}"/>
              </a:ext>
            </a:extLst>
          </p:cNvPr>
          <p:cNvGraphicFramePr>
            <a:graphicFrameLocks noGrp="1"/>
          </p:cNvGraphicFramePr>
          <p:nvPr>
            <p:custDataLst>
              <p:tags r:id="rId1"/>
            </p:custDataLst>
            <p:extLst>
              <p:ext uri="{D42A27DB-BD31-4B8C-83A1-F6EECF244321}">
                <p14:modId xmlns:p14="http://schemas.microsoft.com/office/powerpoint/2010/main" val="231646823"/>
              </p:ext>
            </p:extLst>
          </p:nvPr>
        </p:nvGraphicFramePr>
        <p:xfrm>
          <a:off x="1290639" y="1687685"/>
          <a:ext cx="9610722" cy="3482631"/>
        </p:xfrm>
        <a:graphic>
          <a:graphicData uri="http://schemas.openxmlformats.org/drawingml/2006/table">
            <a:tbl>
              <a:tblPr/>
              <a:tblGrid>
                <a:gridCol w="1463774">
                  <a:extLst>
                    <a:ext uri="{9D8B030D-6E8A-4147-A177-3AD203B41FA5}">
                      <a16:colId xmlns:a16="http://schemas.microsoft.com/office/drawing/2014/main" val="2898794330"/>
                    </a:ext>
                  </a:extLst>
                </a:gridCol>
                <a:gridCol w="691459">
                  <a:extLst>
                    <a:ext uri="{9D8B030D-6E8A-4147-A177-3AD203B41FA5}">
                      <a16:colId xmlns:a16="http://schemas.microsoft.com/office/drawing/2014/main" val="3791341233"/>
                    </a:ext>
                  </a:extLst>
                </a:gridCol>
                <a:gridCol w="691459">
                  <a:extLst>
                    <a:ext uri="{9D8B030D-6E8A-4147-A177-3AD203B41FA5}">
                      <a16:colId xmlns:a16="http://schemas.microsoft.com/office/drawing/2014/main" val="3907265239"/>
                    </a:ext>
                  </a:extLst>
                </a:gridCol>
                <a:gridCol w="535323">
                  <a:extLst>
                    <a:ext uri="{9D8B030D-6E8A-4147-A177-3AD203B41FA5}">
                      <a16:colId xmlns:a16="http://schemas.microsoft.com/office/drawing/2014/main" val="1908446832"/>
                    </a:ext>
                  </a:extLst>
                </a:gridCol>
                <a:gridCol w="1463774">
                  <a:extLst>
                    <a:ext uri="{9D8B030D-6E8A-4147-A177-3AD203B41FA5}">
                      <a16:colId xmlns:a16="http://schemas.microsoft.com/office/drawing/2014/main" val="1440277707"/>
                    </a:ext>
                  </a:extLst>
                </a:gridCol>
                <a:gridCol w="691459">
                  <a:extLst>
                    <a:ext uri="{9D8B030D-6E8A-4147-A177-3AD203B41FA5}">
                      <a16:colId xmlns:a16="http://schemas.microsoft.com/office/drawing/2014/main" val="4099909383"/>
                    </a:ext>
                  </a:extLst>
                </a:gridCol>
                <a:gridCol w="691459">
                  <a:extLst>
                    <a:ext uri="{9D8B030D-6E8A-4147-A177-3AD203B41FA5}">
                      <a16:colId xmlns:a16="http://schemas.microsoft.com/office/drawing/2014/main" val="3985464160"/>
                    </a:ext>
                  </a:extLst>
                </a:gridCol>
                <a:gridCol w="535323">
                  <a:extLst>
                    <a:ext uri="{9D8B030D-6E8A-4147-A177-3AD203B41FA5}">
                      <a16:colId xmlns:a16="http://schemas.microsoft.com/office/drawing/2014/main" val="3597077898"/>
                    </a:ext>
                  </a:extLst>
                </a:gridCol>
                <a:gridCol w="1463774">
                  <a:extLst>
                    <a:ext uri="{9D8B030D-6E8A-4147-A177-3AD203B41FA5}">
                      <a16:colId xmlns:a16="http://schemas.microsoft.com/office/drawing/2014/main" val="2966235444"/>
                    </a:ext>
                  </a:extLst>
                </a:gridCol>
                <a:gridCol w="691459">
                  <a:extLst>
                    <a:ext uri="{9D8B030D-6E8A-4147-A177-3AD203B41FA5}">
                      <a16:colId xmlns:a16="http://schemas.microsoft.com/office/drawing/2014/main" val="410082664"/>
                    </a:ext>
                  </a:extLst>
                </a:gridCol>
                <a:gridCol w="691459">
                  <a:extLst>
                    <a:ext uri="{9D8B030D-6E8A-4147-A177-3AD203B41FA5}">
                      <a16:colId xmlns:a16="http://schemas.microsoft.com/office/drawing/2014/main" val="2059086242"/>
                    </a:ext>
                  </a:extLst>
                </a:gridCol>
              </a:tblGrid>
              <a:tr h="761826">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Andel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med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r>
                        <a:rPr lang="sv-SE" sz="900" b="1" i="0" u="none" strike="noStrike">
                          <a:solidFill>
                            <a:srgbClr val="000000"/>
                          </a:solidFill>
                          <a:effectLst/>
                          <a:latin typeface="Arial" panose="020B0604020202020204" pitchFamily="34" charset="0"/>
                        </a:rPr>
                        <a:t>Antal </a:t>
                      </a:r>
                      <a:br>
                        <a:rPr lang="sv-SE" sz="900" b="1" i="0" u="none" strike="noStrike">
                          <a:solidFill>
                            <a:srgbClr val="000000"/>
                          </a:solidFill>
                          <a:effectLst/>
                          <a:latin typeface="Arial" panose="020B0604020202020204" pitchFamily="34" charset="0"/>
                        </a:rPr>
                      </a:br>
                      <a:r>
                        <a:rPr lang="sv-SE" sz="900" b="1" i="0" u="none" strike="noStrike">
                          <a:solidFill>
                            <a:srgbClr val="000000"/>
                          </a:solidFill>
                          <a:effectLst/>
                          <a:latin typeface="Arial" panose="020B0604020202020204" pitchFamily="34" charset="0"/>
                        </a:rPr>
                        <a:t>med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39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Andel med och utan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r>
                        <a:rPr lang="sv-SE" sz="900" b="1" i="0" u="none" strike="noStrike">
                          <a:solidFill>
                            <a:srgbClr val="000000"/>
                          </a:solidFill>
                          <a:effectLst/>
                          <a:latin typeface="Arial" panose="020B0604020202020204" pitchFamily="34" charset="0"/>
                        </a:rPr>
                        <a:t>Antal med och utan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A7"/>
                    </a:solidFill>
                  </a:tcPr>
                </a:tc>
                <a:tc>
                  <a:txBody>
                    <a:bodyPr/>
                    <a:lstStyle/>
                    <a:p>
                      <a:pPr algn="ctr" fontAlgn="ctr"/>
                      <a:endParaRPr lang="en-SE" sz="900" b="1"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1" i="0" u="none" strike="noStrike">
                          <a:solidFill>
                            <a:srgbClr val="000000"/>
                          </a:solidFill>
                          <a:effectLst/>
                          <a:latin typeface="Arial" panose="020B0604020202020204" pitchFamily="34" charset="0"/>
                        </a:rPr>
                        <a:t>Insats</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Andel utan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tc>
                  <a:txBody>
                    <a:bodyPr/>
                    <a:lstStyle/>
                    <a:p>
                      <a:pPr algn="ctr" fontAlgn="ctr"/>
                      <a:r>
                        <a:rPr lang="sv-SE" sz="900" b="1" i="0" u="none" strike="noStrike">
                          <a:solidFill>
                            <a:srgbClr val="000000"/>
                          </a:solidFill>
                          <a:effectLst/>
                          <a:latin typeface="Arial" panose="020B0604020202020204" pitchFamily="34" charset="0"/>
                        </a:rPr>
                        <a:t>Antal utan bistånds-beslut</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49D"/>
                    </a:solidFill>
                  </a:tcPr>
                </a:tc>
                <a:extLst>
                  <a:ext uri="{0D108BD9-81ED-4DB2-BD59-A6C34878D82A}">
                    <a16:rowId xmlns:a16="http://schemas.microsoft.com/office/drawing/2014/main" val="2975799026"/>
                  </a:ext>
                </a:extLst>
              </a:tr>
              <a:tr h="544161">
                <a:tc>
                  <a:txBody>
                    <a:bodyPr/>
                    <a:lstStyle/>
                    <a:p>
                      <a:pPr algn="ctr" fontAlgn="ctr"/>
                      <a:r>
                        <a:rPr lang="sv-SE" sz="900" b="0" i="0" u="none" strike="noStrike">
                          <a:solidFill>
                            <a:srgbClr val="000000"/>
                          </a:solidFill>
                          <a:effectLst/>
                          <a:latin typeface="Arial" panose="020B0604020202020204" pitchFamily="34" charset="0"/>
                        </a:rPr>
                        <a:t>Boendestöd (11)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Sysselsättning (9)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2</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Rådgivning och stöd utan särskild manual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3316487670"/>
                  </a:ext>
                </a:extLst>
              </a:tr>
              <a:tr h="544161">
                <a:tc>
                  <a:txBody>
                    <a:bodyPr/>
                    <a:lstStyle/>
                    <a:p>
                      <a:pPr algn="ctr" fontAlgn="ctr"/>
                      <a:r>
                        <a:rPr lang="sv-SE" sz="900" b="0" i="0" u="none" strike="noStrike">
                          <a:solidFill>
                            <a:srgbClr val="000000"/>
                          </a:solidFill>
                          <a:effectLst/>
                          <a:latin typeface="Arial" panose="020B0604020202020204" pitchFamily="34" charset="0"/>
                        </a:rPr>
                        <a:t>Kontaktperson  (11)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Trygghetslarm  (9)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stödsamtal utan särskild manual*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757749448"/>
                  </a:ext>
                </a:extLst>
              </a:tr>
              <a:tr h="544161">
                <a:tc>
                  <a:txBody>
                    <a:bodyPr/>
                    <a:lstStyle/>
                    <a:p>
                      <a:pPr algn="ctr" fontAlgn="ctr"/>
                      <a:r>
                        <a:rPr lang="sv-SE" sz="900" b="0" i="0" u="none" strike="noStrike">
                          <a:solidFill>
                            <a:srgbClr val="000000"/>
                          </a:solidFill>
                          <a:effectLst/>
                          <a:latin typeface="Arial" panose="020B0604020202020204" pitchFamily="34" charset="0"/>
                        </a:rPr>
                        <a:t>Hemtjänst i ordinärt boende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Avlösning i hemmet* (10)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Generella anhöriggrupper utan särskild manual* (9)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89%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2701310440"/>
                  </a:ext>
                </a:extLst>
              </a:tr>
              <a:tr h="544161">
                <a:tc>
                  <a:txBody>
                    <a:bodyPr/>
                    <a:lstStyle/>
                    <a:p>
                      <a:pPr algn="ctr" fontAlgn="ctr"/>
                      <a:r>
                        <a:rPr lang="sv-SE" sz="900" b="0" i="0" u="none" strike="noStrike">
                          <a:solidFill>
                            <a:srgbClr val="000000"/>
                          </a:solidFill>
                          <a:effectLst/>
                          <a:latin typeface="Arial" panose="020B0604020202020204" pitchFamily="34" charset="0"/>
                        </a:rPr>
                        <a:t>Ledsagning (11)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Dagverksamhet enligt SoL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13%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Personligt ombud  (8)</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75%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1548010956"/>
                  </a:ext>
                </a:extLst>
              </a:tr>
              <a:tr h="544161">
                <a:tc>
                  <a:txBody>
                    <a:bodyPr/>
                    <a:lstStyle/>
                    <a:p>
                      <a:pPr algn="ctr" fontAlgn="ctr"/>
                      <a:r>
                        <a:rPr lang="sv-SE" sz="900" b="0" i="0" u="none" strike="noStrike">
                          <a:solidFill>
                            <a:srgbClr val="000000"/>
                          </a:solidFill>
                          <a:effectLst/>
                          <a:latin typeface="Arial" panose="020B0604020202020204" pitchFamily="34" charset="0"/>
                        </a:rPr>
                        <a:t>Särskilt boende, gruppbostad, vuxna (9)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100%</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r>
                        <a:rPr lang="en-SE" sz="900" b="0" i="0" u="none" strike="noStrike">
                          <a:solidFill>
                            <a:srgbClr val="000000"/>
                          </a:solidFill>
                          <a:effectLst/>
                          <a:latin typeface="Arial" panose="020B0604020202020204" pitchFamily="34" charset="0"/>
                        </a:rPr>
                        <a:t>9</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8CA"/>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Träffpunkter, mötesplatser, café och liknande*  (6)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17%</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r>
                        <a:rPr lang="en-SE" sz="900" b="0" i="0" u="none" strike="noStrike">
                          <a:solidFill>
                            <a:srgbClr val="000000"/>
                          </a:solidFill>
                          <a:effectLst/>
                          <a:latin typeface="Arial" panose="020B0604020202020204" pitchFamily="34" charset="0"/>
                        </a:rPr>
                        <a:t>1</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2"/>
                    </a:solidFill>
                  </a:tcPr>
                </a:tc>
                <a:tc>
                  <a:txBody>
                    <a:bodyPr/>
                    <a:lstStyle/>
                    <a:p>
                      <a:pPr algn="ctr" fontAlgn="ctr"/>
                      <a:endParaRPr lang="en-SE" sz="900" b="0" i="0" u="none" strike="noStrike">
                        <a:solidFill>
                          <a:srgbClr val="000000"/>
                        </a:solidFill>
                        <a:effectLst/>
                        <a:latin typeface="Arial" panose="020B0604020202020204" pitchFamily="34" charset="0"/>
                      </a:endParaRP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sv-SE" sz="900" b="0" i="0" u="none" strike="noStrike">
                          <a:solidFill>
                            <a:srgbClr val="000000"/>
                          </a:solidFill>
                          <a:effectLst/>
                          <a:latin typeface="Arial" panose="020B0604020202020204" pitchFamily="34" charset="0"/>
                        </a:rPr>
                        <a:t>Träffpunkter, mötesplatser, café och liknande*  (6)</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a:solidFill>
                            <a:srgbClr val="000000"/>
                          </a:solidFill>
                          <a:effectLst/>
                          <a:latin typeface="Arial" panose="020B0604020202020204" pitchFamily="34" charset="0"/>
                        </a:rPr>
                        <a:t>83%</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tc>
                  <a:txBody>
                    <a:bodyPr/>
                    <a:lstStyle/>
                    <a:p>
                      <a:pPr algn="ctr" fontAlgn="ctr"/>
                      <a:r>
                        <a:rPr lang="en-SE" sz="900" b="0" i="0" u="none" strike="noStrike" dirty="0">
                          <a:solidFill>
                            <a:srgbClr val="000000"/>
                          </a:solidFill>
                          <a:effectLst/>
                          <a:latin typeface="Arial" panose="020B0604020202020204" pitchFamily="34" charset="0"/>
                        </a:rPr>
                        <a:t>5</a:t>
                      </a:r>
                    </a:p>
                  </a:txBody>
                  <a:tcPr marL="8372" marR="8372" marT="83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1CE"/>
                    </a:solidFill>
                  </a:tcPr>
                </a:tc>
                <a:extLst>
                  <a:ext uri="{0D108BD9-81ED-4DB2-BD59-A6C34878D82A}">
                    <a16:rowId xmlns:a16="http://schemas.microsoft.com/office/drawing/2014/main" val="3114952909"/>
                  </a:ext>
                </a:extLst>
              </a:tr>
            </a:tbl>
          </a:graphicData>
        </a:graphic>
      </p:graphicFrame>
    </p:spTree>
    <p:extLst>
      <p:ext uri="{BB962C8B-B14F-4D97-AF65-F5344CB8AC3E}">
        <p14:creationId xmlns:p14="http://schemas.microsoft.com/office/powerpoint/2010/main" val="16913970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antalet individer som tar del av insatser som ges med eller utan biståndsbeslut</a:t>
            </a:r>
            <a:endParaRPr lang="en-US" dirty="0"/>
          </a:p>
        </p:txBody>
      </p:sp>
      <p:sp>
        <p:nvSpPr>
          <p:cNvPr id="5" name="Platshållare för sidfot 4">
            <a:extLst>
              <a:ext uri="{FF2B5EF4-FFF2-40B4-BE49-F238E27FC236}">
                <a16:creationId xmlns:a16="http://schemas.microsoft.com/office/drawing/2014/main" id="{7BE79A43-B120-4978-B51F-81D34277A7E2}"/>
              </a:ext>
            </a:extLst>
          </p:cNvPr>
          <p:cNvSpPr>
            <a:spLocks noGrp="1"/>
          </p:cNvSpPr>
          <p:nvPr>
            <p:ph type="ftr" sz="quarter" idx="11"/>
          </p:nvPr>
        </p:nvSpPr>
        <p:spPr/>
        <p:txBody>
          <a:bodyPr/>
          <a:lstStyle/>
          <a:p>
            <a:r>
              <a:rPr lang="sv-SE"/>
              <a:t>Verksamhetsområde: Funktionshinder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93</a:t>
            </a:fld>
            <a:endParaRPr lang="sv-SE"/>
          </a:p>
        </p:txBody>
      </p:sp>
      <p:sp>
        <p:nvSpPr>
          <p:cNvPr id="8" name="Text Placeholder 7">
            <a:extLst>
              <a:ext uri="{FF2B5EF4-FFF2-40B4-BE49-F238E27FC236}">
                <a16:creationId xmlns:a16="http://schemas.microsoft.com/office/drawing/2014/main" id="{03791622-BA2C-9AA9-79F4-7396665B4AF4}"/>
              </a:ext>
            </a:extLst>
          </p:cNvPr>
          <p:cNvSpPr>
            <a:spLocks noGrp="1"/>
          </p:cNvSpPr>
          <p:nvPr>
            <p:ph type="body" sz="quarter" idx="13"/>
          </p:nvPr>
        </p:nvSpPr>
        <p:spPr/>
        <p:txBody>
          <a:bodyPr/>
          <a:lstStyle/>
          <a:p>
            <a:r>
              <a:rPr lang="sv-SE" sz="800" dirty="0"/>
              <a:t>	Källa:	Enkät: Kartläggning av socialtjänstens insatser i Sveriges kommuner (2021)  </a:t>
            </a:r>
          </a:p>
        </p:txBody>
      </p:sp>
      <p:sp>
        <p:nvSpPr>
          <p:cNvPr id="10" name="TextBox 9">
            <a:extLst>
              <a:ext uri="{FF2B5EF4-FFF2-40B4-BE49-F238E27FC236}">
                <a16:creationId xmlns:a16="http://schemas.microsoft.com/office/drawing/2014/main" id="{33EE6DBC-516C-5947-1441-3C6745DF3976}"/>
              </a:ext>
            </a:extLst>
          </p:cNvPr>
          <p:cNvSpPr txBox="1"/>
          <p:nvPr/>
        </p:nvSpPr>
        <p:spPr>
          <a:xfrm>
            <a:off x="4861367" y="1615545"/>
            <a:ext cx="3152935" cy="430887"/>
          </a:xfrm>
          <a:prstGeom prst="rect">
            <a:avLst/>
          </a:prstGeom>
          <a:noFill/>
        </p:spPr>
        <p:txBody>
          <a:bodyPr wrap="square">
            <a:spAutoFit/>
          </a:bodyPr>
          <a:lstStyle/>
          <a:p>
            <a:r>
              <a:rPr lang="sv-SE" sz="1100" dirty="0">
                <a:latin typeface="Arial" panose="020B0604020202020204" pitchFamily="34" charset="0"/>
              </a:rPr>
              <a:t>insatser i kommunerna som uppges ges både med och utan biståndsbeslut</a:t>
            </a:r>
            <a:endParaRPr lang="sv-SE" sz="1100" dirty="0"/>
          </a:p>
        </p:txBody>
      </p:sp>
      <p:sp>
        <p:nvSpPr>
          <p:cNvPr id="11" name="TextBox 10">
            <a:extLst>
              <a:ext uri="{FF2B5EF4-FFF2-40B4-BE49-F238E27FC236}">
                <a16:creationId xmlns:a16="http://schemas.microsoft.com/office/drawing/2014/main" id="{F8C0B02D-20D2-3C51-2DB2-895BD86D3F56}"/>
              </a:ext>
            </a:extLst>
          </p:cNvPr>
          <p:cNvSpPr txBox="1"/>
          <p:nvPr/>
        </p:nvSpPr>
        <p:spPr>
          <a:xfrm>
            <a:off x="1404393" y="1609489"/>
            <a:ext cx="2865801" cy="430887"/>
          </a:xfrm>
          <a:prstGeom prst="rect">
            <a:avLst/>
          </a:prstGeom>
          <a:noFill/>
        </p:spPr>
        <p:txBody>
          <a:bodyPr wrap="square">
            <a:spAutoFit/>
          </a:bodyPr>
          <a:lstStyle/>
          <a:p>
            <a:r>
              <a:rPr lang="sv-SE" sz="1100" dirty="0">
                <a:latin typeface="Arial" panose="020B0604020202020204" pitchFamily="34" charset="0"/>
              </a:rPr>
              <a:t>insatser i kommunerna som uppges endast ges med biståndsbeslut</a:t>
            </a:r>
            <a:endParaRPr lang="sv-SE" sz="1100" dirty="0"/>
          </a:p>
        </p:txBody>
      </p:sp>
      <p:sp>
        <p:nvSpPr>
          <p:cNvPr id="14" name="TextBox 13">
            <a:extLst>
              <a:ext uri="{FF2B5EF4-FFF2-40B4-BE49-F238E27FC236}">
                <a16:creationId xmlns:a16="http://schemas.microsoft.com/office/drawing/2014/main" id="{55EAE6B7-8EE2-E44D-2B26-66FCC15B06CA}"/>
              </a:ext>
            </a:extLst>
          </p:cNvPr>
          <p:cNvSpPr txBox="1"/>
          <p:nvPr/>
        </p:nvSpPr>
        <p:spPr>
          <a:xfrm>
            <a:off x="8605474" y="1609489"/>
            <a:ext cx="2841887" cy="430887"/>
          </a:xfrm>
          <a:prstGeom prst="rect">
            <a:avLst/>
          </a:prstGeom>
          <a:noFill/>
          <a:ln>
            <a:noFill/>
          </a:ln>
        </p:spPr>
        <p:txBody>
          <a:bodyPr wrap="square">
            <a:spAutoFit/>
          </a:bodyPr>
          <a:lstStyle/>
          <a:p>
            <a:r>
              <a:rPr lang="sv-SE" sz="1100" dirty="0">
                <a:latin typeface="Arial" panose="020B0604020202020204" pitchFamily="34" charset="0"/>
              </a:rPr>
              <a:t>insatser i kommunerna som uppges endast ges utan biståndsbeslut</a:t>
            </a:r>
            <a:endParaRPr lang="sv-SE" sz="1100" dirty="0"/>
          </a:p>
        </p:txBody>
      </p:sp>
      <p:sp>
        <p:nvSpPr>
          <p:cNvPr id="15" name="TextBox 14">
            <a:extLst>
              <a:ext uri="{FF2B5EF4-FFF2-40B4-BE49-F238E27FC236}">
                <a16:creationId xmlns:a16="http://schemas.microsoft.com/office/drawing/2014/main" id="{4E383E15-FAF1-8F4E-88B2-31E2928172B7}"/>
              </a:ext>
            </a:extLst>
          </p:cNvPr>
          <p:cNvSpPr txBox="1"/>
          <p:nvPr/>
        </p:nvSpPr>
        <p:spPr>
          <a:xfrm>
            <a:off x="1404393"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6" name="TextBox 15">
            <a:extLst>
              <a:ext uri="{FF2B5EF4-FFF2-40B4-BE49-F238E27FC236}">
                <a16:creationId xmlns:a16="http://schemas.microsoft.com/office/drawing/2014/main" id="{9AE59115-6A00-A313-2819-2E75C87AC701}"/>
              </a:ext>
            </a:extLst>
          </p:cNvPr>
          <p:cNvSpPr txBox="1"/>
          <p:nvPr>
            <p:custDataLst>
              <p:tags r:id="rId1"/>
            </p:custDataLst>
          </p:nvPr>
        </p:nvSpPr>
        <p:spPr>
          <a:xfrm>
            <a:off x="1982891" y="1412384"/>
            <a:ext cx="704325" cy="261610"/>
          </a:xfrm>
          <a:prstGeom prst="rect">
            <a:avLst/>
          </a:prstGeom>
          <a:noFill/>
        </p:spPr>
        <p:txBody>
          <a:bodyPr wrap="square">
            <a:spAutoFit/>
          </a:bodyPr>
          <a:lstStyle/>
          <a:p>
            <a:r>
              <a:rPr lang="sv-SE" sz="1100" dirty="0"/>
              <a:t>170</a:t>
            </a:r>
          </a:p>
        </p:txBody>
      </p:sp>
      <p:sp>
        <p:nvSpPr>
          <p:cNvPr id="17" name="TextBox 16">
            <a:extLst>
              <a:ext uri="{FF2B5EF4-FFF2-40B4-BE49-F238E27FC236}">
                <a16:creationId xmlns:a16="http://schemas.microsoft.com/office/drawing/2014/main" id="{738B8C3F-4EE4-D538-FEC3-B1CEF460598C}"/>
              </a:ext>
            </a:extLst>
          </p:cNvPr>
          <p:cNvSpPr txBox="1"/>
          <p:nvPr/>
        </p:nvSpPr>
        <p:spPr>
          <a:xfrm>
            <a:off x="8592800"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18" name="TextBox 17">
            <a:extLst>
              <a:ext uri="{FF2B5EF4-FFF2-40B4-BE49-F238E27FC236}">
                <a16:creationId xmlns:a16="http://schemas.microsoft.com/office/drawing/2014/main" id="{CCCAE17A-34FB-9662-627C-A23BF9C31C29}"/>
              </a:ext>
            </a:extLst>
          </p:cNvPr>
          <p:cNvSpPr txBox="1"/>
          <p:nvPr>
            <p:custDataLst>
              <p:tags r:id="rId2"/>
            </p:custDataLst>
          </p:nvPr>
        </p:nvSpPr>
        <p:spPr>
          <a:xfrm>
            <a:off x="9171298" y="1412384"/>
            <a:ext cx="704325" cy="261610"/>
          </a:xfrm>
          <a:prstGeom prst="rect">
            <a:avLst/>
          </a:prstGeom>
          <a:noFill/>
        </p:spPr>
        <p:txBody>
          <a:bodyPr wrap="square">
            <a:spAutoFit/>
          </a:bodyPr>
          <a:lstStyle/>
          <a:p>
            <a:r>
              <a:rPr lang="sv-SE" sz="1100" dirty="0"/>
              <a:t>72</a:t>
            </a:r>
          </a:p>
        </p:txBody>
      </p:sp>
      <p:sp>
        <p:nvSpPr>
          <p:cNvPr id="19" name="TextBox 18">
            <a:extLst>
              <a:ext uri="{FF2B5EF4-FFF2-40B4-BE49-F238E27FC236}">
                <a16:creationId xmlns:a16="http://schemas.microsoft.com/office/drawing/2014/main" id="{77411F7F-2CB5-E19C-4D64-60B80C960265}"/>
              </a:ext>
            </a:extLst>
          </p:cNvPr>
          <p:cNvSpPr txBox="1"/>
          <p:nvPr/>
        </p:nvSpPr>
        <p:spPr>
          <a:xfrm>
            <a:off x="4861366" y="1412384"/>
            <a:ext cx="704325" cy="261610"/>
          </a:xfrm>
          <a:prstGeom prst="rect">
            <a:avLst/>
          </a:prstGeom>
          <a:noFill/>
        </p:spPr>
        <p:txBody>
          <a:bodyPr wrap="square">
            <a:spAutoFit/>
          </a:bodyPr>
          <a:lstStyle/>
          <a:p>
            <a:r>
              <a:rPr lang="sv-SE" sz="1100" dirty="0">
                <a:latin typeface="Arial" panose="020B0604020202020204" pitchFamily="34" charset="0"/>
              </a:rPr>
              <a:t>100 % =</a:t>
            </a:r>
            <a:endParaRPr lang="sv-SE" sz="1100" dirty="0"/>
          </a:p>
        </p:txBody>
      </p:sp>
      <p:sp>
        <p:nvSpPr>
          <p:cNvPr id="20" name="TextBox 19">
            <a:extLst>
              <a:ext uri="{FF2B5EF4-FFF2-40B4-BE49-F238E27FC236}">
                <a16:creationId xmlns:a16="http://schemas.microsoft.com/office/drawing/2014/main" id="{053C22F7-80DB-4078-D5DE-3244ABAE638A}"/>
              </a:ext>
            </a:extLst>
          </p:cNvPr>
          <p:cNvSpPr txBox="1"/>
          <p:nvPr>
            <p:custDataLst>
              <p:tags r:id="rId3"/>
            </p:custDataLst>
          </p:nvPr>
        </p:nvSpPr>
        <p:spPr>
          <a:xfrm>
            <a:off x="5439864" y="1412384"/>
            <a:ext cx="704325" cy="261610"/>
          </a:xfrm>
          <a:prstGeom prst="rect">
            <a:avLst/>
          </a:prstGeom>
          <a:noFill/>
        </p:spPr>
        <p:txBody>
          <a:bodyPr wrap="square">
            <a:spAutoFit/>
          </a:bodyPr>
          <a:lstStyle/>
          <a:p>
            <a:r>
              <a:rPr lang="sv-SE" sz="1100" dirty="0"/>
              <a:t>9</a:t>
            </a:r>
          </a:p>
        </p:txBody>
      </p:sp>
      <p:graphicFrame>
        <p:nvGraphicFramePr>
          <p:cNvPr id="21" name="Chart 20">
            <a:extLst>
              <a:ext uri="{FF2B5EF4-FFF2-40B4-BE49-F238E27FC236}">
                <a16:creationId xmlns:a16="http://schemas.microsoft.com/office/drawing/2014/main" id="{0027493E-6377-424D-9A2B-20F007176892}"/>
              </a:ext>
            </a:extLst>
          </p:cNvPr>
          <p:cNvGraphicFramePr>
            <a:graphicFrameLocks/>
          </p:cNvGraphicFramePr>
          <p:nvPr>
            <p:extLst>
              <p:ext uri="{D42A27DB-BD31-4B8C-83A1-F6EECF244321}">
                <p14:modId xmlns:p14="http://schemas.microsoft.com/office/powerpoint/2010/main" val="1311204500"/>
              </p:ext>
            </p:extLst>
          </p:nvPr>
        </p:nvGraphicFramePr>
        <p:xfrm>
          <a:off x="381924" y="2090161"/>
          <a:ext cx="11428152" cy="3639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103327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Fördelning av insatser som ges med respektive utan biståndsbeslut uppdelat på kommun</a:t>
            </a:r>
          </a:p>
        </p:txBody>
      </p:sp>
      <p:sp>
        <p:nvSpPr>
          <p:cNvPr id="5" name="Platshållare för sidfot 4">
            <a:extLst>
              <a:ext uri="{FF2B5EF4-FFF2-40B4-BE49-F238E27FC236}">
                <a16:creationId xmlns:a16="http://schemas.microsoft.com/office/drawing/2014/main" id="{3684D774-355F-41DE-9BA0-4C6EA4B351C9}"/>
              </a:ext>
            </a:extLst>
          </p:cNvPr>
          <p:cNvSpPr>
            <a:spLocks noGrp="1"/>
          </p:cNvSpPr>
          <p:nvPr>
            <p:ph type="ftr" sz="quarter" idx="11"/>
          </p:nvPr>
        </p:nvSpPr>
        <p:spPr/>
        <p:txBody>
          <a:bodyPr/>
          <a:lstStyle/>
          <a:p>
            <a:r>
              <a:rPr lang="sv-SE"/>
              <a:t>Verksamhetsområde: Funktionshinder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94</a:t>
            </a:fld>
            <a:endParaRPr lang="sv-SE"/>
          </a:p>
        </p:txBody>
      </p:sp>
      <p:sp>
        <p:nvSpPr>
          <p:cNvPr id="9" name="Text Placeholder 8">
            <a:extLst>
              <a:ext uri="{FF2B5EF4-FFF2-40B4-BE49-F238E27FC236}">
                <a16:creationId xmlns:a16="http://schemas.microsoft.com/office/drawing/2014/main" id="{82D4B429-4184-AB17-8855-6A35CF2CCF66}"/>
              </a:ext>
            </a:extLst>
          </p:cNvPr>
          <p:cNvSpPr>
            <a:spLocks noGrp="1"/>
          </p:cNvSpPr>
          <p:nvPr>
            <p:ph type="body" sz="quarter" idx="13"/>
          </p:nvPr>
        </p:nvSpPr>
        <p:spPr/>
        <p:txBody>
          <a:bodyPr/>
          <a:lstStyle/>
          <a:p>
            <a:r>
              <a:rPr lang="sv-SE" sz="800" dirty="0"/>
              <a:t>	Not: 	Antal svarande kommuner i riket är 214 kommuner. </a:t>
            </a:r>
            <a:r>
              <a:rPr lang="sv-SE" dirty="0"/>
              <a:t>Endast de kommuner som har lämnat ett svar visas i denna graf.</a:t>
            </a:r>
            <a:endParaRPr lang="sv-SE" sz="800" dirty="0"/>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4AB19DD5-620B-47D6-929C-76D57921E8B1}"/>
              </a:ext>
            </a:extLst>
          </p:cNvPr>
          <p:cNvGraphicFramePr>
            <a:graphicFrameLocks/>
          </p:cNvGraphicFramePr>
          <p:nvPr>
            <p:extLst>
              <p:ext uri="{D42A27DB-BD31-4B8C-83A1-F6EECF244321}">
                <p14:modId xmlns:p14="http://schemas.microsoft.com/office/powerpoint/2010/main" val="2618924368"/>
              </p:ext>
            </p:extLst>
          </p:nvPr>
        </p:nvGraphicFramePr>
        <p:xfrm>
          <a:off x="381924" y="1135343"/>
          <a:ext cx="11428152" cy="4587313"/>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63C3FDB0-1407-B697-1A7B-FCED151C0BC0}"/>
              </a:ext>
            </a:extLst>
          </p:cNvPr>
          <p:cNvSpPr/>
          <p:nvPr/>
        </p:nvSpPr>
        <p:spPr>
          <a:xfrm>
            <a:off x="9099822" y="5391730"/>
            <a:ext cx="1628503" cy="33092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316209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Kartlagda insatser som ges med och utan biståndsbeslut utifrån huvudgrupp</a:t>
            </a:r>
          </a:p>
        </p:txBody>
      </p:sp>
      <p:sp>
        <p:nvSpPr>
          <p:cNvPr id="5" name="Platshållare för sidfot 4">
            <a:extLst>
              <a:ext uri="{FF2B5EF4-FFF2-40B4-BE49-F238E27FC236}">
                <a16:creationId xmlns:a16="http://schemas.microsoft.com/office/drawing/2014/main" id="{28B9F028-6CDE-449E-9554-63D0768A1E36}"/>
              </a:ext>
            </a:extLst>
          </p:cNvPr>
          <p:cNvSpPr>
            <a:spLocks noGrp="1"/>
          </p:cNvSpPr>
          <p:nvPr>
            <p:ph type="ftr" sz="quarter" idx="11"/>
          </p:nvPr>
        </p:nvSpPr>
        <p:spPr/>
        <p:txBody>
          <a:bodyPr/>
          <a:lstStyle/>
          <a:p>
            <a:r>
              <a:rPr lang="sv-SE"/>
              <a:t>Verksamhetsområde: Funktionshinder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95</a:t>
            </a:fld>
            <a:endParaRPr lang="sv-SE"/>
          </a:p>
        </p:txBody>
      </p:sp>
      <p:sp>
        <p:nvSpPr>
          <p:cNvPr id="9" name="Text Placeholder 8">
            <a:extLst>
              <a:ext uri="{FF2B5EF4-FFF2-40B4-BE49-F238E27FC236}">
                <a16:creationId xmlns:a16="http://schemas.microsoft.com/office/drawing/2014/main" id="{8AED1FE3-EAAD-7A04-3376-52BFD925E89B}"/>
              </a:ext>
            </a:extLst>
          </p:cNvPr>
          <p:cNvSpPr>
            <a:spLocks noGrp="1"/>
          </p:cNvSpPr>
          <p:nvPr>
            <p:ph type="body" sz="quarter" idx="13"/>
          </p:nvPr>
        </p:nvSpPr>
        <p:spPr/>
        <p:txBody>
          <a:bodyPr/>
          <a:lstStyle/>
          <a:p>
            <a:r>
              <a:rPr lang="sv-SE" sz="800" dirty="0"/>
              <a:t>	Not: 	Antal svarande kommuner anges i parentes.</a:t>
            </a:r>
          </a:p>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2002CDAC-C794-4144-A1B5-3FA2BB694401}"/>
              </a:ext>
            </a:extLst>
          </p:cNvPr>
          <p:cNvGraphicFramePr>
            <a:graphicFrameLocks/>
          </p:cNvGraphicFramePr>
          <p:nvPr>
            <p:extLst>
              <p:ext uri="{D42A27DB-BD31-4B8C-83A1-F6EECF244321}">
                <p14:modId xmlns:p14="http://schemas.microsoft.com/office/powerpoint/2010/main" val="3118808314"/>
              </p:ext>
            </p:extLst>
          </p:nvPr>
        </p:nvGraphicFramePr>
        <p:xfrm>
          <a:off x="381924" y="1133076"/>
          <a:ext cx="11428152" cy="45918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0927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Andel kommuner som vill ge insatser utan biståndsbeslut, givet att en lagändring möjliggjorde detta </a:t>
            </a:r>
            <a:endParaRPr lang="en-US" dirty="0"/>
          </a:p>
        </p:txBody>
      </p:sp>
      <p:sp>
        <p:nvSpPr>
          <p:cNvPr id="5" name="Platshållare för sidfot 4">
            <a:extLst>
              <a:ext uri="{FF2B5EF4-FFF2-40B4-BE49-F238E27FC236}">
                <a16:creationId xmlns:a16="http://schemas.microsoft.com/office/drawing/2014/main" id="{2F496DBE-8B73-44AC-B513-7B1B63B4DE66}"/>
              </a:ext>
            </a:extLst>
          </p:cNvPr>
          <p:cNvSpPr>
            <a:spLocks noGrp="1"/>
          </p:cNvSpPr>
          <p:nvPr>
            <p:ph type="ftr" sz="quarter" idx="11"/>
          </p:nvPr>
        </p:nvSpPr>
        <p:spPr/>
        <p:txBody>
          <a:bodyPr/>
          <a:lstStyle/>
          <a:p>
            <a:r>
              <a:rPr lang="sv-SE"/>
              <a:t>Verksamhetsområde: Funktionshinder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96</a:t>
            </a:fld>
            <a:endParaRPr lang="sv-SE"/>
          </a:p>
        </p:txBody>
      </p:sp>
      <p:sp>
        <p:nvSpPr>
          <p:cNvPr id="14" name="Text Placeholder 13">
            <a:extLst>
              <a:ext uri="{FF2B5EF4-FFF2-40B4-BE49-F238E27FC236}">
                <a16:creationId xmlns:a16="http://schemas.microsoft.com/office/drawing/2014/main" id="{8D0F3AC9-A4BC-0A7A-E182-B90695F0D478}"/>
              </a:ext>
            </a:extLst>
          </p:cNvPr>
          <p:cNvSpPr>
            <a:spLocks noGrp="1"/>
          </p:cNvSpPr>
          <p:nvPr>
            <p:ph type="body" sz="quarter" idx="13"/>
          </p:nvPr>
        </p:nvSpPr>
        <p:spPr/>
        <p:txBody>
          <a:bodyPr/>
          <a:lstStyle/>
          <a:p>
            <a:r>
              <a:rPr lang="sv-SE" sz="800" dirty="0"/>
              <a:t>	Källa:	Enkät: Kartläggning av socialtjänstens insatser i Sveriges kommuner (2021)  </a:t>
            </a:r>
          </a:p>
        </p:txBody>
      </p:sp>
      <p:sp>
        <p:nvSpPr>
          <p:cNvPr id="12" name="TextBox 11">
            <a:extLst>
              <a:ext uri="{FF2B5EF4-FFF2-40B4-BE49-F238E27FC236}">
                <a16:creationId xmlns:a16="http://schemas.microsoft.com/office/drawing/2014/main" id="{CBB1CE66-0A94-400D-901C-6AAFA4BC4A3F}"/>
              </a:ext>
            </a:extLst>
          </p:cNvPr>
          <p:cNvSpPr txBox="1"/>
          <p:nvPr/>
        </p:nvSpPr>
        <p:spPr>
          <a:xfrm>
            <a:off x="239522" y="1548689"/>
            <a:ext cx="6969352" cy="523220"/>
          </a:xfrm>
          <a:prstGeom prst="rect">
            <a:avLst/>
          </a:prstGeom>
          <a:noFill/>
        </p:spPr>
        <p:txBody>
          <a:bodyPr wrap="square">
            <a:spAutoFit/>
          </a:bodyPr>
          <a:lstStyle/>
          <a:p>
            <a:pPr algn="l" rtl="0">
              <a:defRPr sz="1440" b="0" i="0" u="none" strike="noStrike" kern="1200" spc="0" baseline="0">
                <a:solidFill>
                  <a:sysClr val="windowText" lastClr="000000"/>
                </a:solidFill>
                <a:latin typeface="+mn-lt"/>
                <a:ea typeface="+mn-ea"/>
                <a:cs typeface="+mn-cs"/>
              </a:defRPr>
            </a:pPr>
            <a:r>
              <a:rPr lang="sv-SE" sz="1400" b="1" dirty="0"/>
              <a:t>Om det sker en lagändring som möjliggör att kommunen erbjuder insatser utan biståndsbeslut, skulle ni vilja ge någon eller några insatser utan biståndsbeslut?</a:t>
            </a:r>
          </a:p>
        </p:txBody>
      </p:sp>
      <p:sp>
        <p:nvSpPr>
          <p:cNvPr id="9" name="TextBox 8">
            <a:extLst>
              <a:ext uri="{FF2B5EF4-FFF2-40B4-BE49-F238E27FC236}">
                <a16:creationId xmlns:a16="http://schemas.microsoft.com/office/drawing/2014/main" id="{3F07C661-1F20-9DB4-94E4-9595F7E345B4}"/>
              </a:ext>
            </a:extLst>
          </p:cNvPr>
          <p:cNvSpPr txBox="1"/>
          <p:nvPr/>
        </p:nvSpPr>
        <p:spPr>
          <a:xfrm>
            <a:off x="9658972" y="1562659"/>
            <a:ext cx="2186822" cy="415498"/>
          </a:xfrm>
          <a:prstGeom prst="rect">
            <a:avLst/>
          </a:prstGeom>
          <a:noFill/>
        </p:spPr>
        <p:txBody>
          <a:bodyPr wrap="square">
            <a:spAutoFit/>
          </a:bodyPr>
          <a:lstStyle/>
          <a:p>
            <a:r>
              <a:rPr lang="sv-SE" sz="1050" dirty="0"/>
              <a:t>kommuner i länet som besvarat frågan</a:t>
            </a:r>
          </a:p>
        </p:txBody>
      </p:sp>
      <p:sp>
        <p:nvSpPr>
          <p:cNvPr id="10" name="TextBox 13">
            <a:extLst>
              <a:ext uri="{FF2B5EF4-FFF2-40B4-BE49-F238E27FC236}">
                <a16:creationId xmlns:a16="http://schemas.microsoft.com/office/drawing/2014/main" id="{388B01A1-3335-5CB5-B824-E6C1A0C270A1}"/>
              </a:ext>
            </a:extLst>
          </p:cNvPr>
          <p:cNvSpPr txBox="1"/>
          <p:nvPr/>
        </p:nvSpPr>
        <p:spPr>
          <a:xfrm>
            <a:off x="9658972" y="1308743"/>
            <a:ext cx="751640" cy="253916"/>
          </a:xfrm>
          <a:prstGeom prst="rect">
            <a:avLst/>
          </a:prstGeom>
          <a:noFill/>
        </p:spPr>
        <p:txBody>
          <a:bodyPr wrap="square">
            <a:spAutoFit/>
          </a:bodyPr>
          <a:lstStyle/>
          <a:p>
            <a:r>
              <a:rPr lang="sv-SE" sz="1050" dirty="0">
                <a:latin typeface="Arial" panose="020B0604020202020204" pitchFamily="34" charset="0"/>
              </a:rPr>
              <a:t>100 % =</a:t>
            </a:r>
            <a:endParaRPr lang="sv-SE" sz="1050" dirty="0"/>
          </a:p>
        </p:txBody>
      </p:sp>
      <p:sp>
        <p:nvSpPr>
          <p:cNvPr id="11" name="TextBox 14">
            <a:extLst>
              <a:ext uri="{FF2B5EF4-FFF2-40B4-BE49-F238E27FC236}">
                <a16:creationId xmlns:a16="http://schemas.microsoft.com/office/drawing/2014/main" id="{69E58292-65B2-E584-B8D9-AE352D92C68C}"/>
              </a:ext>
            </a:extLst>
          </p:cNvPr>
          <p:cNvSpPr txBox="1"/>
          <p:nvPr>
            <p:custDataLst>
              <p:tags r:id="rId1"/>
            </p:custDataLst>
          </p:nvPr>
        </p:nvSpPr>
        <p:spPr>
          <a:xfrm>
            <a:off x="10317073" y="1308743"/>
            <a:ext cx="751640" cy="253916"/>
          </a:xfrm>
          <a:prstGeom prst="rect">
            <a:avLst/>
          </a:prstGeom>
          <a:noFill/>
        </p:spPr>
        <p:txBody>
          <a:bodyPr wrap="square">
            <a:spAutoFit/>
          </a:bodyPr>
          <a:lstStyle/>
          <a:p>
            <a:r>
              <a:rPr lang="sv-SE" sz="1050" dirty="0"/>
              <a:t>12</a:t>
            </a:r>
          </a:p>
        </p:txBody>
      </p:sp>
      <p:graphicFrame>
        <p:nvGraphicFramePr>
          <p:cNvPr id="13" name="Chart 12">
            <a:extLst>
              <a:ext uri="{FF2B5EF4-FFF2-40B4-BE49-F238E27FC236}">
                <a16:creationId xmlns:a16="http://schemas.microsoft.com/office/drawing/2014/main" id="{7E236A60-1C58-4282-8C32-1B02A06A9F9B}"/>
              </a:ext>
            </a:extLst>
          </p:cNvPr>
          <p:cNvGraphicFramePr>
            <a:graphicFrameLocks/>
          </p:cNvGraphicFramePr>
          <p:nvPr>
            <p:extLst>
              <p:ext uri="{D42A27DB-BD31-4B8C-83A1-F6EECF244321}">
                <p14:modId xmlns:p14="http://schemas.microsoft.com/office/powerpoint/2010/main" val="874166264"/>
              </p:ext>
            </p:extLst>
          </p:nvPr>
        </p:nvGraphicFramePr>
        <p:xfrm>
          <a:off x="381924" y="1980090"/>
          <a:ext cx="11428152" cy="36629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41599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236E-6A51-45AF-A5F4-BB4AF489D6BA}"/>
              </a:ext>
            </a:extLst>
          </p:cNvPr>
          <p:cNvSpPr>
            <a:spLocks noGrp="1"/>
          </p:cNvSpPr>
          <p:nvPr>
            <p:ph type="title"/>
          </p:nvPr>
        </p:nvSpPr>
        <p:spPr/>
        <p:txBody>
          <a:bodyPr>
            <a:normAutofit fontScale="90000"/>
          </a:bodyPr>
          <a:lstStyle/>
          <a:p>
            <a:r>
              <a:rPr lang="sv-SE" dirty="0"/>
              <a:t>Antal kommuner som skulle vilja ge insatser utan biståndsbeslut i respektive insatskategori </a:t>
            </a:r>
            <a:endParaRPr lang="en-US" dirty="0"/>
          </a:p>
        </p:txBody>
      </p:sp>
      <p:sp>
        <p:nvSpPr>
          <p:cNvPr id="5" name="Platshållare för sidfot 4">
            <a:extLst>
              <a:ext uri="{FF2B5EF4-FFF2-40B4-BE49-F238E27FC236}">
                <a16:creationId xmlns:a16="http://schemas.microsoft.com/office/drawing/2014/main" id="{3EF46C39-56B5-4A5E-875E-1BD52D650961}"/>
              </a:ext>
            </a:extLst>
          </p:cNvPr>
          <p:cNvSpPr>
            <a:spLocks noGrp="1"/>
          </p:cNvSpPr>
          <p:nvPr>
            <p:ph type="ftr" sz="quarter" idx="11"/>
          </p:nvPr>
        </p:nvSpPr>
        <p:spPr/>
        <p:txBody>
          <a:bodyPr/>
          <a:lstStyle/>
          <a:p>
            <a:r>
              <a:rPr lang="sv-SE"/>
              <a:t>Verksamhetsområde: Funktionshinder</a:t>
            </a:r>
          </a:p>
        </p:txBody>
      </p:sp>
      <p:sp>
        <p:nvSpPr>
          <p:cNvPr id="3" name="Slide Number Placeholder 2">
            <a:extLst>
              <a:ext uri="{FF2B5EF4-FFF2-40B4-BE49-F238E27FC236}">
                <a16:creationId xmlns:a16="http://schemas.microsoft.com/office/drawing/2014/main" id="{1708B222-3724-4906-92ED-8D0635E4C1B2}"/>
              </a:ext>
            </a:extLst>
          </p:cNvPr>
          <p:cNvSpPr>
            <a:spLocks noGrp="1"/>
          </p:cNvSpPr>
          <p:nvPr>
            <p:ph type="sldNum" sz="quarter" idx="12"/>
          </p:nvPr>
        </p:nvSpPr>
        <p:spPr/>
        <p:txBody>
          <a:bodyPr/>
          <a:lstStyle/>
          <a:p>
            <a:fld id="{2DBAD975-63FF-4468-AC34-025F73E043F9}" type="slidenum">
              <a:rPr lang="sv-SE" smtClean="0"/>
              <a:pPr/>
              <a:t>97</a:t>
            </a:fld>
            <a:endParaRPr lang="sv-SE"/>
          </a:p>
        </p:txBody>
      </p:sp>
      <p:sp>
        <p:nvSpPr>
          <p:cNvPr id="9" name="Text Placeholder 8">
            <a:extLst>
              <a:ext uri="{FF2B5EF4-FFF2-40B4-BE49-F238E27FC236}">
                <a16:creationId xmlns:a16="http://schemas.microsoft.com/office/drawing/2014/main" id="{5B20AF44-0F8D-63D8-F84B-29154D785297}"/>
              </a:ext>
            </a:extLst>
          </p:cNvPr>
          <p:cNvSpPr>
            <a:spLocks noGrp="1"/>
          </p:cNvSpPr>
          <p:nvPr>
            <p:ph type="body" sz="quarter" idx="13"/>
          </p:nvPr>
        </p:nvSpPr>
        <p:spPr/>
        <p:txBody>
          <a:bodyPr/>
          <a:lstStyle/>
          <a:p>
            <a:r>
              <a:rPr lang="sv-SE" sz="800" dirty="0"/>
              <a:t>	Källa:	Enkät: Kartläggning av socialtjänstens insatser i Sveriges kommuner (2021)  </a:t>
            </a:r>
          </a:p>
        </p:txBody>
      </p:sp>
      <p:graphicFrame>
        <p:nvGraphicFramePr>
          <p:cNvPr id="6" name="Chart 5">
            <a:extLst>
              <a:ext uri="{FF2B5EF4-FFF2-40B4-BE49-F238E27FC236}">
                <a16:creationId xmlns:a16="http://schemas.microsoft.com/office/drawing/2014/main" id="{857EDDD6-7C84-4070-96E1-6E545F1EF0D8}"/>
              </a:ext>
            </a:extLst>
          </p:cNvPr>
          <p:cNvGraphicFramePr>
            <a:graphicFrameLocks/>
          </p:cNvGraphicFramePr>
          <p:nvPr>
            <p:extLst>
              <p:ext uri="{D42A27DB-BD31-4B8C-83A1-F6EECF244321}">
                <p14:modId xmlns:p14="http://schemas.microsoft.com/office/powerpoint/2010/main" val="3815243222"/>
              </p:ext>
            </p:extLst>
          </p:nvPr>
        </p:nvGraphicFramePr>
        <p:xfrm>
          <a:off x="381924" y="1119809"/>
          <a:ext cx="11428152" cy="46183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60411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kt 31" hidden="1">
            <a:extLst>
              <a:ext uri="{FF2B5EF4-FFF2-40B4-BE49-F238E27FC236}">
                <a16:creationId xmlns:a16="http://schemas.microsoft.com/office/drawing/2014/main" id="{6E707A1C-BE77-444C-9D54-3A1519ED5CB5}"/>
              </a:ext>
            </a:extLst>
          </p:cNvPr>
          <p:cNvGraphicFramePr>
            <a:graphicFrameLocks noChangeAspect="1"/>
          </p:cNvGraphicFramePr>
          <p:nvPr>
            <p:custDataLst>
              <p:tags r:id="rId2"/>
            </p:custDataLst>
          </p:nvPr>
        </p:nvGraphicFramePr>
        <p:xfrm>
          <a:off x="1679" y="1639"/>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4" imgW="395" imgH="394" progId="TCLayout.ActiveDocument.1">
                  <p:embed/>
                </p:oleObj>
              </mc:Choice>
              <mc:Fallback>
                <p:oleObj name="think-cell Slide" r:id="rId4" imgW="395" imgH="394" progId="TCLayout.ActiveDocument.1">
                  <p:embed/>
                  <p:pic>
                    <p:nvPicPr>
                      <p:cNvPr id="32" name="Objekt 31" hidden="1">
                        <a:extLst>
                          <a:ext uri="{FF2B5EF4-FFF2-40B4-BE49-F238E27FC236}">
                            <a16:creationId xmlns:a16="http://schemas.microsoft.com/office/drawing/2014/main" id="{6E707A1C-BE77-444C-9D54-3A1519ED5CB5}"/>
                          </a:ext>
                        </a:extLst>
                      </p:cNvPr>
                      <p:cNvPicPr/>
                      <p:nvPr/>
                    </p:nvPicPr>
                    <p:blipFill>
                      <a:blip r:embed="rId5"/>
                      <a:stretch>
                        <a:fillRect/>
                      </a:stretch>
                    </p:blipFill>
                    <p:spPr>
                      <a:xfrm>
                        <a:off x="1679" y="1639"/>
                        <a:ext cx="1587" cy="1587"/>
                      </a:xfrm>
                      <a:prstGeom prst="rect">
                        <a:avLst/>
                      </a:prstGeom>
                    </p:spPr>
                  </p:pic>
                </p:oleObj>
              </mc:Fallback>
            </mc:AlternateContent>
          </a:graphicData>
        </a:graphic>
      </p:graphicFrame>
      <p:sp>
        <p:nvSpPr>
          <p:cNvPr id="25" name="Rektangel 4">
            <a:extLst>
              <a:ext uri="{FF2B5EF4-FFF2-40B4-BE49-F238E27FC236}">
                <a16:creationId xmlns:a16="http://schemas.microsoft.com/office/drawing/2014/main" id="{7575D7FE-AE79-4F94-8D19-1EFF3DE7E324}"/>
              </a:ext>
            </a:extLst>
          </p:cNvPr>
          <p:cNvSpPr/>
          <p:nvPr/>
        </p:nvSpPr>
        <p:spPr>
          <a:xfrm>
            <a:off x="90" y="1250185"/>
            <a:ext cx="7267861" cy="455290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3"/>
            <a:endParaRPr lang="sv-SE" sz="1600">
              <a:solidFill>
                <a:srgbClr val="FFFFFF"/>
              </a:solidFill>
              <a:latin typeface="Calibri"/>
            </a:endParaRPr>
          </a:p>
        </p:txBody>
      </p:sp>
      <p:sp>
        <p:nvSpPr>
          <p:cNvPr id="27" name="Hexagon 1">
            <a:extLst>
              <a:ext uri="{FF2B5EF4-FFF2-40B4-BE49-F238E27FC236}">
                <a16:creationId xmlns:a16="http://schemas.microsoft.com/office/drawing/2014/main" id="{4C9ED3B4-0EAD-4A2F-82DC-5F51599CF0DF}"/>
              </a:ext>
            </a:extLst>
          </p:cNvPr>
          <p:cNvSpPr/>
          <p:nvPr/>
        </p:nvSpPr>
        <p:spPr>
          <a:xfrm rot="5400000">
            <a:off x="-130126" y="875568"/>
            <a:ext cx="2241629" cy="198119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346" b="1" dirty="0">
                <a:latin typeface="Franklin Gothic Demi" panose="020B0703020102020204" pitchFamily="34" charset="0"/>
              </a:rPr>
              <a:t>6</a:t>
            </a:r>
            <a:endParaRPr lang="sv-SE" sz="7346" b="1" dirty="0">
              <a:latin typeface="Franklin Gothic Demi" panose="020B0703020102020204" pitchFamily="34" charset="0"/>
            </a:endParaRPr>
          </a:p>
        </p:txBody>
      </p:sp>
      <p:sp>
        <p:nvSpPr>
          <p:cNvPr id="28" name="Rektangel 9">
            <a:extLst>
              <a:ext uri="{FF2B5EF4-FFF2-40B4-BE49-F238E27FC236}">
                <a16:creationId xmlns:a16="http://schemas.microsoft.com/office/drawing/2014/main" id="{81D290B4-36D6-425D-A8BC-F29293F512F0}"/>
              </a:ext>
            </a:extLst>
          </p:cNvPr>
          <p:cNvSpPr/>
          <p:nvPr/>
        </p:nvSpPr>
        <p:spPr>
          <a:xfrm>
            <a:off x="2913529" y="4002981"/>
            <a:ext cx="8119670" cy="2241586"/>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sv-SE" sz="6122">
              <a:solidFill>
                <a:schemeClr val="tx1"/>
              </a:solidFill>
              <a:latin typeface="Arial" panose="020B0604020202020204" pitchFamily="34" charset="0"/>
              <a:cs typeface="Arial" panose="020B0604020202020204" pitchFamily="34" charset="0"/>
            </a:endParaRPr>
          </a:p>
          <a:p>
            <a:endParaRPr lang="sv-SE" sz="1224">
              <a:solidFill>
                <a:schemeClr val="tx1"/>
              </a:solidFill>
              <a:latin typeface="Arial" panose="020B0604020202020204" pitchFamily="34" charset="0"/>
              <a:cs typeface="Arial" panose="020B0604020202020204" pitchFamily="34" charset="0"/>
            </a:endParaRPr>
          </a:p>
          <a:p>
            <a:pPr lvl="0"/>
            <a:endParaRPr lang="sv-SE" sz="1224">
              <a:solidFill>
                <a:schemeClr val="tx1"/>
              </a:solidFill>
              <a:latin typeface="Arial" panose="020B0604020202020204" pitchFamily="34" charset="0"/>
              <a:cs typeface="Arial" panose="020B0604020202020204" pitchFamily="34" charset="0"/>
            </a:endParaRPr>
          </a:p>
          <a:p>
            <a:pPr lvl="0" algn="just"/>
            <a:endParaRPr lang="sv-SE" sz="1224">
              <a:solidFill>
                <a:schemeClr val="tx1"/>
              </a:solidFill>
              <a:latin typeface="Arial" panose="020B0604020202020204" pitchFamily="34" charset="0"/>
              <a:cs typeface="Arial" panose="020B0604020202020204" pitchFamily="34" charset="0"/>
            </a:endParaRPr>
          </a:p>
          <a:p>
            <a:pPr lvl="0" algn="just"/>
            <a:endParaRPr lang="sv-SE" sz="1224">
              <a:solidFill>
                <a:srgbClr val="000000"/>
              </a:solidFill>
              <a:latin typeface="Arial" panose="020B0604020202020204" pitchFamily="34" charset="0"/>
              <a:cs typeface="Arial" panose="020B0604020202020204" pitchFamily="34" charset="0"/>
            </a:endParaRPr>
          </a:p>
        </p:txBody>
      </p:sp>
      <p:sp>
        <p:nvSpPr>
          <p:cNvPr id="29" name="Rektangel 8">
            <a:extLst>
              <a:ext uri="{FF2B5EF4-FFF2-40B4-BE49-F238E27FC236}">
                <a16:creationId xmlns:a16="http://schemas.microsoft.com/office/drawing/2014/main" id="{A3B943FA-47E5-4E80-AAB4-D6374B9BAD24}"/>
              </a:ext>
            </a:extLst>
          </p:cNvPr>
          <p:cNvSpPr/>
          <p:nvPr/>
        </p:nvSpPr>
        <p:spPr>
          <a:xfrm>
            <a:off x="374723" y="3058938"/>
            <a:ext cx="6518592" cy="740125"/>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sv-SE" sz="4000" dirty="0">
                <a:solidFill>
                  <a:schemeClr val="tx1"/>
                </a:solidFill>
                <a:latin typeface="Franklin Gothic Demi" panose="020B0703020102020204" pitchFamily="34" charset="0"/>
                <a:cs typeface="Arial" panose="020B0604020202020204" pitchFamily="34" charset="0"/>
              </a:rPr>
              <a:t>Resultat för verksamhetsområde missbruk och beroende</a:t>
            </a:r>
          </a:p>
        </p:txBody>
      </p:sp>
      <p:sp>
        <p:nvSpPr>
          <p:cNvPr id="2" name="Platshållare för bildnummer 1">
            <a:extLst>
              <a:ext uri="{FF2B5EF4-FFF2-40B4-BE49-F238E27FC236}">
                <a16:creationId xmlns:a16="http://schemas.microsoft.com/office/drawing/2014/main" id="{6D086A38-C447-46A7-92DA-217393BBB29F}"/>
              </a:ext>
            </a:extLst>
          </p:cNvPr>
          <p:cNvSpPr>
            <a:spLocks noGrp="1"/>
          </p:cNvSpPr>
          <p:nvPr>
            <p:ph type="sldNum" sz="quarter" idx="12"/>
          </p:nvPr>
        </p:nvSpPr>
        <p:spPr/>
        <p:txBody>
          <a:bodyPr/>
          <a:lstStyle/>
          <a:p>
            <a:fld id="{2DBAD975-63FF-4468-AC34-025F73E043F9}" type="slidenum">
              <a:rPr lang="sv-SE" smtClean="0"/>
              <a:t>98</a:t>
            </a:fld>
            <a:endParaRPr lang="sv-SE"/>
          </a:p>
        </p:txBody>
      </p:sp>
      <p:pic>
        <p:nvPicPr>
          <p:cNvPr id="4102" name="Picture 6" descr="man wearing black crew-neck top">
            <a:extLst>
              <a:ext uri="{FF2B5EF4-FFF2-40B4-BE49-F238E27FC236}">
                <a16:creationId xmlns:a16="http://schemas.microsoft.com/office/drawing/2014/main" id="{39435E27-BDF8-4B5A-92FD-D82DC6DD433E}"/>
              </a:ext>
            </a:extLst>
          </p:cNvPr>
          <p:cNvPicPr>
            <a:picLocks noChangeAspect="1" noChangeArrowheads="1"/>
          </p:cNvPicPr>
          <p:nvPr/>
        </p:nvPicPr>
        <p:blipFill rotWithShape="1">
          <a:blip r:embed="rId6">
            <a:grayscl/>
            <a:extLst>
              <a:ext uri="{28A0092B-C50C-407E-A947-70E740481C1C}">
                <a14:useLocalDpi xmlns:a14="http://schemas.microsoft.com/office/drawing/2010/main" val="0"/>
              </a:ext>
            </a:extLst>
          </a:blip>
          <a:srcRect l="12217" t="117" r="13950" b="-117"/>
          <a:stretch/>
        </p:blipFill>
        <p:spPr bwMode="auto">
          <a:xfrm>
            <a:off x="7724959" y="1250185"/>
            <a:ext cx="4477674" cy="4548455"/>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sidfot 3">
            <a:extLst>
              <a:ext uri="{FF2B5EF4-FFF2-40B4-BE49-F238E27FC236}">
                <a16:creationId xmlns:a16="http://schemas.microsoft.com/office/drawing/2014/main" id="{F451329A-24C9-44BD-A056-7FAE77E3DADA}"/>
              </a:ext>
            </a:extLst>
          </p:cNvPr>
          <p:cNvSpPr>
            <a:spLocks noGrp="1"/>
          </p:cNvSpPr>
          <p:nvPr>
            <p:ph type="ftr" sz="quarter" idx="11"/>
          </p:nvPr>
        </p:nvSpPr>
        <p:spPr/>
        <p:txBody>
          <a:bodyPr/>
          <a:lstStyle/>
          <a:p>
            <a:r>
              <a:rPr lang="sv-SE"/>
              <a:t>Verksamhetsområde: Missbruk och beroende</a:t>
            </a:r>
          </a:p>
        </p:txBody>
      </p:sp>
    </p:spTree>
    <p:extLst>
      <p:ext uri="{BB962C8B-B14F-4D97-AF65-F5344CB8AC3E}">
        <p14:creationId xmlns:p14="http://schemas.microsoft.com/office/powerpoint/2010/main" val="287983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ktangel 45">
            <a:extLst>
              <a:ext uri="{FF2B5EF4-FFF2-40B4-BE49-F238E27FC236}">
                <a16:creationId xmlns:a16="http://schemas.microsoft.com/office/drawing/2014/main" id="{B8A7C8DA-1D48-4E85-A02D-5B95384BFDAC}"/>
              </a:ext>
            </a:extLst>
          </p:cNvPr>
          <p:cNvSpPr/>
          <p:nvPr/>
        </p:nvSpPr>
        <p:spPr>
          <a:xfrm>
            <a:off x="344442" y="1384925"/>
            <a:ext cx="4605726" cy="432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nummer 4">
            <a:extLst>
              <a:ext uri="{FF2B5EF4-FFF2-40B4-BE49-F238E27FC236}">
                <a16:creationId xmlns:a16="http://schemas.microsoft.com/office/drawing/2014/main" id="{07D04BCC-F952-47C1-A0AD-1576A5BFA281}"/>
              </a:ext>
            </a:extLst>
          </p:cNvPr>
          <p:cNvSpPr>
            <a:spLocks noGrp="1"/>
          </p:cNvSpPr>
          <p:nvPr>
            <p:ph type="sldNum" sz="quarter" idx="12"/>
          </p:nvPr>
        </p:nvSpPr>
        <p:spPr/>
        <p:txBody>
          <a:bodyPr/>
          <a:lstStyle/>
          <a:p>
            <a:fld id="{2DBAD975-63FF-4468-AC34-025F73E043F9}" type="slidenum">
              <a:rPr lang="sv-SE" smtClean="0"/>
              <a:t>99</a:t>
            </a:fld>
            <a:endParaRPr lang="sv-SE"/>
          </a:p>
        </p:txBody>
      </p:sp>
      <p:sp>
        <p:nvSpPr>
          <p:cNvPr id="12" name="Rektangel 11">
            <a:extLst>
              <a:ext uri="{FF2B5EF4-FFF2-40B4-BE49-F238E27FC236}">
                <a16:creationId xmlns:a16="http://schemas.microsoft.com/office/drawing/2014/main" id="{06E39778-7A85-4EFD-B7E3-006FA87D94E8}"/>
              </a:ext>
            </a:extLst>
          </p:cNvPr>
          <p:cNvSpPr/>
          <p:nvPr/>
        </p:nvSpPr>
        <p:spPr>
          <a:xfrm>
            <a:off x="5110389" y="1384925"/>
            <a:ext cx="6734046" cy="432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sidfot 3">
            <a:extLst>
              <a:ext uri="{FF2B5EF4-FFF2-40B4-BE49-F238E27FC236}">
                <a16:creationId xmlns:a16="http://schemas.microsoft.com/office/drawing/2014/main" id="{F291C489-7F21-48BE-8FD2-D34F67682F7E}"/>
              </a:ext>
            </a:extLst>
          </p:cNvPr>
          <p:cNvSpPr>
            <a:spLocks noGrp="1"/>
          </p:cNvSpPr>
          <p:nvPr>
            <p:ph type="ftr" sz="quarter" idx="11"/>
          </p:nvPr>
        </p:nvSpPr>
        <p:spPr/>
        <p:txBody>
          <a:bodyPr/>
          <a:lstStyle/>
          <a:p>
            <a:r>
              <a:rPr lang="sv-SE"/>
              <a:t>Verksamhetsområde: Missbruk och beroende</a:t>
            </a:r>
          </a:p>
        </p:txBody>
      </p:sp>
      <p:sp>
        <p:nvSpPr>
          <p:cNvPr id="58" name="Rubrik 1">
            <a:extLst>
              <a:ext uri="{FF2B5EF4-FFF2-40B4-BE49-F238E27FC236}">
                <a16:creationId xmlns:a16="http://schemas.microsoft.com/office/drawing/2014/main" id="{798B050D-B78E-5FC3-C6DE-FB1C8596AD40}"/>
              </a:ext>
            </a:extLst>
          </p:cNvPr>
          <p:cNvSpPr>
            <a:spLocks noGrp="1"/>
          </p:cNvSpPr>
          <p:nvPr>
            <p:ph type="title"/>
          </p:nvPr>
        </p:nvSpPr>
        <p:spPr>
          <a:xfrm>
            <a:off x="193675" y="284163"/>
            <a:ext cx="11650663" cy="1230312"/>
          </a:xfrm>
        </p:spPr>
        <p:txBody>
          <a:bodyPr anchor="t"/>
          <a:lstStyle/>
          <a:p>
            <a:r>
              <a:rPr lang="sv-SE" sz="2800" dirty="0"/>
              <a:t>Svarsfrekvens för enkät: verksamhetsområde missbruk och beroende</a:t>
            </a:r>
            <a:endParaRPr lang="sv-SE" sz="2800" dirty="0">
              <a:highlight>
                <a:srgbClr val="FFFF00"/>
              </a:highlight>
            </a:endParaRPr>
          </a:p>
        </p:txBody>
      </p:sp>
      <p:sp>
        <p:nvSpPr>
          <p:cNvPr id="11" name="textruta 48">
            <a:extLst>
              <a:ext uri="{FF2B5EF4-FFF2-40B4-BE49-F238E27FC236}">
                <a16:creationId xmlns:a16="http://schemas.microsoft.com/office/drawing/2014/main" id="{88CB756C-9873-DBCE-3699-31097A8CCFFA}"/>
              </a:ext>
            </a:extLst>
          </p:cNvPr>
          <p:cNvSpPr txBox="1"/>
          <p:nvPr>
            <p:custDataLst>
              <p:tags r:id="rId1"/>
            </p:custDataLst>
          </p:nvPr>
        </p:nvSpPr>
        <p:spPr>
          <a:xfrm>
            <a:off x="578502" y="3248791"/>
            <a:ext cx="733437" cy="584775"/>
          </a:xfrm>
          <a:prstGeom prst="rect">
            <a:avLst/>
          </a:prstGeom>
          <a:noFill/>
        </p:spPr>
        <p:txBody>
          <a:bodyPr wrap="square" rtlCol="0">
            <a:spAutoFit/>
          </a:bodyPr>
          <a:lstStyle/>
          <a:p>
            <a:r>
              <a:rPr lang="sv-SE" sz="3200" b="1" dirty="0"/>
              <a:t>13</a:t>
            </a:r>
          </a:p>
        </p:txBody>
      </p:sp>
      <p:sp>
        <p:nvSpPr>
          <p:cNvPr id="13" name="textruta 49">
            <a:extLst>
              <a:ext uri="{FF2B5EF4-FFF2-40B4-BE49-F238E27FC236}">
                <a16:creationId xmlns:a16="http://schemas.microsoft.com/office/drawing/2014/main" id="{94324926-8FCB-6BC9-60EB-4B70A784DF0A}"/>
              </a:ext>
            </a:extLst>
          </p:cNvPr>
          <p:cNvSpPr txBox="1"/>
          <p:nvPr/>
        </p:nvSpPr>
        <p:spPr>
          <a:xfrm>
            <a:off x="1398815" y="3248791"/>
            <a:ext cx="2857276" cy="584775"/>
          </a:xfrm>
          <a:prstGeom prst="rect">
            <a:avLst/>
          </a:prstGeom>
          <a:noFill/>
        </p:spPr>
        <p:txBody>
          <a:bodyPr wrap="square" rtlCol="0">
            <a:spAutoFit/>
          </a:bodyPr>
          <a:lstStyle/>
          <a:p>
            <a:r>
              <a:rPr lang="sv-SE" sz="1600" b="1" dirty="0"/>
              <a:t>Kommuner besvarade enkäten</a:t>
            </a:r>
          </a:p>
        </p:txBody>
      </p:sp>
      <p:sp>
        <p:nvSpPr>
          <p:cNvPr id="14" name="textruta 50">
            <a:extLst>
              <a:ext uri="{FF2B5EF4-FFF2-40B4-BE49-F238E27FC236}">
                <a16:creationId xmlns:a16="http://schemas.microsoft.com/office/drawing/2014/main" id="{22B6CEC3-B149-AE9D-BB65-1ED33BC71895}"/>
              </a:ext>
            </a:extLst>
          </p:cNvPr>
          <p:cNvSpPr txBox="1"/>
          <p:nvPr>
            <p:custDataLst>
              <p:tags r:id="rId2"/>
            </p:custDataLst>
          </p:nvPr>
        </p:nvSpPr>
        <p:spPr>
          <a:xfrm>
            <a:off x="578502" y="3832627"/>
            <a:ext cx="733437" cy="584775"/>
          </a:xfrm>
          <a:prstGeom prst="rect">
            <a:avLst/>
          </a:prstGeom>
          <a:noFill/>
        </p:spPr>
        <p:txBody>
          <a:bodyPr wrap="square" rtlCol="0">
            <a:spAutoFit/>
          </a:bodyPr>
          <a:lstStyle/>
          <a:p>
            <a:r>
              <a:rPr lang="sv-SE" sz="3200" b="1" dirty="0"/>
              <a:t>11</a:t>
            </a:r>
          </a:p>
        </p:txBody>
      </p:sp>
      <p:sp>
        <p:nvSpPr>
          <p:cNvPr id="15" name="textruta 51">
            <a:extLst>
              <a:ext uri="{FF2B5EF4-FFF2-40B4-BE49-F238E27FC236}">
                <a16:creationId xmlns:a16="http://schemas.microsoft.com/office/drawing/2014/main" id="{FEFAB1F6-C9D1-91B4-D28F-9797E585DE12}"/>
              </a:ext>
            </a:extLst>
          </p:cNvPr>
          <p:cNvSpPr txBox="1"/>
          <p:nvPr/>
        </p:nvSpPr>
        <p:spPr>
          <a:xfrm>
            <a:off x="1398815" y="3832627"/>
            <a:ext cx="2857276" cy="584775"/>
          </a:xfrm>
          <a:prstGeom prst="rect">
            <a:avLst/>
          </a:prstGeom>
          <a:noFill/>
        </p:spPr>
        <p:txBody>
          <a:bodyPr wrap="square" rtlCol="0">
            <a:spAutoFit/>
          </a:bodyPr>
          <a:lstStyle/>
          <a:p>
            <a:r>
              <a:rPr lang="sv-SE" sz="1600" b="1" dirty="0"/>
              <a:t>Kommuner fullföljde hela enkäten</a:t>
            </a:r>
          </a:p>
        </p:txBody>
      </p:sp>
      <p:sp>
        <p:nvSpPr>
          <p:cNvPr id="16" name="textruta 8">
            <a:extLst>
              <a:ext uri="{FF2B5EF4-FFF2-40B4-BE49-F238E27FC236}">
                <a16:creationId xmlns:a16="http://schemas.microsoft.com/office/drawing/2014/main" id="{32F7C3B6-5B02-5F9E-6D94-51D566730F4B}"/>
              </a:ext>
            </a:extLst>
          </p:cNvPr>
          <p:cNvSpPr txBox="1"/>
          <p:nvPr/>
        </p:nvSpPr>
        <p:spPr>
          <a:xfrm>
            <a:off x="391886" y="6068810"/>
            <a:ext cx="10905765" cy="215444"/>
          </a:xfrm>
          <a:prstGeom prst="rect">
            <a:avLst/>
          </a:prstGeom>
          <a:noFill/>
        </p:spPr>
        <p:txBody>
          <a:bodyPr wrap="square" rtlCol="0" anchor="b">
            <a:spAutoFit/>
          </a:bodyPr>
          <a:lstStyle>
            <a:defPPr>
              <a:defRPr lang="sv-SE"/>
            </a:defPPr>
            <a:lvl1pPr defTabSz="447675">
              <a:defRPr sz="1050">
                <a:solidFill>
                  <a:schemeClr val="bg1">
                    <a:lumMod val="50000"/>
                  </a:schemeClr>
                </a:solidFill>
              </a:defRPr>
            </a:lvl1pPr>
          </a:lstStyle>
          <a:p>
            <a:r>
              <a:rPr lang="sv-SE" sz="800" dirty="0"/>
              <a:t>Källa:	Enkät: Kartläggning av socialtjänstens insatser i Sveriges kommuner (2021)  </a:t>
            </a:r>
          </a:p>
        </p:txBody>
      </p:sp>
      <p:pic>
        <p:nvPicPr>
          <p:cNvPr id="18" name="Graphic 17">
            <a:extLst>
              <a:ext uri="{FF2B5EF4-FFF2-40B4-BE49-F238E27FC236}">
                <a16:creationId xmlns:a16="http://schemas.microsoft.com/office/drawing/2014/main" id="{5C8D0615-4958-1763-8C8A-1853D54106D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002049" y="1634799"/>
            <a:ext cx="1290511" cy="1290511"/>
          </a:xfrm>
          <a:prstGeom prst="rect">
            <a:avLst/>
          </a:prstGeom>
        </p:spPr>
      </p:pic>
      <p:graphicFrame>
        <p:nvGraphicFramePr>
          <p:cNvPr id="19" name="Chart 18">
            <a:extLst>
              <a:ext uri="{FF2B5EF4-FFF2-40B4-BE49-F238E27FC236}">
                <a16:creationId xmlns:a16="http://schemas.microsoft.com/office/drawing/2014/main" id="{B71E758C-5A71-476C-8DC5-4E5AF7642794}"/>
              </a:ext>
            </a:extLst>
          </p:cNvPr>
          <p:cNvGraphicFramePr>
            <a:graphicFrameLocks/>
          </p:cNvGraphicFramePr>
          <p:nvPr>
            <p:extLst>
              <p:ext uri="{D42A27DB-BD31-4B8C-83A1-F6EECF244321}">
                <p14:modId xmlns:p14="http://schemas.microsoft.com/office/powerpoint/2010/main" val="2362757512"/>
              </p:ext>
            </p:extLst>
          </p:nvPr>
        </p:nvGraphicFramePr>
        <p:xfrm>
          <a:off x="5237412" y="1384925"/>
          <a:ext cx="6480000" cy="432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098900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missbruk_och_beroende_FB.xlsx&lt;/Source&gt;&lt;SourceModified&gt;&lt;/SourceModified&gt;&lt;ParentId&gt;MLNK4d82c599b73b4f04943ddc56db0102dc&lt;/ParentId&gt;&lt;LinkId&gt;MLNK6794747a05704ef9964c2f0f56bb6d4e&lt;/LinkId&gt;&lt;FriendlyName&gt;&lt;/FriendlyName&gt;&lt;Type&gt;4&lt;/Type&gt;&lt;Address&gt;=OUTPUT!$C$11&lt;/Address&gt;&lt;LastUpdate&gt;2022-05-24 14:48:04&lt;/LastUpdate&gt;&lt;User&gt;Frida Bengtsson&lt;/User&gt;&lt;Text&gt;14&lt;/Text&gt;&lt;Value&gt;14&lt;/Value&gt;&lt;Start&gt;1&lt;/Start&gt;&lt;RangeId&gt;cb1d3&lt;/RangeId&gt;&lt;/Link&gt;&lt;/Links&gt;"/>
</p:tagLst>
</file>

<file path=ppt/tags/tag101.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missbruk_och_beroende_FB.xlsx&lt;/Source&gt;&lt;SourceModified&gt;&lt;/SourceModified&gt;&lt;ParentId&gt;MLNK4d82c599b73b4f04943ddc56db0102dc&lt;/ParentId&gt;&lt;LinkId&gt;MLNK64f19806bd404d098ee8f2ee8530ff16&lt;/LinkId&gt;&lt;FriendlyName&gt;&lt;/FriendlyName&gt;&lt;Type&gt;4&lt;/Type&gt;&lt;Address&gt;=OUTPUT!$C$12&lt;/Address&gt;&lt;LastUpdate&gt;2022-05-24 14:48:04&lt;/LastUpdate&gt;&lt;User&gt;Frida Bengtsson&lt;/User&gt;&lt;Text&gt;31&lt;/Text&gt;&lt;Value&gt;31&lt;/Value&gt;&lt;Start&gt;1&lt;/Start&gt;&lt;RangeId&gt;4186e&lt;/RangeId&gt;&lt;/Link&gt;&lt;/Links&gt;"/>
</p:tagLst>
</file>

<file path=ppt/tags/tag102.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missbruk_och_beroende_FB.xlsx]]&gt;&lt;/Source&gt;&lt;SourceModified&gt;&lt;/SourceModified&gt;&lt;ParentId&gt;MLNK1a2cb6a455d241a785d0cc8bae5de28d&lt;/ParentId&gt;&lt;LinkId&gt;MLNK7c8adfdc466c4c35944a4df08b2b89ed&lt;/LinkId&gt;&lt;FriendlyName&gt;&lt;/FriendlyName&gt;&lt;Type&gt;2&lt;/Type&gt;&lt;Address&gt;=Topp10!$B$3:$E$13&lt;/Address&gt;&lt;LastUpdate&gt;2022-05-24 14:51:11&lt;/LastUpdate&gt;&lt;User&gt;Frida Bengtsson&lt;/User&gt;&lt;/Link&gt;&lt;/Links&gt;"/>
</p:tagLst>
</file>

<file path=ppt/tags/tag103.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missbruk_och_beroende_FB.xlsx]]&gt;&lt;/Source&gt;&lt;SourceModified&gt;&lt;/SourceModified&gt;&lt;ParentId&gt;MLNK1a2cb6a455d241a785d0cc8bae5de28d&lt;/ParentId&gt;&lt;LinkId&gt;MLNK00719592a34a4af78e44a35026f4fcf9&lt;/LinkId&gt;&lt;FriendlyName&gt;&lt;/FriendlyName&gt;&lt;Type&gt;2&lt;/Type&gt;&lt;Address&gt;=Topp10!$B$15:$E$25&lt;/Address&gt;&lt;LastUpdate&gt;2022-05-24 14:47:29&lt;/LastUpdate&gt;&lt;User&gt;Frida Bengtsson&lt;/User&gt;&lt;/Link&gt;&lt;/Links&gt;"/>
</p:tagLst>
</file>

<file path=ppt/tags/tag104.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missbruk_och_beroende_FB.xlsx&lt;/Source&gt;&lt;SourceModified&gt;&lt;/SourceModified&gt;&lt;ParentId&gt;MLNK4d82c599b73b4f04943ddc56db0102dc&lt;/ParentId&gt;&lt;LinkId&gt;MLNKf139ce6d04a447aaa78170eb4ddb33d4&lt;/LinkId&gt;&lt;FriendlyName&gt;&lt;/FriendlyName&gt;&lt;Type&gt;4&lt;/Type&gt;&lt;Address&gt;=OUTPUT!$G$50&lt;/Address&gt;&lt;LastUpdate&gt;2022-05-24 14:48:04&lt;/LastUpdate&gt;&lt;User&gt;Frida Bengtsson&lt;/User&gt;&lt;Text&gt;231&lt;/Text&gt;&lt;Value&gt;231&lt;/Value&gt;&lt;Start&gt;1&lt;/Start&gt;&lt;RangeId&gt;6d3e7&lt;/RangeId&gt;&lt;/Link&gt;&lt;/Links&gt;"/>
</p:tagLst>
</file>

<file path=ppt/tags/tag105.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missbruk_och_beroende_FB.xlsx]]&gt;&lt;/Source&gt;&lt;SourceModified&gt;&lt;/SourceModified&gt;&lt;ParentId&gt;MLNK87e71c4291414edc969a493f6db5eb8e&lt;/ParentId&gt;&lt;LinkId&gt;MLNK5efac1cd10da45e2b9f9c95058dad272&lt;/LinkId&gt;&lt;FriendlyName&gt;&lt;/FriendlyName&gt;&lt;Type&gt;2&lt;/Type&gt;&lt;Address&gt;=Topp3!$B$2:$H$5&lt;/Address&gt;&lt;LastUpdate&gt;2022-05-24 14:50:44&lt;/LastUpdate&gt;&lt;User&gt;Frida Bengtsson&lt;/User&gt;&lt;/Link&gt;&lt;/Links&gt;"/>
</p:tagLst>
</file>

<file path=ppt/tags/tag106.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missbruk_och_beroende_FB.xlsx]]&gt;&lt;/Source&gt;&lt;SourceModified&gt;&lt;/SourceModified&gt;&lt;ParentId&gt;MLNK6f2ace3ed4034910b83eee3f9c3f3d9a&lt;/ParentId&gt;&lt;LinkId&gt;MLNK1741dafdbab5425382d040adfa7a2fee&lt;/LinkId&gt;&lt;FriendlyName&gt;&lt;/FriendlyName&gt;&lt;Type&gt;2&lt;/Type&gt;&lt;Address&gt;=Topp5!$B$3:$L$8&lt;/Address&gt;&lt;LastUpdate&gt;2022-05-24 14:47:30&lt;/LastUpdate&gt;&lt;User&gt;Frida Bengtsson&lt;/User&gt;&lt;/Link&gt;&lt;/Links&gt;"/>
</p:tagLst>
</file>

<file path=ppt/tags/tag107.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missbruk_och_beroende_FB.xlsx&lt;/Source&gt;&lt;SourceModified&gt;&lt;/SourceModified&gt;&lt;ParentId&gt;MLNK4d82c599b73b4f04943ddc56db0102dc&lt;/ParentId&gt;&lt;LinkId&gt;MLNK64b98b15f5a14e8a85ffe14b0a39c90e&lt;/LinkId&gt;&lt;FriendlyName&gt;&lt;/FriendlyName&gt;&lt;Type&gt;4&lt;/Type&gt;&lt;Address&gt;=OUTPUT!$C$76&lt;/Address&gt;&lt;LastUpdate&gt;2022-05-24 14:48:04&lt;/LastUpdate&gt;&lt;User&gt;Frida Bengtsson&lt;/User&gt;&lt;Text&gt;159&lt;/Text&gt;&lt;Value&gt;159&lt;/Value&gt;&lt;Start&gt;1&lt;/Start&gt;&lt;RangeId&gt;c17fc&lt;/RangeId&gt;&lt;/Link&gt;&lt;/Links&gt;"/>
</p:tagLst>
</file>

<file path=ppt/tags/tag108.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missbruk_och_beroende_FB.xlsx&lt;/Source&gt;&lt;SourceModified&gt;&lt;/SourceModified&gt;&lt;ParentId&gt;MLNK4d82c599b73b4f04943ddc56db0102dc&lt;/ParentId&gt;&lt;LinkId&gt;MLNK9323125c484948ce89d40168b5991578&lt;/LinkId&gt;&lt;FriendlyName&gt;&lt;/FriendlyName&gt;&lt;Type&gt;4&lt;/Type&gt;&lt;Address&gt;=OUTPUT!$E$76&lt;/Address&gt;&lt;LastUpdate&gt;2022-05-24 14:48:04&lt;/LastUpdate&gt;&lt;User&gt;Frida Bengtsson&lt;/User&gt;&lt;Text&gt;0&lt;/Text&gt;&lt;Value&gt;0&lt;/Value&gt;&lt;Start&gt;1&lt;/Start&gt;&lt;RangeId&gt;b5a99&lt;/RangeId&gt;&lt;/Link&gt;&lt;/Links&gt;"/>
</p:tagLst>
</file>

<file path=ppt/tags/tag109.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missbruk_och_beroende_FB.xlsx&lt;/Source&gt;&lt;SourceModified&gt;&lt;/SourceModified&gt;&lt;ParentId&gt;MLNK4d82c599b73b4f04943ddc56db0102dc&lt;/ParentId&gt;&lt;LinkId&gt;MLNK21a217a4780f435b89bc96a9e9825d5f&lt;/LinkId&gt;&lt;FriendlyName&gt;&lt;/FriendlyName&gt;&lt;Type&gt;4&lt;/Type&gt;&lt;Address&gt;=OUTPUT!$D$76&lt;/Address&gt;&lt;LastUpdate&gt;2022-05-24 14:48:04&lt;/LastUpdate&gt;&lt;User&gt;Frida Bengtsson&lt;/User&gt;&lt;Text&gt;66&lt;/Text&gt;&lt;Value&gt;66&lt;/Value&gt;&lt;Start&gt;1&lt;/Start&gt;&lt;RangeId&gt;c47f0&lt;/RangeId&gt;&lt;/Link&gt;&lt;/Links&gt;"/>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missbruk_och_beroende_FB.xlsx&lt;/Source&gt;&lt;SourceModified&gt;&lt;/SourceModified&gt;&lt;ParentId&gt;MLNK4d82c599b73b4f04943ddc56db0102dc&lt;/ParentId&gt;&lt;LinkId&gt;MLNK82e1cfeb78744873b5dbb2ca1e7d0693&lt;/LinkId&gt;&lt;FriendlyName&gt;&lt;/FriendlyName&gt;&lt;Type&gt;4&lt;/Type&gt;&lt;Address&gt;=OUTPUT!$G$80&lt;/Address&gt;&lt;LastUpdate&gt;2022-05-24 14:48:04&lt;/LastUpdate&gt;&lt;User&gt;Frida Bengtsson&lt;/User&gt;&lt;Text&gt;234&lt;/Text&gt;&lt;Value&gt;234&lt;/Value&gt;&lt;Start&gt;1&lt;/Start&gt;&lt;RangeId&gt;9f87b&lt;/RangeId&gt;&lt;/Link&gt;&lt;/Links&gt;"/>
</p:tagLst>
</file>

<file path=ppt/tags/tag111.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missbruk_och_beroende_FB.xlsx]]&gt;&lt;/Source&gt;&lt;SourceModified&gt;&lt;/SourceModified&gt;&lt;ParentId&gt;MLNK87e71c4291414edc969a493f6db5eb8e&lt;/ParentId&gt;&lt;LinkId&gt;MLNKdc405cf57d0d458db4cf860a4a69b05b&lt;/LinkId&gt;&lt;FriendlyName&gt;&lt;/FriendlyName&gt;&lt;Type&gt;2&lt;/Type&gt;&lt;Address&gt;=Topp3!$B$7:$H$10&lt;/Address&gt;&lt;LastUpdate&gt;2022-05-24 14:47:31&lt;/LastUpdate&gt;&lt;User&gt;Frida Bengtsson&lt;/User&gt;&lt;/Link&gt;&lt;/Links&gt;"/>
</p:tagLst>
</file>

<file path=ppt/tags/tag112.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missbruk_och_beroende_FB.xlsx]]&gt;&lt;/Source&gt;&lt;SourceModified&gt;&lt;/SourceModified&gt;&lt;ParentId&gt;MLNK6f2ace3ed4034910b83eee3f9c3f3d9a&lt;/ParentId&gt;&lt;LinkId&gt;MLNK42149c1f202b483fa2e3f7361d0350c3&lt;/LinkId&gt;&lt;FriendlyName&gt;&lt;/FriendlyName&gt;&lt;Type&gt;2&lt;/Type&gt;&lt;Address&gt;=Topp5!$B$12:$L$17&lt;/Address&gt;&lt;LastUpdate&gt;2022-05-24 14:47:32&lt;/LastUpdate&gt;&lt;User&gt;Frida Bengtsson&lt;/User&gt;&lt;/Link&gt;&lt;/Links&gt;"/>
</p:tagLst>
</file>

<file path=ppt/tags/tag113.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missbruk_och_beroende_FB.xlsx&lt;/Source&gt;&lt;SourceModified&gt;&lt;/SourceModified&gt;&lt;ParentId&gt;MLNK4d82c599b73b4f04943ddc56db0102dc&lt;/ParentId&gt;&lt;LinkId&gt;MLNKde8f039a995d4f9cbaaebe35a467b3e4&lt;/LinkId&gt;&lt;FriendlyName&gt;&lt;/FriendlyName&gt;&lt;Type&gt;4&lt;/Type&gt;&lt;Address&gt;=OUTPUT!$C$103&lt;/Address&gt;&lt;LastUpdate&gt;2022-05-24 14:48:04&lt;/LastUpdate&gt;&lt;User&gt;Frida Bengtsson&lt;/User&gt;&lt;Text&gt;170&lt;/Text&gt;&lt;Value&gt;170&lt;/Value&gt;&lt;Start&gt;1&lt;/Start&gt;&lt;RangeId&gt;22c32&lt;/RangeId&gt;&lt;/Link&gt;&lt;/Links&gt;"/>
</p:tagLst>
</file>

<file path=ppt/tags/tag114.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missbruk_och_beroende_FB.xlsx&lt;/Source&gt;&lt;SourceModified&gt;&lt;/SourceModified&gt;&lt;ParentId&gt;MLNK4d82c599b73b4f04943ddc56db0102dc&lt;/ParentId&gt;&lt;LinkId&gt;MLNK6e825580c1144e0085f3238a7515be60&lt;/LinkId&gt;&lt;FriendlyName&gt;&lt;/FriendlyName&gt;&lt;Type&gt;4&lt;/Type&gt;&lt;Address&gt;=OUTPUT!$E$103&lt;/Address&gt;&lt;LastUpdate&gt;2022-05-24 14:48:04&lt;/LastUpdate&gt;&lt;User&gt;Frida Bengtsson&lt;/User&gt;&lt;Text&gt;16&lt;/Text&gt;&lt;Value&gt;16&lt;/Value&gt;&lt;Start&gt;1&lt;/Start&gt;&lt;RangeId&gt;5892a&lt;/RangeId&gt;&lt;/Link&gt;&lt;/Links&gt;"/>
</p:tagLst>
</file>

<file path=ppt/tags/tag115.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missbruk_och_beroende_FB.xlsx&lt;/Source&gt;&lt;SourceModified&gt;&lt;/SourceModified&gt;&lt;ParentId&gt;MLNK4d82c599b73b4f04943ddc56db0102dc&lt;/ParentId&gt;&lt;LinkId&gt;MLNK8a74d81d54a94916952ad2005257ff2e&lt;/LinkId&gt;&lt;FriendlyName&gt;&lt;/FriendlyName&gt;&lt;Type&gt;4&lt;/Type&gt;&lt;Address&gt;=OUTPUT!$D$103&lt;/Address&gt;&lt;LastUpdate&gt;2022-05-24 14:48:05&lt;/LastUpdate&gt;&lt;User&gt;Frida Bengtsson&lt;/User&gt;&lt;Text&gt;45&lt;/Text&gt;&lt;Value&gt;45&lt;/Value&gt;&lt;Start&gt;1&lt;/Start&gt;&lt;RangeId&gt;5c642&lt;/RangeId&gt;&lt;/Link&gt;&lt;/Links&gt;"/>
</p:tagLst>
</file>

<file path=ppt/tags/tag116.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missbruk_och_beroende_FB.xlsx&lt;/Source&gt;&lt;SourceModified&gt;&lt;/SourceModified&gt;&lt;ParentId&gt;MLNK4d82c599b73b4f04943ddc56db0102dc&lt;/ParentId&gt;&lt;LinkId&gt;MLNK6c5f7682da084ae4b375a3cccc322c87&lt;/LinkId&gt;&lt;FriendlyName&gt;&lt;/FriendlyName&gt;&lt;Type&gt;4&lt;/Type&gt;&lt;Address&gt;=OUTPUT!$G$115&lt;/Address&gt;&lt;LastUpdate&gt;2022-05-24 14:48:05&lt;/LastUpdate&gt;&lt;User&gt;Frida Bengtsson&lt;/User&gt;&lt;Text&gt;234&lt;/Text&gt;&lt;Value&gt;234&lt;/Value&gt;&lt;Start&gt;1&lt;/Start&gt;&lt;RangeId&gt;7fba1&lt;/RangeId&gt;&lt;/Link&gt;&lt;/Links&gt;"/>
</p:tagLst>
</file>

<file path=ppt/tags/tag117.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missbruk_och_beroende_FB.xlsx]]&gt;&lt;/Source&gt;&lt;SourceModified&gt;&lt;/SourceModified&gt;&lt;ParentId&gt;MLNK87e71c4291414edc969a493f6db5eb8e&lt;/ParentId&gt;&lt;LinkId&gt;MLNKb58f8a13901f4bbe86831c00f2410d47&lt;/LinkId&gt;&lt;FriendlyName&gt;&lt;/FriendlyName&gt;&lt;Type&gt;2&lt;/Type&gt;&lt;Address&gt;=Topp3!$B$12:$H$15&lt;/Address&gt;&lt;LastUpdate&gt;2022-05-24 14:47:32&lt;/LastUpdate&gt;&lt;User&gt;Frida Bengtsson&lt;/User&gt;&lt;/Link&gt;&lt;/Links&gt;"/>
</p:tagLst>
</file>

<file path=ppt/tags/tag118.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missbruk_och_beroende_FB.xlsx]]&gt;&lt;/Source&gt;&lt;SourceModified&gt;&lt;/SourceModified&gt;&lt;ParentId&gt;MLNK6f2ace3ed4034910b83eee3f9c3f3d9a&lt;/ParentId&gt;&lt;LinkId&gt;MLNKff3e5e9b79e142e4ace4365b899b3616&lt;/LinkId&gt;&lt;FriendlyName&gt;&lt;/FriendlyName&gt;&lt;Type&gt;2&lt;/Type&gt;&lt;Address&gt;=Topp5!$B$20:$L$25&lt;/Address&gt;&lt;LastUpdate&gt;2022-05-24 14:47:33&lt;/LastUpdate&gt;&lt;User&gt;Frida Bengtsson&lt;/User&gt;&lt;/Link&gt;&lt;/Links&gt;"/>
</p:tagLst>
</file>

<file path=ppt/tags/tag119.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lt;![CDATA[https://lumell.sharepoint.com/sites/SKR106-Inventeringsocialtjnsinsatser/Shared Documents/General/3. Analys/Data/Kopia FB/Analys_Äldre_FB.xlsx]]&gt;&lt;/Source&gt;&lt;SourceModified&gt;&lt;/SourceModified&gt;&lt;ParentId&gt;MLNKa76a9af2423a4b298cd352d89bf9fd99&lt;/ParentId&gt;&lt;LinkId&gt;MLNK2d3d1cd186f04ad5a5e76d9fef864518&lt;/LinkId&gt;&lt;FriendlyName&gt;&lt;/FriendlyName&gt;&lt;Type&gt;4&lt;/Type&gt;&lt;Address&gt;=OUTPUT!$C$138&lt;/Address&gt;&lt;LastUpdate&gt;2022-05-19 11:48:51&lt;/LastUpdate&gt;&lt;User&gt;Frida Bengtsson&lt;/User&gt;&lt;Text&gt;178&lt;/Text&gt;&lt;Value&gt;178&lt;/Value&gt;&lt;Start&gt;1&lt;/Start&gt;&lt;RangeId&gt;283f9&lt;/RangeId&gt;&lt;/Link&gt;&lt;Link version=&quot;9.2.6.0&quot;&gt;&lt;Source&gt;https://lumell.sharepoint.com/sites/SKR106-Inventeringsocialtjnsinsatser/Shared Documents/General/3. Analys/Data/Kopia FB/Analys_missbruk_och_beroende_FB.xlsx&lt;/Source&gt;&lt;SourceModified&gt;&lt;/SourceModified&gt;&lt;ParentId&gt;MLNK4d82c599b73b4f04943ddc56db0102dc&lt;/ParentId&gt;&lt;LinkId&gt;MLNK604cf22fa5204eda846f8a622332527c&lt;/LinkId&gt;&lt;FriendlyName&gt;&lt;/FriendlyName&gt;&lt;Type&gt;4&lt;/Type&gt;&lt;Address&gt;=OUTPUT!$C$138&lt;/Address&gt;&lt;LastUpdate&gt;2022-05-24 14:48:05&lt;/LastUpdate&gt;&lt;User&gt;Frida Bengtsson&lt;/User&gt;&lt;Text&gt;159&lt;/Text&gt;&lt;Value&gt;159&lt;/Value&gt;&lt;Start&gt;1&lt;/Start&gt;&lt;RangeId&gt;3de56&lt;/RangeId&gt;&lt;/Link&gt;&lt;/Links&gt;"/>
</p:tagLst>
</file>

<file path=ppt/tags/tag12.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lt;![CDATA[https://lumell.sharepoint.com/sites/SKR106-Inventeringsocialtjnsinsatser/Shared Documents/General/3. Analys/Data/Kopia FB/Analys_Äldre_FB.xlsx]]&gt;&lt;/Source&gt;&lt;SourceModified&gt;&lt;/SourceModified&gt;&lt;ParentId&gt;MLNKa76a9af2423a4b298cd352d89bf9fd99&lt;/ParentId&gt;&lt;LinkId&gt;MLNKcab6386107964b7b955818b7004d6fa9&lt;/LinkId&gt;&lt;FriendlyName&gt;&lt;/FriendlyName&gt;&lt;Type&gt;4&lt;/Type&gt;&lt;Address&gt;=OUTPUT!$E$4&lt;/Address&gt;&lt;LastUpdate&gt;2022-05-19 11:10:34&lt;/LastUpdate&gt;&lt;User&gt;Frida Bengtsson&lt;/User&gt;&lt;Text&gt;10&lt;/Text&gt;&lt;Value&gt;10&lt;/Value&gt;&lt;Start&gt;4&lt;/Start&gt;&lt;RangeId&gt;16f57&lt;/RangeId&gt;&lt;/Link&gt;&lt;Link version=&quot;9.2.6.0&quot;&gt;&lt;Source&gt;https://lumell.sharepoint.com/sites/SKR106-Inventeringsocialtjnsinsatser/Shared Documents/General/3. Analys/Data/Kopia FB/Analys_Äldre_FB.xlsx&lt;/Source&gt;&lt;SourceModified&gt;&lt;/SourceModified&gt;&lt;ParentId&gt;MLNKa76a9af2423a4b298cd352d89bf9fd99&lt;/ParentId&gt;&lt;LinkId&gt;MLNKcab6386107964b7b955818b7004d6fa9&lt;/LinkId&gt;&lt;FriendlyName&gt;&lt;/FriendlyName&gt;&lt;Type&gt;4&lt;/Type&gt;&lt;Address&gt;=OUTPUT!$E$4&lt;/Address&gt;&lt;LastUpdate&gt;2022-05-24 14:47:58&lt;/LastUpdate&gt;&lt;User&gt;Frida Bengtsson&lt;/User&gt;&lt;Text&gt;12&lt;/Text&gt;&lt;Value&gt;12&lt;/Value&gt;&lt;Start&gt;1&lt;/Start&gt;&lt;RangeId&gt;b972b&lt;/RangeId&gt;&lt;/Link&gt;&lt;/Links&gt;"/>
</p:tagLst>
</file>

<file path=ppt/tags/tag120.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missbruk_och_beroende_FB.xlsx&lt;/Source&gt;&lt;SourceModified&gt;&lt;/SourceModified&gt;&lt;ParentId&gt;MLNK4d82c599b73b4f04943ddc56db0102dc&lt;/ParentId&gt;&lt;LinkId&gt;MLNK08fd7f3f542344c6aead4b93b8ba44c0&lt;/LinkId&gt;&lt;FriendlyName&gt;&lt;/FriendlyName&gt;&lt;Type&gt;4&lt;/Type&gt;&lt;Address&gt;=OUTPUT!$E$138&lt;/Address&gt;&lt;LastUpdate&gt;2022-05-24 14:48:05&lt;/LastUpdate&gt;&lt;User&gt;Frida Bengtsson&lt;/User&gt;&lt;Text&gt;23&lt;/Text&gt;&lt;Value&gt;23&lt;/Value&gt;&lt;Start&gt;1&lt;/Start&gt;&lt;RangeId&gt;898c1&lt;/RangeId&gt;&lt;/Link&gt;&lt;/Links&gt;"/>
</p:tagLst>
</file>

<file path=ppt/tags/tag121.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missbruk_och_beroende_FB.xlsx&lt;/Source&gt;&lt;SourceModified&gt;&lt;/SourceModified&gt;&lt;ParentId&gt;MLNK4d82c599b73b4f04943ddc56db0102dc&lt;/ParentId&gt;&lt;LinkId&gt;MLNK205106b5a6504c7a9ee2daf24ce62a21&lt;/LinkId&gt;&lt;FriendlyName&gt;&lt;/FriendlyName&gt;&lt;Type&gt;4&lt;/Type&gt;&lt;Address&gt;=OUTPUT!$D$138&lt;/Address&gt;&lt;LastUpdate&gt;2022-05-24 14:48:05&lt;/LastUpdate&gt;&lt;User&gt;Frida Bengtsson&lt;/User&gt;&lt;Text&gt;48&lt;/Text&gt;&lt;Value&gt;48&lt;/Value&gt;&lt;Start&gt;1&lt;/Start&gt;&lt;RangeId&gt;8a98b&lt;/RangeId&gt;&lt;/Link&gt;&lt;/Links&gt;"/>
</p:tagLst>
</file>

<file path=ppt/tags/tag122.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missbruk_och_beroende_FB.xlsx&lt;/Source&gt;&lt;SourceModified&gt;&lt;/SourceModified&gt;&lt;ParentId&gt;MLNK4d82c599b73b4f04943ddc56db0102dc&lt;/ParentId&gt;&lt;LinkId&gt;MLNK843380b286404d8cae0eff8eabcb7854&lt;/LinkId&gt;&lt;FriendlyName&gt;&lt;/FriendlyName&gt;&lt;Type&gt;4&lt;/Type&gt;&lt;Address&gt;=OUTPUT!$E$151&lt;/Address&gt;&lt;LastUpdate&gt;2022-05-24 14:48:05&lt;/LastUpdate&gt;&lt;User&gt;Frida Bengtsson&lt;/User&gt;&lt;Text&gt;11&lt;/Text&gt;&lt;Value&gt;11&lt;/Value&gt;&lt;Start&gt;1&lt;/Start&gt;&lt;RangeId&gt;83f5b&lt;/RangeId&gt;&lt;/Link&gt;&lt;/Links&gt;"/>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Socialpsykiatri_FB.xlsx&lt;/Source&gt;&lt;SourceModified&gt;&lt;/SourceModified&gt;&lt;ParentId&gt;MLNK1ade8f52cb4146f7b381f370cc6150a1&lt;/ParentId&gt;&lt;LinkId&gt;MLNK343e9eca1e32425cbe8515f63dfb5477&lt;/LinkId&gt;&lt;FriendlyName&gt;&lt;/FriendlyName&gt;&lt;Type&gt;4&lt;/Type&gt;&lt;Address&gt;=OUTPUT!$E$4&lt;/Address&gt;&lt;LastUpdate&gt;2022-05-24 14:48:05&lt;/LastUpdate&gt;&lt;User&gt;Frida Bengtsson&lt;/User&gt;&lt;Text&gt;11&lt;/Text&gt;&lt;Value&gt;11&lt;/Value&gt;&lt;Start&gt;1&lt;/Start&gt;&lt;RangeId&gt;f407c&lt;/RangeId&gt;&lt;/Link&gt;&lt;/Links&gt;"/>
</p:tagLst>
</file>

<file path=ppt/tags/tag125.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Socialpsykiatri_FB.xlsx&lt;/Source&gt;&lt;SourceModified&gt;&lt;/SourceModified&gt;&lt;ParentId&gt;MLNK1ade8f52cb4146f7b381f370cc6150a1&lt;/ParentId&gt;&lt;LinkId&gt;MLNK74b52a1a707744e8b804baafe7402594&lt;/LinkId&gt;&lt;FriendlyName&gt;&lt;/FriendlyName&gt;&lt;Type&gt;4&lt;/Type&gt;&lt;Address&gt;=OUTPUT!$E$5&lt;/Address&gt;&lt;LastUpdate&gt;2022-05-24 14:48:05&lt;/LastUpdate&gt;&lt;User&gt;Frida Bengtsson&lt;/User&gt;&lt;Text&gt;0&lt;/Text&gt;&lt;Value&gt;0&lt;/Value&gt;&lt;Start&gt;1&lt;/Start&gt;&lt;RangeId&gt;a83dc&lt;/RangeId&gt;&lt;/Link&gt;&lt;/Links&gt;"/>
</p:tagLst>
</file>

<file path=ppt/tags/tag126.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Socialpsykiatri_FB.xlsx&lt;/Source&gt;&lt;SourceModified&gt;&lt;/SourceModified&gt;&lt;ParentId&gt;MLNK1ade8f52cb4146f7b381f370cc6150a1&lt;/ParentId&gt;&lt;LinkId&gt;MLNK3cae41c3131b4780a9ed2689c13015d3&lt;/LinkId&gt;&lt;FriendlyName&gt;&lt;/FriendlyName&gt;&lt;Type&gt;4&lt;/Type&gt;&lt;Address&gt;=OUTPUT!$C$9&lt;/Address&gt;&lt;LastUpdate&gt;2022-05-24 14:48:05&lt;/LastUpdate&gt;&lt;User&gt;Frida Bengtsson&lt;/User&gt;&lt;Text&gt;22&lt;/Text&gt;&lt;Value&gt;21,6&lt;/Value&gt;&lt;Start&gt;1&lt;/Start&gt;&lt;RangeId&gt;d5ed4&lt;/RangeId&gt;&lt;/Link&gt;&lt;/Links&gt;"/>
</p:tagLst>
</file>

<file path=ppt/tags/tag127.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Socialpsykiatri_FB.xlsx&lt;/Source&gt;&lt;SourceModified&gt;&lt;/SourceModified&gt;&lt;ParentId&gt;MLNK1ade8f52cb4146f7b381f370cc6150a1&lt;/ParentId&gt;&lt;LinkId&gt;MLNKadd8342254e249679b23f7c53d303da0&lt;/LinkId&gt;&lt;FriendlyName&gt;&lt;/FriendlyName&gt;&lt;Type&gt;4&lt;/Type&gt;&lt;Address&gt;=OUTPUT!$C$10&lt;/Address&gt;&lt;LastUpdate&gt;2022-05-24 14:48:05&lt;/LastUpdate&gt;&lt;User&gt;Frida Bengtsson&lt;/User&gt;&lt;Text&gt;60%&lt;/Text&gt;&lt;Value&gt;0,6&lt;/Value&gt;&lt;Start&gt;1&lt;/Start&gt;&lt;RangeId&gt;f9bc4&lt;/RangeId&gt;&lt;/Link&gt;&lt;/Links&gt;"/>
</p:tagLst>
</file>

<file path=ppt/tags/tag128.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Socialpsykiatri_FB.xlsx&lt;/Source&gt;&lt;SourceModified&gt;&lt;/SourceModified&gt;&lt;ParentId&gt;MLNK1ade8f52cb4146f7b381f370cc6150a1&lt;/ParentId&gt;&lt;LinkId&gt;MLNK139e4b58e214492b8306968441de5029&lt;/LinkId&gt;&lt;FriendlyName&gt;&lt;/FriendlyName&gt;&lt;Type&gt;4&lt;/Type&gt;&lt;Address&gt;=OUTPUT!$C$11&lt;/Address&gt;&lt;LastUpdate&gt;2022-05-24 14:48:05&lt;/LastUpdate&gt;&lt;User&gt;Frida Bengtsson&lt;/User&gt;&lt;Text&gt;11&lt;/Text&gt;&lt;Value&gt;11&lt;/Value&gt;&lt;Start&gt;1&lt;/Start&gt;&lt;RangeId&gt;0a680&lt;/RangeId&gt;&lt;/Link&gt;&lt;/Links&gt;"/>
</p:tagLst>
</file>

<file path=ppt/tags/tag129.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Socialpsykiatri_FB.xlsx&lt;/Source&gt;&lt;SourceModified&gt;&lt;/SourceModified&gt;&lt;ParentId&gt;MLNK1ade8f52cb4146f7b381f370cc6150a1&lt;/ParentId&gt;&lt;LinkId&gt;MLNK98b4f25aba0d4d4a86b0e30a882e4c85&lt;/LinkId&gt;&lt;FriendlyName&gt;&lt;/FriendlyName&gt;&lt;Type&gt;4&lt;/Type&gt;&lt;Address&gt;=OUTPUT!$C$12&lt;/Address&gt;&lt;LastUpdate&gt;2022-05-24 14:48:05&lt;/LastUpdate&gt;&lt;User&gt;Frida Bengtsson&lt;/User&gt;&lt;Text&gt;36&lt;/Text&gt;&lt;Value&gt;36&lt;/Value&gt;&lt;Start&gt;1&lt;/Start&gt;&lt;RangeId&gt;52324&lt;/RangeId&gt;&lt;/Link&gt;&lt;/Links&gt;"/>
</p:tagLst>
</file>

<file path=ppt/tags/tag13.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Äldre_FB.xlsx&lt;/Source&gt;&lt;SourceModified&gt;&lt;/SourceModified&gt;&lt;ParentId&gt;MLNKa76a9af2423a4b298cd352d89bf9fd99&lt;/ParentId&gt;&lt;LinkId&gt;MLNKa663d52284d340aaa98ca640fa604f46&lt;/LinkId&gt;&lt;FriendlyName&gt;&lt;/FriendlyName&gt;&lt;Type&gt;4&lt;/Type&gt;&lt;Address&gt;=OUTPUT!$E$5&lt;/Address&gt;&lt;LastUpdate&gt;2022-05-24 14:47:58&lt;/LastUpdate&gt;&lt;User&gt;Frida Bengtsson&lt;/User&gt;&lt;Text&gt;10&lt;/Text&gt;&lt;Value&gt;10&lt;/Value&gt;&lt;Start&gt;1&lt;/Start&gt;&lt;RangeId&gt;1bdc0&lt;/RangeId&gt;&lt;/Link&gt;&lt;/Links&gt;"/>
</p:tagLst>
</file>

<file path=ppt/tags/tag130.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Socialpsykiatri_FB.xlsx]]&gt;&lt;/Source&gt;&lt;SourceModified&gt;&lt;/SourceModified&gt;&lt;ParentId&gt;MLNK46fbced7967f4bffbc5a13d6b192ed12&lt;/ParentId&gt;&lt;LinkId&gt;MLNKc94c07d8e9224bf1beff8f09d3e49281&lt;/LinkId&gt;&lt;FriendlyName&gt;&lt;/FriendlyName&gt;&lt;Type&gt;2&lt;/Type&gt;&lt;Address&gt;=Topp10!$B$3:$E$13&lt;/Address&gt;&lt;LastUpdate&gt;2022-05-24 14:47:34&lt;/LastUpdate&gt;&lt;User&gt;Frida Bengtsson&lt;/User&gt;&lt;/Link&gt;&lt;/Links&gt;"/>
</p:tagLst>
</file>

<file path=ppt/tags/tag131.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Socialpsykiatri_FB.xlsx]]&gt;&lt;/Source&gt;&lt;SourceModified&gt;&lt;/SourceModified&gt;&lt;ParentId&gt;MLNK46fbced7967f4bffbc5a13d6b192ed12&lt;/ParentId&gt;&lt;LinkId&gt;MLNK2185aeff23634a31bed218b249ae070a&lt;/LinkId&gt;&lt;FriendlyName&gt;&lt;/FriendlyName&gt;&lt;Type&gt;2&lt;/Type&gt;&lt;Address&gt;=Topp10!$B$15:$E$25&lt;/Address&gt;&lt;LastUpdate&gt;2022-05-24 14:47:34&lt;/LastUpdate&gt;&lt;User&gt;Frida Bengtsson&lt;/User&gt;&lt;/Link&gt;&lt;/Links&gt;"/>
</p:tagLst>
</file>

<file path=ppt/tags/tag132.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Socialpsykiatri_FB.xlsx&lt;/Source&gt;&lt;SourceModified&gt;&lt;/SourceModified&gt;&lt;ParentId&gt;MLNK1ade8f52cb4146f7b381f370cc6150a1&lt;/ParentId&gt;&lt;LinkId&gt;MLNKe3acada606994489ad9c285660c23f97&lt;/LinkId&gt;&lt;FriendlyName&gt;&lt;/FriendlyName&gt;&lt;Type&gt;4&lt;/Type&gt;&lt;Address&gt;=OUTPUT!$G$50&lt;/Address&gt;&lt;LastUpdate&gt;2022-05-24 14:48:05&lt;/LastUpdate&gt;&lt;User&gt;Frida Bengtsson&lt;/User&gt;&lt;Text&gt;190&lt;/Text&gt;&lt;Value&gt;190&lt;/Value&gt;&lt;Start&gt;1&lt;/Start&gt;&lt;RangeId&gt;f5378&lt;/RangeId&gt;&lt;/Link&gt;&lt;/Links&gt;"/>
</p:tagLst>
</file>

<file path=ppt/tags/tag133.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Socialpsykiatri_FB.xlsx]]&gt;&lt;/Source&gt;&lt;SourceModified&gt;&lt;/SourceModified&gt;&lt;ParentId&gt;MLNKe3a42d97425a4b0e823f395ba46f01b8&lt;/ParentId&gt;&lt;LinkId&gt;MLNKcc94387e717d432e825da7a79d1f936c&lt;/LinkId&gt;&lt;FriendlyName&gt;&lt;/FriendlyName&gt;&lt;Type&gt;2&lt;/Type&gt;&lt;Address&gt;=Topp3!$B$2:$H$5&lt;/Address&gt;&lt;LastUpdate&gt;2022-05-24 14:47:35&lt;/LastUpdate&gt;&lt;User&gt;Frida Bengtsson&lt;/User&gt;&lt;/Link&gt;&lt;/Links&gt;"/>
</p:tagLst>
</file>

<file path=ppt/tags/tag134.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Socialpsykiatri_FB.xlsx]]&gt;&lt;/Source&gt;&lt;SourceModified&gt;&lt;/SourceModified&gt;&lt;ParentId&gt;MLNK2b57090396004004a0f3817f57d7dd61&lt;/ParentId&gt;&lt;LinkId&gt;MLNK3b40534687124ec5b8b42ed533e22bc9&lt;/LinkId&gt;&lt;FriendlyName&gt;&lt;/FriendlyName&gt;&lt;Type&gt;2&lt;/Type&gt;&lt;Address&gt;=Topp5!$B$3:$L$8&lt;/Address&gt;&lt;LastUpdate&gt;2022-05-24 14:47:36&lt;/LastUpdate&gt;&lt;User&gt;Frida Bengtsson&lt;/User&gt;&lt;/Link&gt;&lt;/Links&gt;"/>
</p:tagLst>
</file>

<file path=ppt/tags/tag135.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Socialpsykiatri_FB.xlsx&lt;/Source&gt;&lt;SourceModified&gt;&lt;/SourceModified&gt;&lt;ParentId&gt;MLNK1ade8f52cb4146f7b381f370cc6150a1&lt;/ParentId&gt;&lt;LinkId&gt;MLNKe07fef19b2db4598b336f075f32b0710&lt;/LinkId&gt;&lt;FriendlyName&gt;&lt;/FriendlyName&gt;&lt;Type&gt;4&lt;/Type&gt;&lt;Address&gt;=OUTPUT!$C$76&lt;/Address&gt;&lt;LastUpdate&gt;2022-05-24 14:48:06&lt;/LastUpdate&gt;&lt;User&gt;Frida Bengtsson&lt;/User&gt;&lt;Text&gt;120&lt;/Text&gt;&lt;Value&gt;120&lt;/Value&gt;&lt;Start&gt;1&lt;/Start&gt;&lt;RangeId&gt;3c4d2&lt;/RangeId&gt;&lt;/Link&gt;&lt;/Links&gt;"/>
</p:tagLst>
</file>

<file path=ppt/tags/tag136.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Socialpsykiatri_FB.xlsx&lt;/Source&gt;&lt;SourceModified&gt;&lt;/SourceModified&gt;&lt;ParentId&gt;MLNK1ade8f52cb4146f7b381f370cc6150a1&lt;/ParentId&gt;&lt;LinkId&gt;MLNK7450938f65ca4415bfbab5ca539c4b2f&lt;/LinkId&gt;&lt;FriendlyName&gt;&lt;/FriendlyName&gt;&lt;Type&gt;4&lt;/Type&gt;&lt;Address&gt;=OUTPUT!$E$76&lt;/Address&gt;&lt;LastUpdate&gt;2022-05-24 14:48:06&lt;/LastUpdate&gt;&lt;User&gt;Frida Bengtsson&lt;/User&gt;&lt;Text&gt;1&lt;/Text&gt;&lt;Value&gt;1&lt;/Value&gt;&lt;Start&gt;1&lt;/Start&gt;&lt;RangeId&gt;85b7e&lt;/RangeId&gt;&lt;/Link&gt;&lt;/Links&gt;"/>
</p:tagLst>
</file>

<file path=ppt/tags/tag137.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Socialpsykiatri_FB.xlsx&lt;/Source&gt;&lt;SourceModified&gt;&lt;/SourceModified&gt;&lt;ParentId&gt;MLNK1ade8f52cb4146f7b381f370cc6150a1&lt;/ParentId&gt;&lt;LinkId&gt;MLNKc4b4c4668f1040d08bfe0652268d26d4&lt;/LinkId&gt;&lt;FriendlyName&gt;&lt;/FriendlyName&gt;&lt;Type&gt;4&lt;/Type&gt;&lt;Address&gt;=OUTPUT!$D$76&lt;/Address&gt;&lt;LastUpdate&gt;2022-05-24 14:48:06&lt;/LastUpdate&gt;&lt;User&gt;Frida Bengtsson&lt;/User&gt;&lt;Text&gt;60&lt;/Text&gt;&lt;Value&gt;60&lt;/Value&gt;&lt;Start&gt;1&lt;/Start&gt;&lt;RangeId&gt;1f937&lt;/RangeId&gt;&lt;/Link&gt;&lt;/Links&gt;"/>
</p:tagLst>
</file>

<file path=ppt/tags/tag138.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Socialpsykiatri_FB.xlsx&lt;/Source&gt;&lt;SourceModified&gt;&lt;/SourceModified&gt;&lt;ParentId&gt;MLNK1ade8f52cb4146f7b381f370cc6150a1&lt;/ParentId&gt;&lt;LinkId&gt;MLNK0f7435ff268841008ef89ccb0e1c50db&lt;/LinkId&gt;&lt;FriendlyName&gt;&lt;/FriendlyName&gt;&lt;Type&gt;4&lt;/Type&gt;&lt;Address&gt;=OUTPUT!$G$80&lt;/Address&gt;&lt;LastUpdate&gt;2022-05-24 14:48:06&lt;/LastUpdate&gt;&lt;User&gt;Frida Bengtsson&lt;/User&gt;&lt;Text&gt;190&lt;/Text&gt;&lt;Value&gt;190&lt;/Value&gt;&lt;Start&gt;1&lt;/Start&gt;&lt;RangeId&gt;52eba&lt;/RangeId&gt;&lt;/Link&gt;&lt;/Links&gt;"/>
</p:tagLst>
</file>

<file path=ppt/tags/tag139.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Socialpsykiatri_FB.xlsx]]&gt;&lt;/Source&gt;&lt;SourceModified&gt;&lt;/SourceModified&gt;&lt;ParentId&gt;MLNKe3a42d97425a4b0e823f395ba46f01b8&lt;/ParentId&gt;&lt;LinkId&gt;MLNK58e06e3dea2145058378d4e4ee528323&lt;/LinkId&gt;&lt;FriendlyName&gt;&lt;/FriendlyName&gt;&lt;Type&gt;2&lt;/Type&gt;&lt;Address&gt;=Topp3!$B$7:$H$10&lt;/Address&gt;&lt;LastUpdate&gt;2022-05-24 14:47:36&lt;/LastUpdate&gt;&lt;User&gt;Frida Bengtsson&lt;/User&gt;&lt;/Link&gt;&lt;/Links&gt;"/>
</p:tagLst>
</file>

<file path=ppt/tags/tag14.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Äldre_FB.xlsx&lt;/Source&gt;&lt;SourceModified&gt;&lt;/SourceModified&gt;&lt;ParentId&gt;MLNKa76a9af2423a4b298cd352d89bf9fd99&lt;/ParentId&gt;&lt;LinkId&gt;MLNK880ce9835ea34223aad28b35bd75b7f7&lt;/LinkId&gt;&lt;FriendlyName&gt;&lt;/FriendlyName&gt;&lt;Type&gt;4&lt;/Type&gt;&lt;Address&gt;=OUTPUT!$C$9&lt;/Address&gt;&lt;LastUpdate&gt;2022-05-24 14:47:58&lt;/LastUpdate&gt;&lt;User&gt;Frida Bengtsson&lt;/User&gt;&lt;Text&gt;43&lt;/Text&gt;&lt;Value&gt;42,5454545454545&lt;/Value&gt;&lt;Start&gt;1&lt;/Start&gt;&lt;RangeId&gt;34802&lt;/RangeId&gt;&lt;/Link&gt;&lt;/Links&gt;"/>
</p:tagLst>
</file>

<file path=ppt/tags/tag140.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Socialpsykiatri_FB.xlsx]]&gt;&lt;/Source&gt;&lt;SourceModified&gt;&lt;/SourceModified&gt;&lt;ParentId&gt;MLNK2b57090396004004a0f3817f57d7dd61&lt;/ParentId&gt;&lt;LinkId&gt;MLNK6a8c7cb079ae4faaa6e92e0b64425fa6&lt;/LinkId&gt;&lt;FriendlyName&gt;&lt;/FriendlyName&gt;&lt;Type&gt;2&lt;/Type&gt;&lt;Address&gt;=Topp5!$B$12:$L$17&lt;/Address&gt;&lt;LastUpdate&gt;2022-05-24 14:47:37&lt;/LastUpdate&gt;&lt;User&gt;Frida Bengtsson&lt;/User&gt;&lt;/Link&gt;&lt;/Links&gt;"/>
</p:tagLst>
</file>

<file path=ppt/tags/tag141.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Socialpsykiatri_FB.xlsx&lt;/Source&gt;&lt;SourceModified&gt;&lt;/SourceModified&gt;&lt;ParentId&gt;MLNK1ade8f52cb4146f7b381f370cc6150a1&lt;/ParentId&gt;&lt;LinkId&gt;MLNKcdd020eb50f9466197a30edf2d8e03c6&lt;/LinkId&gt;&lt;FriendlyName&gt;&lt;/FriendlyName&gt;&lt;Type&gt;4&lt;/Type&gt;&lt;Address&gt;=OUTPUT!$C$103&lt;/Address&gt;&lt;LastUpdate&gt;2022-05-24 14:48:06&lt;/LastUpdate&gt;&lt;User&gt;Frida Bengtsson&lt;/User&gt;&lt;Text&gt;157&lt;/Text&gt;&lt;Value&gt;157&lt;/Value&gt;&lt;Start&gt;1&lt;/Start&gt;&lt;RangeId&gt;71ac6&lt;/RangeId&gt;&lt;/Link&gt;&lt;/Links&gt;"/>
</p:tagLst>
</file>

<file path=ppt/tags/tag142.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Socialpsykiatri_FB.xlsx&lt;/Source&gt;&lt;SourceModified&gt;&lt;/SourceModified&gt;&lt;ParentId&gt;MLNK1ade8f52cb4146f7b381f370cc6150a1&lt;/ParentId&gt;&lt;LinkId&gt;MLNKdaf727ea541140499e00570eae05b4b4&lt;/LinkId&gt;&lt;FriendlyName&gt;&lt;/FriendlyName&gt;&lt;Type&gt;4&lt;/Type&gt;&lt;Address&gt;=OUTPUT!$E$103&lt;/Address&gt;&lt;LastUpdate&gt;2022-05-24 14:48:06&lt;/LastUpdate&gt;&lt;User&gt;Frida Bengtsson&lt;/User&gt;&lt;Text&gt;9&lt;/Text&gt;&lt;Value&gt;9&lt;/Value&gt;&lt;Start&gt;1&lt;/Start&gt;&lt;RangeId&gt;290e0&lt;/RangeId&gt;&lt;/Link&gt;&lt;/Links&gt;"/>
</p:tagLst>
</file>

<file path=ppt/tags/tag143.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Socialpsykiatri_FB.xlsx&lt;/Source&gt;&lt;SourceModified&gt;&lt;/SourceModified&gt;&lt;ParentId&gt;MLNK1ade8f52cb4146f7b381f370cc6150a1&lt;/ParentId&gt;&lt;LinkId&gt;MLNK14662f6c95bf4649a4c78d2c8250587b&lt;/LinkId&gt;&lt;FriendlyName&gt;&lt;/FriendlyName&gt;&lt;Type&gt;4&lt;/Type&gt;&lt;Address&gt;=OUTPUT!$D$103&lt;/Address&gt;&lt;LastUpdate&gt;2022-05-24 14:48:06&lt;/LastUpdate&gt;&lt;User&gt;Frida Bengtsson&lt;/User&gt;&lt;Text&gt;17&lt;/Text&gt;&lt;Value&gt;17&lt;/Value&gt;&lt;Start&gt;1&lt;/Start&gt;&lt;RangeId&gt;8b07b&lt;/RangeId&gt;&lt;/Link&gt;&lt;/Links&gt;"/>
</p:tagLst>
</file>

<file path=ppt/tags/tag144.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Socialpsykiatri_FB.xlsx&lt;/Source&gt;&lt;SourceModified&gt;&lt;/SourceModified&gt;&lt;ParentId&gt;MLNK1ade8f52cb4146f7b381f370cc6150a1&lt;/ParentId&gt;&lt;LinkId&gt;MLNKd05f8db4ca0f41cc815f02b056a8b7f1&lt;/LinkId&gt;&lt;FriendlyName&gt;&lt;/FriendlyName&gt;&lt;Type&gt;4&lt;/Type&gt;&lt;Address&gt;=OUTPUT!$G$115&lt;/Address&gt;&lt;LastUpdate&gt;2022-05-24 14:48:06&lt;/LastUpdate&gt;&lt;User&gt;Frida Bengtsson&lt;/User&gt;&lt;Text&gt;195&lt;/Text&gt;&lt;Value&gt;195&lt;/Value&gt;&lt;Start&gt;1&lt;/Start&gt;&lt;RangeId&gt;79015&lt;/RangeId&gt;&lt;/Link&gt;&lt;/Links&gt;"/>
</p:tagLst>
</file>

<file path=ppt/tags/tag145.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Socialpsykiatri_FB.xlsx]]&gt;&lt;/Source&gt;&lt;SourceModified&gt;&lt;/SourceModified&gt;&lt;ParentId&gt;MLNKe3a42d97425a4b0e823f395ba46f01b8&lt;/ParentId&gt;&lt;LinkId&gt;MLNK948b8afde2ac41fc9a9c62acba643708&lt;/LinkId&gt;&lt;FriendlyName&gt;&lt;/FriendlyName&gt;&lt;Type&gt;2&lt;/Type&gt;&lt;Address&gt;=Topp3!$B$12:$H$15&lt;/Address&gt;&lt;LastUpdate&gt;2022-05-24 14:47:38&lt;/LastUpdate&gt;&lt;User&gt;Frida Bengtsson&lt;/User&gt;&lt;/Link&gt;&lt;/Links&gt;"/>
</p:tagLst>
</file>

<file path=ppt/tags/tag146.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Socialpsykiatri_FB.xlsx]]&gt;&lt;/Source&gt;&lt;SourceModified&gt;&lt;/SourceModified&gt;&lt;ParentId&gt;MLNK2b57090396004004a0f3817f57d7dd61&lt;/ParentId&gt;&lt;LinkId&gt;MLNKf3e8dbaa5c304c4590d33732d68c484d&lt;/LinkId&gt;&lt;FriendlyName&gt;&lt;/FriendlyName&gt;&lt;Type&gt;2&lt;/Type&gt;&lt;Address&gt;=Topp5!$B$20:$L$25&lt;/Address&gt;&lt;LastUpdate&gt;2022-05-24 14:50:02&lt;/LastUpdate&gt;&lt;User&gt;Frida Bengtsson&lt;/User&gt;&lt;/Link&gt;&lt;/Links&gt;"/>
</p:tagLst>
</file>

<file path=ppt/tags/tag147.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lt;![CDATA[https://lumell.sharepoint.com/sites/SKR106-Inventeringsocialtjnsinsatser/Shared Documents/General/3. Analys/Data/Kopia FB/Analys_Äldre_FB.xlsx]]&gt;&lt;/Source&gt;&lt;SourceModified&gt;&lt;/SourceModified&gt;&lt;ParentId&gt;MLNKa76a9af2423a4b298cd352d89bf9fd99&lt;/ParentId&gt;&lt;LinkId&gt;MLNK2d3d1cd186f04ad5a5e76d9fef864518&lt;/LinkId&gt;&lt;FriendlyName&gt;&lt;/FriendlyName&gt;&lt;Type&gt;4&lt;/Type&gt;&lt;Address&gt;=OUTPUT!$C$138&lt;/Address&gt;&lt;LastUpdate&gt;2022-05-19 11:48:51&lt;/LastUpdate&gt;&lt;User&gt;Frida Bengtsson&lt;/User&gt;&lt;Text&gt;178&lt;/Text&gt;&lt;Value&gt;178&lt;/Value&gt;&lt;Start&gt;1&lt;/Start&gt;&lt;RangeId&gt;283f9&lt;/RangeId&gt;&lt;/Link&gt;&lt;Link version=&quot;9.2.6.0&quot;&gt;&lt;Source&gt;https://lumell.sharepoint.com/sites/SKR106-Inventeringsocialtjnsinsatser/Shared Documents/General/3. Analys/Data/Kopia FB/Analys_Socialpsykiatri_FB.xlsx&lt;/Source&gt;&lt;SourceModified&gt;&lt;/SourceModified&gt;&lt;ParentId&gt;MLNK1ade8f52cb4146f7b381f370cc6150a1&lt;/ParentId&gt;&lt;LinkId&gt;MLNK9bf068c3043c485aad16130473aad894&lt;/LinkId&gt;&lt;FriendlyName&gt;&lt;/FriendlyName&gt;&lt;Type&gt;4&lt;/Type&gt;&lt;Address&gt;=OUTPUT!$C$138&lt;/Address&gt;&lt;LastUpdate&gt;2022-05-24 14:48:06&lt;/LastUpdate&gt;&lt;User&gt;Frida Bengtsson&lt;/User&gt;&lt;Text&gt;121&lt;/Text&gt;&lt;Value&gt;121&lt;/Value&gt;&lt;Start&gt;1&lt;/Start&gt;&lt;RangeId&gt;12b39&lt;/RangeId&gt;&lt;/Link&gt;&lt;/Links&gt;"/>
</p:tagLst>
</file>

<file path=ppt/tags/tag148.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Socialpsykiatri_FB.xlsx&lt;/Source&gt;&lt;SourceModified&gt;&lt;/SourceModified&gt;&lt;ParentId&gt;MLNK1ade8f52cb4146f7b381f370cc6150a1&lt;/ParentId&gt;&lt;LinkId&gt;MLNKd8efc232e1894accba41a25f41b20885&lt;/LinkId&gt;&lt;FriendlyName&gt;&lt;/FriendlyName&gt;&lt;Type&gt;4&lt;/Type&gt;&lt;Address&gt;=OUTPUT!$E$138&lt;/Address&gt;&lt;LastUpdate&gt;2022-05-24 14:48:06&lt;/LastUpdate&gt;&lt;User&gt;Frida Bengtsson&lt;/User&gt;&lt;Text&gt;46&lt;/Text&gt;&lt;Value&gt;46&lt;/Value&gt;&lt;Start&gt;1&lt;/Start&gt;&lt;RangeId&gt;4463a&lt;/RangeId&gt;&lt;/Link&gt;&lt;/Links&gt;"/>
</p:tagLst>
</file>

<file path=ppt/tags/tag149.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Socialpsykiatri_FB.xlsx&lt;/Source&gt;&lt;SourceModified&gt;&lt;/SourceModified&gt;&lt;ParentId&gt;MLNK1ade8f52cb4146f7b381f370cc6150a1&lt;/ParentId&gt;&lt;LinkId&gt;MLNKd203ae6c23bc4ba6b3fdfbee539f222d&lt;/LinkId&gt;&lt;FriendlyName&gt;&lt;/FriendlyName&gt;&lt;Type&gt;4&lt;/Type&gt;&lt;Address&gt;=OUTPUT!$D$138&lt;/Address&gt;&lt;LastUpdate&gt;2022-05-24 14:48:06&lt;/LastUpdate&gt;&lt;User&gt;Frida Bengtsson&lt;/User&gt;&lt;Text&gt;18&lt;/Text&gt;&lt;Value&gt;18&lt;/Value&gt;&lt;Start&gt;1&lt;/Start&gt;&lt;RangeId&gt;711c5&lt;/RangeId&gt;&lt;/Link&gt;&lt;/Links&gt;"/>
</p:tagLst>
</file>

<file path=ppt/tags/tag15.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Äldre_FB.xlsx&lt;/Source&gt;&lt;SourceModified&gt;&lt;/SourceModified&gt;&lt;ParentId&gt;MLNKa76a9af2423a4b298cd352d89bf9fd99&lt;/ParentId&gt;&lt;LinkId&gt;MLNK28b1e7f579214842b2187e4926d46db3&lt;/LinkId&gt;&lt;FriendlyName&gt;&lt;/FriendlyName&gt;&lt;Type&gt;4&lt;/Type&gt;&lt;Address&gt;=OUTPUT!$C$10&lt;/Address&gt;&lt;LastUpdate&gt;2022-05-24 14:47:59&lt;/LastUpdate&gt;&lt;User&gt;Frida Bengtsson&lt;/User&gt;&lt;Text&gt;45%&lt;/Text&gt;&lt;Value&gt;0,454545454545455&lt;/Value&gt;&lt;Start&gt;1&lt;/Start&gt;&lt;RangeId&gt;5ab4e&lt;/RangeId&gt;&lt;/Link&gt;&lt;/Links&gt;"/>
</p:tagLst>
</file>

<file path=ppt/tags/tag150.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Socialpsykiatri_FB.xlsx&lt;/Source&gt;&lt;SourceModified&gt;&lt;/SourceModified&gt;&lt;ParentId&gt;MLNK1ade8f52cb4146f7b381f370cc6150a1&lt;/ParentId&gt;&lt;LinkId&gt;MLNKb7d2b6ae92ba49cd9151973d7f0dfd49&lt;/LinkId&gt;&lt;FriendlyName&gt;&lt;/FriendlyName&gt;&lt;Type&gt;4&lt;/Type&gt;&lt;Address&gt;=OUTPUT!$E$151&lt;/Address&gt;&lt;LastUpdate&gt;2022-05-24 14:48:06&lt;/LastUpdate&gt;&lt;User&gt;Frida Bengtsson&lt;/User&gt;&lt;Text&gt;10&lt;/Text&gt;&lt;Value&gt;10&lt;/Value&gt;&lt;Start&gt;1&lt;/Start&gt;&lt;RangeId&gt;38cc1&lt;/RangeId&gt;&lt;/Link&gt;&lt;/Links&gt;"/>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Våld_i_nära_relationer_FB.xlsx&lt;/Source&gt;&lt;SourceModified&gt;&lt;/SourceModified&gt;&lt;ParentId&gt;MLNK2cee1a056fc24b78919b4dc02dd70f30&lt;/ParentId&gt;&lt;LinkId&gt;MLNKa29e660796bc4748bddfe38aec8902b1&lt;/LinkId&gt;&lt;FriendlyName&gt;&lt;/FriendlyName&gt;&lt;Type&gt;4&lt;/Type&gt;&lt;Address&gt;=OUTPUT!$E$4&lt;/Address&gt;&lt;LastUpdate&gt;2022-05-24 14:48:07&lt;/LastUpdate&gt;&lt;User&gt;Frida Bengtsson&lt;/User&gt;&lt;Text&gt;13&lt;/Text&gt;&lt;Value&gt;13&lt;/Value&gt;&lt;Start&gt;1&lt;/Start&gt;&lt;RangeId&gt;f17a4&lt;/RangeId&gt;&lt;/Link&gt;&lt;/Links&gt;"/>
</p:tagLst>
</file>

<file path=ppt/tags/tag153.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Våld_i_nära_relationer_FB.xlsx&lt;/Source&gt;&lt;SourceModified&gt;&lt;/SourceModified&gt;&lt;ParentId&gt;MLNK2cee1a056fc24b78919b4dc02dd70f30&lt;/ParentId&gt;&lt;LinkId&gt;MLNKdf909ea1d394401e900872b1f087e5fa&lt;/LinkId&gt;&lt;FriendlyName&gt;&lt;/FriendlyName&gt;&lt;Type&gt;4&lt;/Type&gt;&lt;Address&gt;=OUTPUT!$E$5&lt;/Address&gt;&lt;LastUpdate&gt;2022-05-24 14:48:07&lt;/LastUpdate&gt;&lt;User&gt;Frida Bengtsson&lt;/User&gt;&lt;Text&gt;1&lt;/Text&gt;&lt;Value&gt;1&lt;/Value&gt;&lt;Start&gt;1&lt;/Start&gt;&lt;RangeId&gt;18c66&lt;/RangeId&gt;&lt;/Link&gt;&lt;/Links&gt;"/>
</p:tagLst>
</file>

<file path=ppt/tags/tag154.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Våld_i_nära_relationer_FB.xlsx&lt;/Source&gt;&lt;SourceModified&gt;&lt;/SourceModified&gt;&lt;ParentId&gt;MLNK2cee1a056fc24b78919b4dc02dd70f30&lt;/ParentId&gt;&lt;LinkId&gt;MLNKf3a28daf9b9f44d1acc583bf9df17507&lt;/LinkId&gt;&lt;FriendlyName&gt;&lt;/FriendlyName&gt;&lt;Type&gt;4&lt;/Type&gt;&lt;Address&gt;=OUTPUT!$C$9&lt;/Address&gt;&lt;LastUpdate&gt;2022-05-24 14:48:07&lt;/LastUpdate&gt;&lt;User&gt;Frida Bengtsson&lt;/User&gt;&lt;Text&gt;16&lt;/Text&gt;&lt;Value&gt;16,4166666666667&lt;/Value&gt;&lt;Start&gt;1&lt;/Start&gt;&lt;RangeId&gt;777e8&lt;/RangeId&gt;&lt;/Link&gt;&lt;/Links&gt;"/>
</p:tagLst>
</file>

<file path=ppt/tags/tag155.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Våld_i_nära_relationer_FB.xlsx&lt;/Source&gt;&lt;SourceModified&gt;&lt;/SourceModified&gt;&lt;ParentId&gt;MLNK2cee1a056fc24b78919b4dc02dd70f30&lt;/ParentId&gt;&lt;LinkId&gt;MLNK580b2b4da4f642c88aacafcaa537bf2d&lt;/LinkId&gt;&lt;FriendlyName&gt;&lt;/FriendlyName&gt;&lt;Type&gt;4&lt;/Type&gt;&lt;Address&gt;=OUTPUT!$C$10&lt;/Address&gt;&lt;LastUpdate&gt;2022-05-24 14:48:07&lt;/LastUpdate&gt;&lt;User&gt;Frida Bengtsson&lt;/User&gt;&lt;Text&gt;25%&lt;/Text&gt;&lt;Value&gt;0,25&lt;/Value&gt;&lt;Start&gt;1&lt;/Start&gt;&lt;RangeId&gt;1852f&lt;/RangeId&gt;&lt;/Link&gt;&lt;/Links&gt;"/>
</p:tagLst>
</file>

<file path=ppt/tags/tag156.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Våld_i_nära_relationer_FB.xlsx&lt;/Source&gt;&lt;SourceModified&gt;&lt;/SourceModified&gt;&lt;ParentId&gt;MLNK2cee1a056fc24b78919b4dc02dd70f30&lt;/ParentId&gt;&lt;LinkId&gt;MLNK89b5f7a45c1043fd9a1f955be00691e6&lt;/LinkId&gt;&lt;FriendlyName&gt;&lt;/FriendlyName&gt;&lt;Type&gt;4&lt;/Type&gt;&lt;Address&gt;=OUTPUT!$C$11&lt;/Address&gt;&lt;LastUpdate&gt;2022-05-24 14:48:07&lt;/LastUpdate&gt;&lt;User&gt;Frida Bengtsson&lt;/User&gt;&lt;Text&gt;10&lt;/Text&gt;&lt;Value&gt;10&lt;/Value&gt;&lt;Start&gt;1&lt;/Start&gt;&lt;RangeId&gt;667ba&lt;/RangeId&gt;&lt;/Link&gt;&lt;/Links&gt;"/>
</p:tagLst>
</file>

<file path=ppt/tags/tag157.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Våld_i_nära_relationer_FB.xlsx&lt;/Source&gt;&lt;SourceModified&gt;&lt;/SourceModified&gt;&lt;ParentId&gt;MLNK2cee1a056fc24b78919b4dc02dd70f30&lt;/ParentId&gt;&lt;LinkId&gt;MLNK6552d283fc534e5798c1894728e9acf5&lt;/LinkId&gt;&lt;FriendlyName&gt;&lt;/FriendlyName&gt;&lt;Type&gt;4&lt;/Type&gt;&lt;Address&gt;=OUTPUT!$C$12&lt;/Address&gt;&lt;LastUpdate&gt;2022-05-24 14:48:07&lt;/LastUpdate&gt;&lt;User&gt;Frida Bengtsson&lt;/User&gt;&lt;Text&gt;30&lt;/Text&gt;&lt;Value&gt;30&lt;/Value&gt;&lt;Start&gt;1&lt;/Start&gt;&lt;RangeId&gt;9b963&lt;/RangeId&gt;&lt;/Link&gt;&lt;/Links&gt;"/>
</p:tagLst>
</file>

<file path=ppt/tags/tag158.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Våld_i_nära_relationer_FB.xlsx]]&gt;&lt;/Source&gt;&lt;SourceModified&gt;&lt;/SourceModified&gt;&lt;ParentId&gt;MLNK32aea1e44eb948bd8f1d5abf6e5957b0&lt;/ParentId&gt;&lt;LinkId&gt;MLNK88ae819b50ac4b03bf2c74279b0168f1&lt;/LinkId&gt;&lt;FriendlyName&gt;&lt;/FriendlyName&gt;&lt;Type&gt;2&lt;/Type&gt;&lt;Address&gt;=Topp10!$B$3:$E$13&lt;/Address&gt;&lt;LastUpdate&gt;2022-05-24 14:47:40&lt;/LastUpdate&gt;&lt;User&gt;Frida Bengtsson&lt;/User&gt;&lt;/Link&gt;&lt;/Links&gt;"/>
</p:tagLst>
</file>

<file path=ppt/tags/tag159.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Våld_i_nära_relationer_FB.xlsx]]&gt;&lt;/Source&gt;&lt;SourceModified&gt;&lt;/SourceModified&gt;&lt;ParentId&gt;MLNK32aea1e44eb948bd8f1d5abf6e5957b0&lt;/ParentId&gt;&lt;LinkId&gt;MLNKe71c40f54ce94a7f9b62f23848b41e95&lt;/LinkId&gt;&lt;FriendlyName&gt;&lt;/FriendlyName&gt;&lt;Type&gt;2&lt;/Type&gt;&lt;Address&gt;=Topp10!$B$15:$E$25&lt;/Address&gt;&lt;LastUpdate&gt;2022-05-24 14:47:43&lt;/LastUpdate&gt;&lt;User&gt;Frida Bengtsson&lt;/User&gt;&lt;/Link&gt;&lt;/Links&gt;"/>
</p:tagLst>
</file>

<file path=ppt/tags/tag16.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Äldre_FB.xlsx&lt;/Source&gt;&lt;SourceModified&gt;&lt;/SourceModified&gt;&lt;ParentId&gt;MLNKa76a9af2423a4b298cd352d89bf9fd99&lt;/ParentId&gt;&lt;LinkId&gt;MLNKaf61092043004230a4ee236cd5206f70&lt;/LinkId&gt;&lt;FriendlyName&gt;&lt;/FriendlyName&gt;&lt;Type&gt;4&lt;/Type&gt;&lt;Address&gt;=OUTPUT!$C$11&lt;/Address&gt;&lt;LastUpdate&gt;2022-05-24 14:47:59&lt;/LastUpdate&gt;&lt;User&gt;Frida Bengtsson&lt;/User&gt;&lt;Text&gt;29&lt;/Text&gt;&lt;Value&gt;29&lt;/Value&gt;&lt;Start&gt;1&lt;/Start&gt;&lt;RangeId&gt;a6386&lt;/RangeId&gt;&lt;/Link&gt;&lt;/Links&gt;"/>
</p:tagLst>
</file>

<file path=ppt/tags/tag160.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Våld_i_nära_relationer_FB.xlsx&lt;/Source&gt;&lt;SourceModified&gt;&lt;/SourceModified&gt;&lt;ParentId&gt;MLNK2cee1a056fc24b78919b4dc02dd70f30&lt;/ParentId&gt;&lt;LinkId&gt;MLNK74a8266d0bf84a9da88b5c49fb7ec3de&lt;/LinkId&gt;&lt;FriendlyName&gt;&lt;/FriendlyName&gt;&lt;Type&gt;4&lt;/Type&gt;&lt;Address&gt;=OUTPUT!$G$50&lt;/Address&gt;&lt;LastUpdate&gt;2022-05-24 14:48:07&lt;/LastUpdate&gt;&lt;User&gt;Frida Bengtsson&lt;/User&gt;&lt;Text&gt;192&lt;/Text&gt;&lt;Value&gt;192&lt;/Value&gt;&lt;Start&gt;1&lt;/Start&gt;&lt;RangeId&gt;d402f&lt;/RangeId&gt;&lt;/Link&gt;&lt;/Links&gt;"/>
</p:tagLst>
</file>

<file path=ppt/tags/tag161.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Våld_i_nära_relationer_FB.xlsx]]&gt;&lt;/Source&gt;&lt;SourceModified&gt;&lt;/SourceModified&gt;&lt;ParentId&gt;MLNK32a4a102b13746c9b0ef2437e7221385&lt;/ParentId&gt;&lt;LinkId&gt;MLNKef04930d0a0849c9b3535fbe0445af9f&lt;/LinkId&gt;&lt;FriendlyName&gt;&lt;/FriendlyName&gt;&lt;Type&gt;2&lt;/Type&gt;&lt;Address&gt;=Topp3!$B$2:$H$5&lt;/Address&gt;&lt;LastUpdate&gt;2022-05-24 14:47:45&lt;/LastUpdate&gt;&lt;User&gt;Frida Bengtsson&lt;/User&gt;&lt;/Link&gt;&lt;/Links&gt;"/>
</p:tagLst>
</file>

<file path=ppt/tags/tag162.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Våld_i_nära_relationer_FB.xlsx]]&gt;&lt;/Source&gt;&lt;SourceModified&gt;&lt;/SourceModified&gt;&lt;ParentId&gt;MLNKb7c13dcd331142ccbf2329e3437a4651&lt;/ParentId&gt;&lt;LinkId&gt;MLNK8e2776835f3942cdaa56d37cd9023deb&lt;/LinkId&gt;&lt;FriendlyName&gt;&lt;/FriendlyName&gt;&lt;Type&gt;2&lt;/Type&gt;&lt;Address&gt;=Topp5!$B$3:$L$8&lt;/Address&gt;&lt;LastUpdate&gt;2022-05-24 14:47:48&lt;/LastUpdate&gt;&lt;User&gt;Frida Bengtsson&lt;/User&gt;&lt;/Link&gt;&lt;/Links&gt;"/>
</p:tagLst>
</file>

<file path=ppt/tags/tag163.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Våld_i_nära_relationer_FB.xlsx&lt;/Source&gt;&lt;SourceModified&gt;&lt;/SourceModified&gt;&lt;ParentId&gt;MLNK2cee1a056fc24b78919b4dc02dd70f30&lt;/ParentId&gt;&lt;LinkId&gt;MLNKff2cc0e0e1a549249326789b5bbc6329&lt;/LinkId&gt;&lt;FriendlyName&gt;&lt;/FriendlyName&gt;&lt;Type&gt;4&lt;/Type&gt;&lt;Address&gt;=OUTPUT!$C$76&lt;/Address&gt;&lt;LastUpdate&gt;2022-05-24 14:48:07&lt;/LastUpdate&gt;&lt;User&gt;Frida Bengtsson&lt;/User&gt;&lt;Text&gt;96&lt;/Text&gt;&lt;Value&gt;96&lt;/Value&gt;&lt;Start&gt;1&lt;/Start&gt;&lt;RangeId&gt;8392d&lt;/RangeId&gt;&lt;/Link&gt;&lt;/Links&gt;"/>
</p:tagLst>
</file>

<file path=ppt/tags/tag164.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Våld_i_nära_relationer_FB.xlsx&lt;/Source&gt;&lt;SourceModified&gt;&lt;/SourceModified&gt;&lt;ParentId&gt;MLNK2cee1a056fc24b78919b4dc02dd70f30&lt;/ParentId&gt;&lt;LinkId&gt;MLNKfc2c19bdaae84cac9cabff7a61cd00a7&lt;/LinkId&gt;&lt;FriendlyName&gt;&lt;/FriendlyName&gt;&lt;Type&gt;4&lt;/Type&gt;&lt;Address&gt;=OUTPUT!$E$76&lt;/Address&gt;&lt;LastUpdate&gt;2022-05-24 14:48:07&lt;/LastUpdate&gt;&lt;User&gt;Frida Bengtsson&lt;/User&gt;&lt;Text&gt;0&lt;/Text&gt;&lt;Value&gt;0&lt;/Value&gt;&lt;Start&gt;1&lt;/Start&gt;&lt;RangeId&gt;3e8f1&lt;/RangeId&gt;&lt;/Link&gt;&lt;/Links&gt;"/>
</p:tagLst>
</file>

<file path=ppt/tags/tag165.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Våld_i_nära_relationer_FB.xlsx&lt;/Source&gt;&lt;SourceModified&gt;&lt;/SourceModified&gt;&lt;ParentId&gt;MLNK2cee1a056fc24b78919b4dc02dd70f30&lt;/ParentId&gt;&lt;LinkId&gt;MLNKf5d13ef5b0484ddd87d25a7789aac2d7&lt;/LinkId&gt;&lt;FriendlyName&gt;&lt;/FriendlyName&gt;&lt;Type&gt;4&lt;/Type&gt;&lt;Address&gt;=OUTPUT!$D$76&lt;/Address&gt;&lt;LastUpdate&gt;2022-05-24 14:48:07&lt;/LastUpdate&gt;&lt;User&gt;Frida Bengtsson&lt;/User&gt;&lt;Text&gt;89&lt;/Text&gt;&lt;Value&gt;89&lt;/Value&gt;&lt;Start&gt;1&lt;/Start&gt;&lt;RangeId&gt;8e0b9&lt;/RangeId&gt;&lt;/Link&gt;&lt;/Links&gt;"/>
</p:tagLst>
</file>

<file path=ppt/tags/tag166.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Våld_i_nära_relationer_FB.xlsx&lt;/Source&gt;&lt;SourceModified&gt;&lt;/SourceModified&gt;&lt;ParentId&gt;MLNK2cee1a056fc24b78919b4dc02dd70f30&lt;/ParentId&gt;&lt;LinkId&gt;MLNKddb9662fc34d4a58a706fcc3773aa80d&lt;/LinkId&gt;&lt;FriendlyName&gt;&lt;/FriendlyName&gt;&lt;Type&gt;4&lt;/Type&gt;&lt;Address&gt;=OUTPUT!$G$80&lt;/Address&gt;&lt;LastUpdate&gt;2022-05-24 14:48:07&lt;/LastUpdate&gt;&lt;User&gt;Frida Bengtsson&lt;/User&gt;&lt;Text&gt;193&lt;/Text&gt;&lt;Value&gt;193&lt;/Value&gt;&lt;Start&gt;1&lt;/Start&gt;&lt;RangeId&gt;3b7b9&lt;/RangeId&gt;&lt;/Link&gt;&lt;/Links&gt;"/>
</p:tagLst>
</file>

<file path=ppt/tags/tag167.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Våld_i_nära_relationer_FB.xlsx]]&gt;&lt;/Source&gt;&lt;SourceModified&gt;&lt;/SourceModified&gt;&lt;ParentId&gt;MLNK32a4a102b13746c9b0ef2437e7221385&lt;/ParentId&gt;&lt;LinkId&gt;MLNKed01f75444ec48bba25a01bf7011eaa9&lt;/LinkId&gt;&lt;FriendlyName&gt;&lt;/FriendlyName&gt;&lt;Type&gt;2&lt;/Type&gt;&lt;Address&gt;=Topp3!$B$7:$H$10&lt;/Address&gt;&lt;LastUpdate&gt;2022-05-24 14:47:50&lt;/LastUpdate&gt;&lt;User&gt;Frida Bengtsson&lt;/User&gt;&lt;/Link&gt;&lt;/Links&gt;"/>
</p:tagLst>
</file>

<file path=ppt/tags/tag168.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Våld_i_nära_relationer_FB.xlsx]]&gt;&lt;/Source&gt;&lt;SourceModified&gt;&lt;/SourceModified&gt;&lt;ParentId&gt;MLNKb7c13dcd331142ccbf2329e3437a4651&lt;/ParentId&gt;&lt;LinkId&gt;MLNK32414f5ccdec48cd95f00552b09cfb90&lt;/LinkId&gt;&lt;FriendlyName&gt;&lt;/FriendlyName&gt;&lt;Type&gt;2&lt;/Type&gt;&lt;Address&gt;=Topp5!$B$12:$L$17&lt;/Address&gt;&lt;LastUpdate&gt;2022-05-24 14:47:53&lt;/LastUpdate&gt;&lt;User&gt;Frida Bengtsson&lt;/User&gt;&lt;/Link&gt;&lt;/Links&gt;"/>
</p:tagLst>
</file>

<file path=ppt/tags/tag169.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Våld_i_nära_relationer_FB.xlsx&lt;/Source&gt;&lt;SourceModified&gt;&lt;/SourceModified&gt;&lt;ParentId&gt;MLNK2cee1a056fc24b78919b4dc02dd70f30&lt;/ParentId&gt;&lt;LinkId&gt;MLNKf7b6b6d8b8244db08bb29a8adaaad2c8&lt;/LinkId&gt;&lt;FriendlyName&gt;&lt;/FriendlyName&gt;&lt;Type&gt;4&lt;/Type&gt;&lt;Address&gt;=OUTPUT!$C$103&lt;/Address&gt;&lt;LastUpdate&gt;2022-05-24 14:48:08&lt;/LastUpdate&gt;&lt;User&gt;Frida Bengtsson&lt;/User&gt;&lt;Text&gt;147&lt;/Text&gt;&lt;Value&gt;147&lt;/Value&gt;&lt;Start&gt;1&lt;/Start&gt;&lt;RangeId&gt;20bae&lt;/RangeId&gt;&lt;/Link&gt;&lt;/Links&gt;"/>
</p:tagLst>
</file>

<file path=ppt/tags/tag17.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Äldre_FB.xlsx&lt;/Source&gt;&lt;SourceModified&gt;&lt;/SourceModified&gt;&lt;ParentId&gt;MLNKa76a9af2423a4b298cd352d89bf9fd99&lt;/ParentId&gt;&lt;LinkId&gt;MLNK2eac2972002244208d3cc7c037d6d532&lt;/LinkId&gt;&lt;FriendlyName&gt;&lt;/FriendlyName&gt;&lt;Type&gt;4&lt;/Type&gt;&lt;Address&gt;=OUTPUT!$C$12&lt;/Address&gt;&lt;LastUpdate&gt;2022-05-24 14:47:59&lt;/LastUpdate&gt;&lt;User&gt;Frida Bengtsson&lt;/User&gt;&lt;Text&gt;58&lt;/Text&gt;&lt;Value&gt;58&lt;/Value&gt;&lt;Start&gt;1&lt;/Start&gt;&lt;RangeId&gt;06871&lt;/RangeId&gt;&lt;/Link&gt;&lt;/Links&gt;"/>
</p:tagLst>
</file>

<file path=ppt/tags/tag170.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Våld_i_nära_relationer_FB.xlsx&lt;/Source&gt;&lt;SourceModified&gt;&lt;/SourceModified&gt;&lt;ParentId&gt;MLNK2cee1a056fc24b78919b4dc02dd70f30&lt;/ParentId&gt;&lt;LinkId&gt;MLNKed364427e2894a41a389f91fc76b4a1f&lt;/LinkId&gt;&lt;FriendlyName&gt;&lt;/FriendlyName&gt;&lt;Type&gt;4&lt;/Type&gt;&lt;Address&gt;=OUTPUT!$E$103&lt;/Address&gt;&lt;LastUpdate&gt;2022-05-24 14:48:08&lt;/LastUpdate&gt;&lt;User&gt;Frida Bengtsson&lt;/User&gt;&lt;Text&gt;20&lt;/Text&gt;&lt;Value&gt;20&lt;/Value&gt;&lt;Start&gt;1&lt;/Start&gt;&lt;RangeId&gt;2df4a&lt;/RangeId&gt;&lt;/Link&gt;&lt;/Links&gt;"/>
</p:tagLst>
</file>

<file path=ppt/tags/tag171.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Våld_i_nära_relationer_FB.xlsx&lt;/Source&gt;&lt;SourceModified&gt;&lt;/SourceModified&gt;&lt;ParentId&gt;MLNK2cee1a056fc24b78919b4dc02dd70f30&lt;/ParentId&gt;&lt;LinkId&gt;MLNK86a1211b9e0049ea8fe0caef639c1dd2&lt;/LinkId&gt;&lt;FriendlyName&gt;&lt;/FriendlyName&gt;&lt;Type&gt;4&lt;/Type&gt;&lt;Address&gt;=OUTPUT!$D$103&lt;/Address&gt;&lt;LastUpdate&gt;2022-05-24 14:48:08&lt;/LastUpdate&gt;&lt;User&gt;Frida Bengtsson&lt;/User&gt;&lt;Text&gt;22&lt;/Text&gt;&lt;Value&gt;22&lt;/Value&gt;&lt;Start&gt;1&lt;/Start&gt;&lt;RangeId&gt;f4e77&lt;/RangeId&gt;&lt;/Link&gt;&lt;/Links&gt;"/>
</p:tagLst>
</file>

<file path=ppt/tags/tag172.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Våld_i_nära_relationer_FB.xlsx&lt;/Source&gt;&lt;SourceModified&gt;&lt;/SourceModified&gt;&lt;ParentId&gt;MLNK2cee1a056fc24b78919b4dc02dd70f30&lt;/ParentId&gt;&lt;LinkId&gt;MLNK717445d29da4481bbc382c961b39c05e&lt;/LinkId&gt;&lt;FriendlyName&gt;&lt;/FriendlyName&gt;&lt;Type&gt;4&lt;/Type&gt;&lt;Address&gt;=OUTPUT!$G$115&lt;/Address&gt;&lt;LastUpdate&gt;2022-05-24 14:48:08&lt;/LastUpdate&gt;&lt;User&gt;Frida Bengtsson&lt;/User&gt;&lt;Text&gt;193&lt;/Text&gt;&lt;Value&gt;193&lt;/Value&gt;&lt;Start&gt;1&lt;/Start&gt;&lt;RangeId&gt;9faf7&lt;/RangeId&gt;&lt;/Link&gt;&lt;/Links&gt;"/>
</p:tagLst>
</file>

<file path=ppt/tags/tag173.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Våld_i_nära_relationer_FB.xlsx]]&gt;&lt;/Source&gt;&lt;SourceModified&gt;&lt;/SourceModified&gt;&lt;ParentId&gt;MLNK32a4a102b13746c9b0ef2437e7221385&lt;/ParentId&gt;&lt;LinkId&gt;MLNKa7a1a2d21a35483c9bb3c369c2a2b176&lt;/LinkId&gt;&lt;FriendlyName&gt;&lt;/FriendlyName&gt;&lt;Type&gt;2&lt;/Type&gt;&lt;Address&gt;=Topp3!$B$12:$H$15&lt;/Address&gt;&lt;LastUpdate&gt;2022-05-24 14:47:56&lt;/LastUpdate&gt;&lt;User&gt;Frida Bengtsson&lt;/User&gt;&lt;/Link&gt;&lt;/Links&gt;"/>
</p:tagLst>
</file>

<file path=ppt/tags/tag174.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Våld_i_nära_relationer_FB.xlsx]]&gt;&lt;/Source&gt;&lt;SourceModified&gt;&lt;/SourceModified&gt;&lt;ParentId&gt;MLNKb7c13dcd331142ccbf2329e3437a4651&lt;/ParentId&gt;&lt;LinkId&gt;MLNK568aabf47abe42f5ba3c098846c85364&lt;/LinkId&gt;&lt;FriendlyName&gt;&lt;/FriendlyName&gt;&lt;Type&gt;2&lt;/Type&gt;&lt;Address&gt;=Topp5!$B$20:$L$25&lt;/Address&gt;&lt;LastUpdate&gt;2022-05-24 14:47:58&lt;/LastUpdate&gt;&lt;User&gt;Frida Bengtsson&lt;/User&gt;&lt;/Link&gt;&lt;/Links&gt;"/>
</p:tagLst>
</file>

<file path=ppt/tags/tag175.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lt;![CDATA[https://lumell.sharepoint.com/sites/SKR106-Inventeringsocialtjnsinsatser/Shared Documents/General/3. Analys/Data/Kopia FB/Analys_Äldre_FB.xlsx]]&gt;&lt;/Source&gt;&lt;SourceModified&gt;&lt;/SourceModified&gt;&lt;ParentId&gt;MLNKa76a9af2423a4b298cd352d89bf9fd99&lt;/ParentId&gt;&lt;LinkId&gt;MLNK2d3d1cd186f04ad5a5e76d9fef864518&lt;/LinkId&gt;&lt;FriendlyName&gt;&lt;/FriendlyName&gt;&lt;Type&gt;4&lt;/Type&gt;&lt;Address&gt;=OUTPUT!$C$138&lt;/Address&gt;&lt;LastUpdate&gt;2022-05-19 11:48:51&lt;/LastUpdate&gt;&lt;User&gt;Frida Bengtsson&lt;/User&gt;&lt;Text&gt;178&lt;/Text&gt;&lt;Value&gt;178&lt;/Value&gt;&lt;Start&gt;1&lt;/Start&gt;&lt;RangeId&gt;283f9&lt;/RangeId&gt;&lt;/Link&gt;&lt;Link version=&quot;9.2.6.0&quot;&gt;&lt;Source&gt;https://lumell.sharepoint.com/sites/SKR106-Inventeringsocialtjnsinsatser/Shared Documents/General/3. Analys/Data/Kopia FB/Analys_Våld_i_nära_relationer_FB.xlsx&lt;/Source&gt;&lt;SourceModified&gt;&lt;/SourceModified&gt;&lt;ParentId&gt;MLNK2cee1a056fc24b78919b4dc02dd70f30&lt;/ParentId&gt;&lt;LinkId&gt;MLNKd78a86cd5bcd4cc3b611547240150618&lt;/LinkId&gt;&lt;FriendlyName&gt;&lt;/FriendlyName&gt;&lt;Type&gt;4&lt;/Type&gt;&lt;Address&gt;=OUTPUT!$C$138&lt;/Address&gt;&lt;LastUpdate&gt;2022-05-24 14:48:08&lt;/LastUpdate&gt;&lt;User&gt;Frida Bengtsson&lt;/User&gt;&lt;Text&gt;84&lt;/Text&gt;&lt;Value&gt;84&lt;/Value&gt;&lt;Start&gt;1&lt;/Start&gt;&lt;RangeId&gt;8e809&lt;/RangeId&gt;&lt;/Link&gt;&lt;/Links&gt;"/>
</p:tagLst>
</file>

<file path=ppt/tags/tag176.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Våld_i_nära_relationer_FB.xlsx&lt;/Source&gt;&lt;SourceModified&gt;&lt;/SourceModified&gt;&lt;ParentId&gt;MLNK2cee1a056fc24b78919b4dc02dd70f30&lt;/ParentId&gt;&lt;LinkId&gt;MLNK3a60cd73eb53412eb3412ad51da44804&lt;/LinkId&gt;&lt;FriendlyName&gt;&lt;/FriendlyName&gt;&lt;Type&gt;4&lt;/Type&gt;&lt;Address&gt;=OUTPUT!$E$138&lt;/Address&gt;&lt;LastUpdate&gt;2022-05-24 14:48:08&lt;/LastUpdate&gt;&lt;User&gt;Frida Bengtsson&lt;/User&gt;&lt;Text&gt;32&lt;/Text&gt;&lt;Value&gt;32&lt;/Value&gt;&lt;Start&gt;1&lt;/Start&gt;&lt;RangeId&gt;ae4d2&lt;/RangeId&gt;&lt;/Link&gt;&lt;/Links&gt;"/>
</p:tagLst>
</file>

<file path=ppt/tags/tag177.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Våld_i_nära_relationer_FB.xlsx&lt;/Source&gt;&lt;SourceModified&gt;&lt;/SourceModified&gt;&lt;ParentId&gt;MLNK2cee1a056fc24b78919b4dc02dd70f30&lt;/ParentId&gt;&lt;LinkId&gt;MLNK8568be5962f2454da6aa1deee59ea7ad&lt;/LinkId&gt;&lt;FriendlyName&gt;&lt;/FriendlyName&gt;&lt;Type&gt;4&lt;/Type&gt;&lt;Address&gt;=OUTPUT!$D$138&lt;/Address&gt;&lt;LastUpdate&gt;2022-05-24 14:48:08&lt;/LastUpdate&gt;&lt;User&gt;Frida Bengtsson&lt;/User&gt;&lt;Text&gt;72&lt;/Text&gt;&lt;Value&gt;72&lt;/Value&gt;&lt;Start&gt;1&lt;/Start&gt;&lt;RangeId&gt;6397c&lt;/RangeId&gt;&lt;/Link&gt;&lt;/Links&gt;"/>
</p:tagLst>
</file>

<file path=ppt/tags/tag178.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Våld_i_nära_relationer_FB.xlsx&lt;/Source&gt;&lt;SourceModified&gt;&lt;/SourceModified&gt;&lt;ParentId&gt;MLNK2cee1a056fc24b78919b4dc02dd70f30&lt;/ParentId&gt;&lt;LinkId&gt;MLNK3e634e1b4f32473789dae7b82fe05454&lt;/LinkId&gt;&lt;FriendlyName&gt;&lt;/FriendlyName&gt;&lt;Type&gt;4&lt;/Type&gt;&lt;Address&gt;=OUTPUT!$E$151&lt;/Address&gt;&lt;LastUpdate&gt;2022-05-24 14:48:08&lt;/LastUpdate&gt;&lt;User&gt;Frida Bengtsson&lt;/User&gt;&lt;Text&gt;12&lt;/Text&gt;&lt;Value&gt;12&lt;/Value&gt;&lt;Start&gt;1&lt;/Start&gt;&lt;RangeId&gt;15f40&lt;/RangeId&gt;&lt;/Link&gt;&lt;/Links&gt;"/>
</p:tagLst>
</file>

<file path=ppt/tags/tag18.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Äldre_FB.xlsx]]&gt;&lt;/Source&gt;&lt;SourceModified&gt;&lt;/SourceModified&gt;&lt;ParentId&gt;MLNKc3e1ff5d2ab44267b9ff7eae6d52e85b&lt;/ParentId&gt;&lt;LinkId&gt;MLNK0276e73cff954093a3a181b5017f9e01&lt;/LinkId&gt;&lt;FriendlyName&gt;&lt;/FriendlyName&gt;&lt;Type&gt;2&lt;/Type&gt;&lt;Address&gt;=Topp10!$B$3:$E$13&lt;/Address&gt;&lt;LastUpdate&gt;2022-05-24 14:47:10&lt;/LastUpdate&gt;&lt;User&gt;Frida Bengtsson&lt;/User&gt;&lt;/Link&gt;&lt;/Links&gt;"/>
</p:tagLst>
</file>

<file path=ppt/tags/tag19.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Äldre_FB.xlsx]]&gt;&lt;/Source&gt;&lt;SourceModified&gt;&lt;/SourceModified&gt;&lt;ParentId&gt;MLNKc3e1ff5d2ab44267b9ff7eae6d52e85b&lt;/ParentId&gt;&lt;LinkId&gt;MLNKfe6aa441bc0845339421fd1e26dd059d&lt;/LinkId&gt;&lt;FriendlyName&gt;&lt;/FriendlyName&gt;&lt;Type&gt;2&lt;/Type&gt;&lt;Address&gt;=Topp10!$B$15:$E$25&lt;/Address&gt;&lt;LastUpdate&gt;2022-05-24 14:47:11&lt;/LastUpdate&gt;&lt;User&gt;Frida Bengtsson&lt;/User&gt;&lt;/Link&gt;&lt;/Links&gt;"/>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20.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Äldre_FB.xlsx&lt;/Source&gt;&lt;SourceModified&gt;&lt;/SourceModified&gt;&lt;ParentId&gt;MLNKa76a9af2423a4b298cd352d89bf9fd99&lt;/ParentId&gt;&lt;LinkId&gt;MLNK19dbfa8fe4454af58f203c15e5b877b5&lt;/LinkId&gt;&lt;FriendlyName&gt;&lt;/FriendlyName&gt;&lt;Type&gt;4&lt;/Type&gt;&lt;Address&gt;=OUTPUT!$G$50&lt;/Address&gt;&lt;LastUpdate&gt;2022-05-24 14:47:59&lt;/LastUpdate&gt;&lt;User&gt;Frida Bengtsson&lt;/User&gt;&lt;Text&gt;404&lt;/Text&gt;&lt;Value&gt;404&lt;/Value&gt;&lt;Start&gt;1&lt;/Start&gt;&lt;RangeId&gt;96e48&lt;/RangeId&gt;&lt;/Link&gt;&lt;/Links&gt;"/>
</p:tagLst>
</file>

<file path=ppt/tags/tag21.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Äldre_FB.xlsx]]&gt;&lt;/Source&gt;&lt;SourceModified&gt;&lt;/SourceModified&gt;&lt;ParentId&gt;MLNK229dbad3c5794601b6023b5f4b9bf956&lt;/ParentId&gt;&lt;LinkId&gt;MLNK05d076c3118445b09931861c9870bc3e&lt;/LinkId&gt;&lt;FriendlyName&gt;&lt;/FriendlyName&gt;&lt;Type&gt;2&lt;/Type&gt;&lt;Address&gt;=Topp3!$B$2:$H$5&lt;/Address&gt;&lt;LastUpdate&gt;2022-05-24 14:47:11&lt;/LastUpdate&gt;&lt;User&gt;Frida Bengtsson&lt;/User&gt;&lt;/Link&gt;&lt;/Links&gt;"/>
</p:tagLst>
</file>

<file path=ppt/tags/tag22.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Äldre_FB.xlsx]]&gt;&lt;/Source&gt;&lt;SourceModified&gt;&lt;/SourceModified&gt;&lt;ParentId&gt;MLNKb8188a0d82594d6e8f0b3dca2e44686c&lt;/ParentId&gt;&lt;LinkId&gt;MLNK57121bc10ff44bdb9645aa983a484a23&lt;/LinkId&gt;&lt;FriendlyName&gt;&lt;/FriendlyName&gt;&lt;Type&gt;2&lt;/Type&gt;&lt;Address&gt;=Topp5!$B$3:$L$8&lt;/Address&gt;&lt;LastUpdate&gt;2022-05-24 14:47:12&lt;/LastUpdate&gt;&lt;User&gt;Frida Bengtsson&lt;/User&gt;&lt;/Link&gt;&lt;/Links&gt;"/>
</p:tagLst>
</file>

<file path=ppt/tags/tag23.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Äldre_FB.xlsx&lt;/Source&gt;&lt;SourceModified&gt;&lt;/SourceModified&gt;&lt;ParentId&gt;MLNKa76a9af2423a4b298cd352d89bf9fd99&lt;/ParentId&gt;&lt;LinkId&gt;MLNKeb44360065324ee0a13e97ee0eb7fbde&lt;/LinkId&gt;&lt;FriendlyName&gt;&lt;/FriendlyName&gt;&lt;Type&gt;4&lt;/Type&gt;&lt;Address&gt;=OUTPUT!$C$76&lt;/Address&gt;&lt;LastUpdate&gt;2022-05-24 14:47:59&lt;/LastUpdate&gt;&lt;User&gt;Frida Bengtsson&lt;/User&gt;&lt;Text&gt;295&lt;/Text&gt;&lt;Value&gt;295&lt;/Value&gt;&lt;Start&gt;1&lt;/Start&gt;&lt;RangeId&gt;d5779&lt;/RangeId&gt;&lt;/Link&gt;&lt;/Links&gt;"/>
</p:tagLst>
</file>

<file path=ppt/tags/tag24.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Äldre_FB.xlsx&lt;/Source&gt;&lt;SourceModified&gt;&lt;/SourceModified&gt;&lt;ParentId&gt;MLNKa76a9af2423a4b298cd352d89bf9fd99&lt;/ParentId&gt;&lt;LinkId&gt;MLNK682fd6dd8daf46c09c7287c21d7dfb95&lt;/LinkId&gt;&lt;FriendlyName&gt;&lt;/FriendlyName&gt;&lt;Type&gt;4&lt;/Type&gt;&lt;Address&gt;=OUTPUT!$E$76&lt;/Address&gt;&lt;LastUpdate&gt;2022-05-24 14:47:59&lt;/LastUpdate&gt;&lt;User&gt;Frida Bengtsson&lt;/User&gt;&lt;Text&gt;6&lt;/Text&gt;&lt;Value&gt;6&lt;/Value&gt;&lt;Start&gt;1&lt;/Start&gt;&lt;RangeId&gt;80081&lt;/RangeId&gt;&lt;/Link&gt;&lt;/Links&gt;"/>
</p:tagLst>
</file>

<file path=ppt/tags/tag25.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Äldre_FB.xlsx&lt;/Source&gt;&lt;SourceModified&gt;&lt;/SourceModified&gt;&lt;ParentId&gt;MLNKa76a9af2423a4b298cd352d89bf9fd99&lt;/ParentId&gt;&lt;LinkId&gt;MLNK2bb3038248214f928ddb1acbcb919e5d&lt;/LinkId&gt;&lt;FriendlyName&gt;&lt;/FriendlyName&gt;&lt;Type&gt;4&lt;/Type&gt;&lt;Address&gt;=OUTPUT!$D$76&lt;/Address&gt;&lt;LastUpdate&gt;2022-05-24 14:47:59&lt;/LastUpdate&gt;&lt;User&gt;Frida Bengtsson&lt;/User&gt;&lt;Text&gt;100&lt;/Text&gt;&lt;Value&gt;100&lt;/Value&gt;&lt;Start&gt;1&lt;/Start&gt;&lt;RangeId&gt;b17e1&lt;/RangeId&gt;&lt;/Link&gt;&lt;/Links&gt;"/>
</p:tagLst>
</file>

<file path=ppt/tags/tag26.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Äldre_FB.xlsx&lt;/Source&gt;&lt;SourceModified&gt;&lt;/SourceModified&gt;&lt;ParentId&gt;MLNKa76a9af2423a4b298cd352d89bf9fd99&lt;/ParentId&gt;&lt;LinkId&gt;MLNK4068ba16d62e4b829678bad028667a9c&lt;/LinkId&gt;&lt;FriendlyName&gt;&lt;/FriendlyName&gt;&lt;Type&gt;4&lt;/Type&gt;&lt;Address&gt;=OUTPUT!$G$80&lt;/Address&gt;&lt;LastUpdate&gt;2022-05-24 14:47:59&lt;/LastUpdate&gt;&lt;User&gt;Frida Bengtsson&lt;/User&gt;&lt;Text&gt;417&lt;/Text&gt;&lt;Value&gt;417&lt;/Value&gt;&lt;Start&gt;1&lt;/Start&gt;&lt;RangeId&gt;a562a&lt;/RangeId&gt;&lt;/Link&gt;&lt;/Links&gt;"/>
</p:tagLst>
</file>

<file path=ppt/tags/tag27.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Äldre_FB.xlsx]]&gt;&lt;/Source&gt;&lt;SourceModified&gt;&lt;/SourceModified&gt;&lt;ParentId&gt;MLNK229dbad3c5794601b6023b5f4b9bf956&lt;/ParentId&gt;&lt;LinkId&gt;MLNKdf7665c5976d46878f9aac2980081032&lt;/LinkId&gt;&lt;FriendlyName&gt;&lt;/FriendlyName&gt;&lt;Type&gt;2&lt;/Type&gt;&lt;Address&gt;=Topp3!$B$7:$H$10&lt;/Address&gt;&lt;LastUpdate&gt;2022-05-24 14:47:13&lt;/LastUpdate&gt;&lt;User&gt;Frida Bengtsson&lt;/User&gt;&lt;/Link&gt;&lt;/Links&gt;"/>
</p:tagLst>
</file>

<file path=ppt/tags/tag28.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Äldre_FB.xlsx]]&gt;&lt;/Source&gt;&lt;SourceModified&gt;&lt;/SourceModified&gt;&lt;ParentId&gt;MLNKb8188a0d82594d6e8f0b3dca2e44686c&lt;/ParentId&gt;&lt;LinkId&gt;MLNK923b83a786e84b9584d213a32548f10a&lt;/LinkId&gt;&lt;FriendlyName&gt;&lt;/FriendlyName&gt;&lt;Type&gt;2&lt;/Type&gt;&lt;Address&gt;=Topp5!$B$12:$L$17&lt;/Address&gt;&lt;LastUpdate&gt;2022-05-24 14:47:13&lt;/LastUpdate&gt;&lt;User&gt;Frida Bengtsson&lt;/User&gt;&lt;/Link&gt;&lt;/Links&gt;"/>
</p:tagLst>
</file>

<file path=ppt/tags/tag29.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lt;![CDATA[https://lumell.sharepoint.com/sites/SKR106-Inventeringsocialtjnsinsatser/Shared Documents/General/3. Analys/Data/Kopia FB/Analys_Äldre_FB.xlsx]]&gt;&lt;/Source&gt;&lt;SourceModified&gt;&lt;/SourceModified&gt;&lt;ParentId&gt;MLNKa76a9af2423a4b298cd352d89bf9fd99&lt;/ParentId&gt;&lt;LinkId&gt;MLNKeb44360065324ee0a13e97ee0eb7fbde&lt;/LinkId&gt;&lt;FriendlyName&gt;&lt;/FriendlyName&gt;&lt;Type&gt;4&lt;/Type&gt;&lt;Address&gt;=OUTPUT!$C$76&lt;/Address&gt;&lt;LastUpdate&gt;2022-05-19 11:34:12&lt;/LastUpdate&gt;&lt;User&gt;Frida Bengtsson&lt;/User&gt;&lt;Text&gt;298&lt;/Text&gt;&lt;Value&gt;298&lt;/Value&gt;&lt;Start&gt;1&lt;/Start&gt;&lt;RangeId&gt;d5779&lt;/RangeId&gt;&lt;/Link&gt;&lt;Link version=&quot;9.2.6.0&quot;&gt;&lt;Source&gt;https://lumell.sharepoint.com/sites/SKR106-Inventeringsocialtjnsinsatser/Shared Documents/General/3. Analys/Data/Kopia FB/Analys_Äldre_FB.xlsx&lt;/Source&gt;&lt;SourceModified&gt;&lt;/SourceModified&gt;&lt;ParentId&gt;MLNKa76a9af2423a4b298cd352d89bf9fd99&lt;/ParentId&gt;&lt;LinkId&gt;MLNKc7cede169ec844779bf52234b7f986fd&lt;/LinkId&gt;&lt;FriendlyName&gt;&lt;/FriendlyName&gt;&lt;Type&gt;4&lt;/Type&gt;&lt;Address&gt;=OUTPUT!$C$103&lt;/Address&gt;&lt;LastUpdate&gt;2022-05-24 14:47:59&lt;/LastUpdate&gt;&lt;User&gt;Frida Bengtsson&lt;/User&gt;&lt;Text&gt;334&lt;/Text&gt;&lt;Value&gt;334&lt;/Value&gt;&lt;Start&gt;1&lt;/Start&gt;&lt;RangeId&gt;181d0&lt;/RangeId&gt;&lt;/Link&gt;&lt;/Links&gt;"/>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30.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Äldre_FB.xlsx&lt;/Source&gt;&lt;SourceModified&gt;&lt;/SourceModified&gt;&lt;ParentId&gt;MLNKa76a9af2423a4b298cd352d89bf9fd99&lt;/ParentId&gt;&lt;LinkId&gt;MLNK0bdbe302910047639bf7f6dd0d7ad360&lt;/LinkId&gt;&lt;FriendlyName&gt;&lt;/FriendlyName&gt;&lt;Type&gt;4&lt;/Type&gt;&lt;Address&gt;=OUTPUT!$E$103&lt;/Address&gt;&lt;LastUpdate&gt;2022-05-24 14:47:59&lt;/LastUpdate&gt;&lt;User&gt;Frida Bengtsson&lt;/User&gt;&lt;Text&gt;6&lt;/Text&gt;&lt;Value&gt;6&lt;/Value&gt;&lt;Start&gt;1&lt;/Start&gt;&lt;RangeId&gt;da126&lt;/RangeId&gt;&lt;/Link&gt;&lt;/Links&gt;"/>
</p:tagLst>
</file>

<file path=ppt/tags/tag31.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Äldre_FB.xlsx&lt;/Source&gt;&lt;SourceModified&gt;&lt;/SourceModified&gt;&lt;ParentId&gt;MLNKa76a9af2423a4b298cd352d89bf9fd99&lt;/ParentId&gt;&lt;LinkId&gt;MLNKafdabef9a69440fbbb9c8a4f62eb44aa&lt;/LinkId&gt;&lt;FriendlyName&gt;&lt;/FriendlyName&gt;&lt;Type&gt;4&lt;/Type&gt;&lt;Address&gt;=OUTPUT!$D$103&lt;/Address&gt;&lt;LastUpdate&gt;2022-05-24 14:47:59&lt;/LastUpdate&gt;&lt;User&gt;Frida Bengtsson&lt;/User&gt;&lt;Text&gt;72&lt;/Text&gt;&lt;Value&gt;72&lt;/Value&gt;&lt;Start&gt;1&lt;/Start&gt;&lt;RangeId&gt;f4cca&lt;/RangeId&gt;&lt;/Link&gt;&lt;/Links&gt;"/>
</p:tagLst>
</file>

<file path=ppt/tags/tag32.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Äldre_FB.xlsx&lt;/Source&gt;&lt;SourceModified&gt;&lt;/SourceModified&gt;&lt;ParentId&gt;MLNKa76a9af2423a4b298cd352d89bf9fd99&lt;/ParentId&gt;&lt;LinkId&gt;MLNK08b9ca9f12654186b307d2266efc33f8&lt;/LinkId&gt;&lt;FriendlyName&gt;&lt;/FriendlyName&gt;&lt;Type&gt;4&lt;/Type&gt;&lt;Address&gt;=OUTPUT!$G$115&lt;/Address&gt;&lt;LastUpdate&gt;2022-05-24 14:47:59&lt;/LastUpdate&gt;&lt;User&gt;Frida Bengtsson&lt;/User&gt;&lt;Text&gt;421&lt;/Text&gt;&lt;Value&gt;421&lt;/Value&gt;&lt;Start&gt;1&lt;/Start&gt;&lt;RangeId&gt;5dd11&lt;/RangeId&gt;&lt;/Link&gt;&lt;/Links&gt;"/>
</p:tagLst>
</file>

<file path=ppt/tags/tag33.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Äldre_FB.xlsx]]&gt;&lt;/Source&gt;&lt;SourceModified&gt;&lt;/SourceModified&gt;&lt;ParentId&gt;MLNK229dbad3c5794601b6023b5f4b9bf956&lt;/ParentId&gt;&lt;LinkId&gt;MLNK6290b84b186248c3b86b5bdcf3c96587&lt;/LinkId&gt;&lt;FriendlyName&gt;&lt;/FriendlyName&gt;&lt;Type&gt;2&lt;/Type&gt;&lt;Address&gt;=Topp3!$B$12:$H$15&lt;/Address&gt;&lt;LastUpdate&gt;2022-05-24 14:53:23&lt;/LastUpdate&gt;&lt;User&gt;Frida Bengtsson&lt;/User&gt;&lt;/Link&gt;&lt;/Links&gt;"/>
</p:tagLst>
</file>

<file path=ppt/tags/tag34.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Äldre_FB.xlsx]]&gt;&lt;/Source&gt;&lt;SourceModified&gt;&lt;/SourceModified&gt;&lt;ParentId&gt;MLNKb8188a0d82594d6e8f0b3dca2e44686c&lt;/ParentId&gt;&lt;LinkId&gt;MLNKd263a2cfeb8e485eac6ade60e91ea568&lt;/LinkId&gt;&lt;FriendlyName&gt;&lt;/FriendlyName&gt;&lt;Type&gt;2&lt;/Type&gt;&lt;Address&gt;=Topp5!$B$20:$L$25&lt;/Address&gt;&lt;LastUpdate&gt;2022-05-24 14:47:15&lt;/LastUpdate&gt;&lt;User&gt;Frida Bengtsson&lt;/User&gt;&lt;/Link&gt;&lt;/Links&gt;"/>
</p:tagLst>
</file>

<file path=ppt/tags/tag35.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Äldre_FB.xlsx&lt;/Source&gt;&lt;SourceModified&gt;&lt;/SourceModified&gt;&lt;ParentId&gt;MLNKa76a9af2423a4b298cd352d89bf9fd99&lt;/ParentId&gt;&lt;LinkId&gt;MLNK2d3d1cd186f04ad5a5e76d9fef864518&lt;/LinkId&gt;&lt;FriendlyName&gt;&lt;/FriendlyName&gt;&lt;Type&gt;4&lt;/Type&gt;&lt;Address&gt;=OUTPUT!$C$138&lt;/Address&gt;&lt;LastUpdate&gt;2022-05-24 14:48:00&lt;/LastUpdate&gt;&lt;User&gt;Frida Bengtsson&lt;/User&gt;&lt;Text&gt;176&lt;/Text&gt;&lt;Value&gt;176&lt;/Value&gt;&lt;Start&gt;1&lt;/Start&gt;&lt;RangeId&gt;283f9&lt;/RangeId&gt;&lt;/Link&gt;&lt;/Links&gt;"/>
</p:tagLst>
</file>

<file path=ppt/tags/tag36.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Äldre_FB.xlsx&lt;/Source&gt;&lt;SourceModified&gt;&lt;/SourceModified&gt;&lt;ParentId&gt;MLNKa76a9af2423a4b298cd352d89bf9fd99&lt;/ParentId&gt;&lt;LinkId&gt;MLNKf54eac34b8f149ffbed73cf3c125b9cd&lt;/LinkId&gt;&lt;FriendlyName&gt;&lt;/FriendlyName&gt;&lt;Type&gt;4&lt;/Type&gt;&lt;Address&gt;=OUTPUT!$E$138&lt;/Address&gt;&lt;LastUpdate&gt;2022-05-24 14:48:00&lt;/LastUpdate&gt;&lt;User&gt;Frida Bengtsson&lt;/User&gt;&lt;Text&gt;205&lt;/Text&gt;&lt;Value&gt;205&lt;/Value&gt;&lt;Start&gt;1&lt;/Start&gt;&lt;RangeId&gt;6ab1a&lt;/RangeId&gt;&lt;/Link&gt;&lt;/Links&gt;"/>
</p:tagLst>
</file>

<file path=ppt/tags/tag37.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Äldre_FB.xlsx&lt;/Source&gt;&lt;SourceModified&gt;&lt;/SourceModified&gt;&lt;ParentId&gt;MLNKa76a9af2423a4b298cd352d89bf9fd99&lt;/ParentId&gt;&lt;LinkId&gt;MLNK0bc6a052ddf043feba7b7dad93b3bf21&lt;/LinkId&gt;&lt;FriendlyName&gt;&lt;/FriendlyName&gt;&lt;Type&gt;4&lt;/Type&gt;&lt;Address&gt;=OUTPUT!$D$138&lt;/Address&gt;&lt;LastUpdate&gt;2022-05-24 14:48:00&lt;/LastUpdate&gt;&lt;User&gt;Frida Bengtsson&lt;/User&gt;&lt;Text&gt;34&lt;/Text&gt;&lt;Value&gt;34&lt;/Value&gt;&lt;Start&gt;1&lt;/Start&gt;&lt;RangeId&gt;5ea21&lt;/RangeId&gt;&lt;/Link&gt;&lt;/Links&gt;"/>
</p:tagLst>
</file>

<file path=ppt/tags/tag38.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Äldre_FB.xlsx&lt;/Source&gt;&lt;SourceModified&gt;&lt;/SourceModified&gt;&lt;ParentId&gt;MLNKa76a9af2423a4b298cd352d89bf9fd99&lt;/ParentId&gt;&lt;LinkId&gt;MLNKa51221945a104e87989d26927dad37a5&lt;/LinkId&gt;&lt;FriendlyName&gt;&lt;/FriendlyName&gt;&lt;Type&gt;4&lt;/Type&gt;&lt;Address&gt;=OUTPUT!$E$151&lt;/Address&gt;&lt;LastUpdate&gt;2022-05-24 14:48:00&lt;/LastUpdate&gt;&lt;User&gt;Frida Bengtsson&lt;/User&gt;&lt;Text&gt;10&lt;/Text&gt;&lt;Value&gt;10&lt;/Value&gt;&lt;Start&gt;1&lt;/Start&gt;&lt;RangeId&gt;ffb00&lt;/RangeId&gt;&lt;/Link&gt;&lt;/Links&gt;"/>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40.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barn_och_unga_FB.xlsx&lt;/Source&gt;&lt;SourceModified&gt;&lt;/SourceModified&gt;&lt;ParentId&gt;MLNK21c8950bf36545bf86a348a00f9bcf13&lt;/ParentId&gt;&lt;LinkId&gt;MLNK45d0920c3c0d46a6a93ed8ac9465bc5f&lt;/LinkId&gt;&lt;FriendlyName&gt;&lt;/FriendlyName&gt;&lt;Type&gt;4&lt;/Type&gt;&lt;Address&gt;=OUTPUT!$E$4&lt;/Address&gt;&lt;LastUpdate&gt;2022-05-24 14:48:00&lt;/LastUpdate&gt;&lt;User&gt;Frida Bengtsson&lt;/User&gt;&lt;Text&gt;12&lt;/Text&gt;&lt;Value&gt;12&lt;/Value&gt;&lt;Start&gt;1&lt;/Start&gt;&lt;RangeId&gt;ca47b&lt;/RangeId&gt;&lt;/Link&gt;&lt;/Links&gt;"/>
</p:tagLst>
</file>

<file path=ppt/tags/tag41.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barn_och_unga_FB.xlsx&lt;/Source&gt;&lt;SourceModified&gt;&lt;/SourceModified&gt;&lt;ParentId&gt;MLNK21c8950bf36545bf86a348a00f9bcf13&lt;/ParentId&gt;&lt;LinkId&gt;MLNK4ba920c6458e4f90a5df177202846dc7&lt;/LinkId&gt;&lt;FriendlyName&gt;&lt;/FriendlyName&gt;&lt;Type&gt;4&lt;/Type&gt;&lt;Address&gt;=OUTPUT!$E$5&lt;/Address&gt;&lt;LastUpdate&gt;2022-05-24 14:48:00&lt;/LastUpdate&gt;&lt;User&gt;Frida Bengtsson&lt;/User&gt;&lt;Text&gt;12&lt;/Text&gt;&lt;Value&gt;12&lt;/Value&gt;&lt;Start&gt;1&lt;/Start&gt;&lt;RangeId&gt;e2829&lt;/RangeId&gt;&lt;/Link&gt;&lt;/Links&gt;"/>
</p:tagLst>
</file>

<file path=ppt/tags/tag42.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barn_och_unga_FB.xlsx&lt;/Source&gt;&lt;SourceModified&gt;&lt;/SourceModified&gt;&lt;ParentId&gt;MLNK21c8950bf36545bf86a348a00f9bcf13&lt;/ParentId&gt;&lt;LinkId&gt;MLNK60b17d2e79c24507a6e887f667c0935c&lt;/LinkId&gt;&lt;FriendlyName&gt;&lt;/FriendlyName&gt;&lt;Type&gt;4&lt;/Type&gt;&lt;Address&gt;=OUTPUT!$C$9&lt;/Address&gt;&lt;LastUpdate&gt;2022-05-24 14:48:00&lt;/LastUpdate&gt;&lt;User&gt;Frida Bengtsson&lt;/User&gt;&lt;Text&gt;32&lt;/Text&gt;&lt;Value&gt;31,8333333333333&lt;/Value&gt;&lt;Start&gt;1&lt;/Start&gt;&lt;RangeId&gt;c6da5&lt;/RangeId&gt;&lt;/Link&gt;&lt;/Links&gt;"/>
</p:tagLst>
</file>

<file path=ppt/tags/tag43.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barn_och_unga_FB.xlsx&lt;/Source&gt;&lt;SourceModified&gt;&lt;/SourceModified&gt;&lt;ParentId&gt;MLNK21c8950bf36545bf86a348a00f9bcf13&lt;/ParentId&gt;&lt;LinkId&gt;MLNK24e93211ee8c44c1a3e746374c299a16&lt;/LinkId&gt;&lt;FriendlyName&gt;&lt;/FriendlyName&gt;&lt;Type&gt;4&lt;/Type&gt;&lt;Address&gt;=OUTPUT!$C$10&lt;/Address&gt;&lt;LastUpdate&gt;2022-05-24 14:48:00&lt;/LastUpdate&gt;&lt;User&gt;Frida Bengtsson&lt;/User&gt;&lt;Text&gt;33%&lt;/Text&gt;&lt;Value&gt;0,333333333333333&lt;/Value&gt;&lt;Start&gt;1&lt;/Start&gt;&lt;RangeId&gt;4559f&lt;/RangeId&gt;&lt;/Link&gt;&lt;/Links&gt;"/>
</p:tagLst>
</file>

<file path=ppt/tags/tag44.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barn_och_unga_FB.xlsx&lt;/Source&gt;&lt;SourceModified&gt;&lt;/SourceModified&gt;&lt;ParentId&gt;MLNK21c8950bf36545bf86a348a00f9bcf13&lt;/ParentId&gt;&lt;LinkId&gt;MLNK1962e2cab8a849f69fbd6985187570e9&lt;/LinkId&gt;&lt;FriendlyName&gt;&lt;/FriendlyName&gt;&lt;Type&gt;4&lt;/Type&gt;&lt;Address&gt;=OUTPUT!$C$11&lt;/Address&gt;&lt;LastUpdate&gt;2022-05-24 14:48:00&lt;/LastUpdate&gt;&lt;User&gt;Frida Bengtsson&lt;/User&gt;&lt;Text&gt;20&lt;/Text&gt;&lt;Value&gt;20&lt;/Value&gt;&lt;Start&gt;1&lt;/Start&gt;&lt;RangeId&gt;a736f&lt;/RangeId&gt;&lt;/Link&gt;&lt;/Links&gt;"/>
</p:tagLst>
</file>

<file path=ppt/tags/tag45.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barn_och_unga_FB.xlsx&lt;/Source&gt;&lt;SourceModified&gt;&lt;/SourceModified&gt;&lt;ParentId&gt;MLNK21c8950bf36545bf86a348a00f9bcf13&lt;/ParentId&gt;&lt;LinkId&gt;MLNK08e217e4c83c46c4b17df509e6583201&lt;/LinkId&gt;&lt;FriendlyName&gt;&lt;/FriendlyName&gt;&lt;Type&gt;4&lt;/Type&gt;&lt;Address&gt;=OUTPUT!$C$12&lt;/Address&gt;&lt;LastUpdate&gt;2022-05-24 14:48:00&lt;/LastUpdate&gt;&lt;User&gt;Frida Bengtsson&lt;/User&gt;&lt;Text&gt;51&lt;/Text&gt;&lt;Value&gt;51&lt;/Value&gt;&lt;Start&gt;1&lt;/Start&gt;&lt;RangeId&gt;43e80&lt;/RangeId&gt;&lt;/Link&gt;&lt;/Links&gt;"/>
</p:tagLst>
</file>

<file path=ppt/tags/tag46.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barn_och_unga_FB.xlsx]]&gt;&lt;/Source&gt;&lt;SourceModified&gt;&lt;/SourceModified&gt;&lt;ParentId&gt;MLNK5123b8668c27434eab5fa6de1c4edd9b&lt;/ParentId&gt;&lt;LinkId&gt;MLNKc063770244b5498eac66d8ed2bc1e627&lt;/LinkId&gt;&lt;FriendlyName&gt;&lt;/FriendlyName&gt;&lt;Type&gt;2&lt;/Type&gt;&lt;Address&gt;=Topp10!$B$3:$E$13&lt;/Address&gt;&lt;LastUpdate&gt;2022-05-24 14:47:16&lt;/LastUpdate&gt;&lt;User&gt;Frida Bengtsson&lt;/User&gt;&lt;/Link&gt;&lt;/Links&gt;"/>
</p:tagLst>
</file>

<file path=ppt/tags/tag47.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barn_och_unga_FB.xlsx]]&gt;&lt;/Source&gt;&lt;SourceModified&gt;&lt;/SourceModified&gt;&lt;ParentId&gt;MLNK5123b8668c27434eab5fa6de1c4edd9b&lt;/ParentId&gt;&lt;LinkId&gt;MLNK8d71e4ec9c0743a1aeea98c333580a31&lt;/LinkId&gt;&lt;FriendlyName&gt;&lt;/FriendlyName&gt;&lt;Type&gt;2&lt;/Type&gt;&lt;Address&gt;=Topp10!$B$15:$E$25&lt;/Address&gt;&lt;LastUpdate&gt;2022-05-24 14:47:16&lt;/LastUpdate&gt;&lt;User&gt;Frida Bengtsson&lt;/User&gt;&lt;/Link&gt;&lt;/Links&gt;"/>
</p:tagLst>
</file>

<file path=ppt/tags/tag48.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barn_och_unga_FB.xlsx&lt;/Source&gt;&lt;SourceModified&gt;&lt;/SourceModified&gt;&lt;ParentId&gt;MLNK21c8950bf36545bf86a348a00f9bcf13&lt;/ParentId&gt;&lt;LinkId&gt;MLNK7e382e46f58046779a2eb5d1bb33908d&lt;/LinkId&gt;&lt;FriendlyName&gt;&lt;/FriendlyName&gt;&lt;Type&gt;4&lt;/Type&gt;&lt;Address&gt;=OUTPUT!$G$50&lt;/Address&gt;&lt;LastUpdate&gt;2022-05-24 14:48:00&lt;/LastUpdate&gt;&lt;User&gt;Frida Bengtsson&lt;/User&gt;&lt;Text&gt;373&lt;/Text&gt;&lt;Value&gt;373&lt;/Value&gt;&lt;Start&gt;1&lt;/Start&gt;&lt;RangeId&gt;27bcb&lt;/RangeId&gt;&lt;/Link&gt;&lt;/Links&gt;"/>
</p:tagLst>
</file>

<file path=ppt/tags/tag49.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barn_och_unga_FB.xlsx]]&gt;&lt;/Source&gt;&lt;SourceModified&gt;&lt;/SourceModified&gt;&lt;ParentId&gt;MLNK64ea61301b32483a9f02385781344c19&lt;/ParentId&gt;&lt;LinkId&gt;MLNK78b0de2a744d4a03afd0a67f0f11d6d6&lt;/LinkId&gt;&lt;FriendlyName&gt;&lt;/FriendlyName&gt;&lt;Type&gt;2&lt;/Type&gt;&lt;Address&gt;=Topp3!$B$2:$H$5&lt;/Address&gt;&lt;LastUpdate&gt;2022-05-24 14:47:18&lt;/LastUpdate&gt;&lt;User&gt;Frida Bengtsson&lt;/User&gt;&lt;/Link&gt;&lt;/Links&gt;"/>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50.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barn_och_unga_FB.xlsx]]&gt;&lt;/Source&gt;&lt;SourceModified&gt;&lt;/SourceModified&gt;&lt;ParentId&gt;MLNK8c210af5bff8437ea18131f5b153b248&lt;/ParentId&gt;&lt;LinkId&gt;MLNKc8a4588a79864b56a932eb5831ad37d0&lt;/LinkId&gt;&lt;FriendlyName&gt;&lt;/FriendlyName&gt;&lt;Type&gt;2&lt;/Type&gt;&lt;Address&gt;=Topp5!$B$3:$L$8&lt;/Address&gt;&lt;LastUpdate&gt;2022-05-24 14:47:19&lt;/LastUpdate&gt;&lt;User&gt;Frida Bengtsson&lt;/User&gt;&lt;/Link&gt;&lt;/Links&gt;"/>
</p:tagLst>
</file>

<file path=ppt/tags/tag51.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barn_och_unga_FB.xlsx&lt;/Source&gt;&lt;SourceModified&gt;&lt;/SourceModified&gt;&lt;ParentId&gt;MLNK21c8950bf36545bf86a348a00f9bcf13&lt;/ParentId&gt;&lt;LinkId&gt;MLNK54649e0585a1476f95126202839997ef&lt;/LinkId&gt;&lt;FriendlyName&gt;&lt;/FriendlyName&gt;&lt;Type&gt;4&lt;/Type&gt;&lt;Address&gt;=OUTPUT!$C$76&lt;/Address&gt;&lt;LastUpdate&gt;2022-05-24 14:48:00&lt;/LastUpdate&gt;&lt;User&gt;Frida Bengtsson&lt;/User&gt;&lt;Text&gt;209&lt;/Text&gt;&lt;Value&gt;209&lt;/Value&gt;&lt;Start&gt;1&lt;/Start&gt;&lt;RangeId&gt;e7d7f&lt;/RangeId&gt;&lt;/Link&gt;&lt;/Links&gt;"/>
</p:tagLst>
</file>

<file path=ppt/tags/tag52.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barn_och_unga_FB.xlsx&lt;/Source&gt;&lt;SourceModified&gt;&lt;/SourceModified&gt;&lt;ParentId&gt;MLNK21c8950bf36545bf86a348a00f9bcf13&lt;/ParentId&gt;&lt;LinkId&gt;MLNKc9562001dab74922b13bf4e9177a7bd2&lt;/LinkId&gt;&lt;FriendlyName&gt;&lt;/FriendlyName&gt;&lt;Type&gt;4&lt;/Type&gt;&lt;Address&gt;=OUTPUT!$E$76&lt;/Address&gt;&lt;LastUpdate&gt;2022-05-24 14:48:01&lt;/LastUpdate&gt;&lt;User&gt;Frida Bengtsson&lt;/User&gt;&lt;Text&gt;3&lt;/Text&gt;&lt;Value&gt;3&lt;/Value&gt;&lt;Start&gt;1&lt;/Start&gt;&lt;RangeId&gt;6f9cf&lt;/RangeId&gt;&lt;/Link&gt;&lt;/Links&gt;"/>
</p:tagLst>
</file>

<file path=ppt/tags/tag53.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barn_och_unga_FB.xlsx&lt;/Source&gt;&lt;SourceModified&gt;&lt;/SourceModified&gt;&lt;ParentId&gt;MLNK21c8950bf36545bf86a348a00f9bcf13&lt;/ParentId&gt;&lt;LinkId&gt;MLNKefad9e1a42f44fde92cd70889aa76d38&lt;/LinkId&gt;&lt;FriendlyName&gt;&lt;/FriendlyName&gt;&lt;Type&gt;4&lt;/Type&gt;&lt;Address&gt;=OUTPUT!$D$76&lt;/Address&gt;&lt;LastUpdate&gt;2022-05-24 14:48:01&lt;/LastUpdate&gt;&lt;User&gt;Frida Bengtsson&lt;/User&gt;&lt;Text&gt;124&lt;/Text&gt;&lt;Value&gt;124&lt;/Value&gt;&lt;Start&gt;1&lt;/Start&gt;&lt;RangeId&gt;9a6cf&lt;/RangeId&gt;&lt;/Link&gt;&lt;/Links&gt;"/>
</p:tagLst>
</file>

<file path=ppt/tags/tag54.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barn_och_unga_FB.xlsx&lt;/Source&gt;&lt;SourceModified&gt;&lt;/SourceModified&gt;&lt;ParentId&gt;MLNK21c8950bf36545bf86a348a00f9bcf13&lt;/ParentId&gt;&lt;LinkId&gt;MLNK7b986801d2ca49ec82dc346ca8ef19fe&lt;/LinkId&gt;&lt;FriendlyName&gt;&lt;/FriendlyName&gt;&lt;Type&gt;4&lt;/Type&gt;&lt;Address&gt;=OUTPUT!$G$80&lt;/Address&gt;&lt;LastUpdate&gt;2022-05-24 14:48:01&lt;/LastUpdate&gt;&lt;User&gt;Frida Bengtsson&lt;/User&gt;&lt;Text&gt;379&lt;/Text&gt;&lt;Value&gt;379&lt;/Value&gt;&lt;Start&gt;1&lt;/Start&gt;&lt;RangeId&gt;103f9&lt;/RangeId&gt;&lt;/Link&gt;&lt;/Links&gt;"/>
</p:tagLst>
</file>

<file path=ppt/tags/tag55.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barn_och_unga_FB.xlsx]]&gt;&lt;/Source&gt;&lt;SourceModified&gt;&lt;/SourceModified&gt;&lt;ParentId&gt;MLNK64ea61301b32483a9f02385781344c19&lt;/ParentId&gt;&lt;LinkId&gt;MLNK2f760f2f425b498fb952a5288d8847e7&lt;/LinkId&gt;&lt;FriendlyName&gt;&lt;/FriendlyName&gt;&lt;Type&gt;2&lt;/Type&gt;&lt;Address&gt;=Topp3!$B$7:$H$10&lt;/Address&gt;&lt;LastUpdate&gt;2022-05-24 14:47:20&lt;/LastUpdate&gt;&lt;User&gt;Frida Bengtsson&lt;/User&gt;&lt;/Link&gt;&lt;/Links&gt;"/>
</p:tagLst>
</file>

<file path=ppt/tags/tag56.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barn_och_unga_FB.xlsx]]&gt;&lt;/Source&gt;&lt;SourceModified&gt;&lt;/SourceModified&gt;&lt;ParentId&gt;MLNK8c210af5bff8437ea18131f5b153b248&lt;/ParentId&gt;&lt;LinkId&gt;MLNK05169c3c0c324e879027560846dec7f8&lt;/LinkId&gt;&lt;FriendlyName&gt;&lt;/FriendlyName&gt;&lt;Type&gt;2&lt;/Type&gt;&lt;Address&gt;=Topp5!$B$12:$L$17&lt;/Address&gt;&lt;LastUpdate&gt;2022-05-24 14:47:21&lt;/LastUpdate&gt;&lt;User&gt;Frida Bengtsson&lt;/User&gt;&lt;/Link&gt;&lt;/Links&gt;"/>
</p:tagLst>
</file>

<file path=ppt/tags/tag57.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barn_och_unga_FB.xlsx&lt;/Source&gt;&lt;SourceModified&gt;&lt;/SourceModified&gt;&lt;ParentId&gt;MLNK21c8950bf36545bf86a348a00f9bcf13&lt;/ParentId&gt;&lt;LinkId&gt;MLNK6e5940ea52864cc0b20159573da8bc39&lt;/LinkId&gt;&lt;FriendlyName&gt;&lt;/FriendlyName&gt;&lt;Type&gt;4&lt;/Type&gt;&lt;Address&gt;=OUTPUT!$C$103&lt;/Address&gt;&lt;LastUpdate&gt;2022-05-24 14:48:01&lt;/LastUpdate&gt;&lt;User&gt;Frida Bengtsson&lt;/User&gt;&lt;Text&gt;225&lt;/Text&gt;&lt;Value&gt;225&lt;/Value&gt;&lt;Start&gt;1&lt;/Start&gt;&lt;RangeId&gt;6d54e&lt;/RangeId&gt;&lt;/Link&gt;&lt;/Links&gt;"/>
</p:tagLst>
</file>

<file path=ppt/tags/tag58.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barn_och_unga_FB.xlsx&lt;/Source&gt;&lt;SourceModified&gt;&lt;/SourceModified&gt;&lt;ParentId&gt;MLNK21c8950bf36545bf86a348a00f9bcf13&lt;/ParentId&gt;&lt;LinkId&gt;MLNK41353aedbe9d4d4db7f7f95daf20e34b&lt;/LinkId&gt;&lt;FriendlyName&gt;&lt;/FriendlyName&gt;&lt;Type&gt;4&lt;/Type&gt;&lt;Address&gt;=OUTPUT!$E$103&lt;/Address&gt;&lt;LastUpdate&gt;2022-05-24 14:48:01&lt;/LastUpdate&gt;&lt;User&gt;Frida Bengtsson&lt;/User&gt;&lt;Text&gt;36&lt;/Text&gt;&lt;Value&gt;36&lt;/Value&gt;&lt;Start&gt;1&lt;/Start&gt;&lt;RangeId&gt;17b65&lt;/RangeId&gt;&lt;/Link&gt;&lt;/Links&gt;"/>
</p:tagLst>
</file>

<file path=ppt/tags/tag59.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barn_och_unga_FB.xlsx&lt;/Source&gt;&lt;SourceModified&gt;&lt;/SourceModified&gt;&lt;ParentId&gt;MLNK21c8950bf36545bf86a348a00f9bcf13&lt;/ParentId&gt;&lt;LinkId&gt;MLNKf381c12cb0ac4de1bc1284957be52bcf&lt;/LinkId&gt;&lt;FriendlyName&gt;&lt;/FriendlyName&gt;&lt;Type&gt;4&lt;/Type&gt;&lt;Address&gt;=OUTPUT!$D$103&lt;/Address&gt;&lt;LastUpdate&gt;2022-05-24 14:48:01&lt;/LastUpdate&gt;&lt;User&gt;Frida Bengtsson&lt;/User&gt;&lt;Text&gt;96&lt;/Text&gt;&lt;Value&gt;96&lt;/Value&gt;&lt;Start&gt;1&lt;/Start&gt;&lt;RangeId&gt;4b0db&lt;/RangeId&gt;&lt;/Link&gt;&lt;/Links&gt;"/>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ags/tag60.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barn_och_unga_FB.xlsx&lt;/Source&gt;&lt;SourceModified&gt;&lt;/SourceModified&gt;&lt;ParentId&gt;MLNK21c8950bf36545bf86a348a00f9bcf13&lt;/ParentId&gt;&lt;LinkId&gt;MLNK07ab7e6e20b04aabb2a9b46f76ba4b5b&lt;/LinkId&gt;&lt;FriendlyName&gt;&lt;/FriendlyName&gt;&lt;Type&gt;4&lt;/Type&gt;&lt;Address&gt;=OUTPUT!$G$115&lt;/Address&gt;&lt;LastUpdate&gt;2022-05-24 14:48:01&lt;/LastUpdate&gt;&lt;User&gt;Frida Bengtsson&lt;/User&gt;&lt;Text&gt;380&lt;/Text&gt;&lt;Value&gt;380&lt;/Value&gt;&lt;Start&gt;1&lt;/Start&gt;&lt;RangeId&gt;fa105&lt;/RangeId&gt;&lt;/Link&gt;&lt;/Links&gt;"/>
</p:tagLst>
</file>

<file path=ppt/tags/tag61.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barn_och_unga_FB.xlsx]]&gt;&lt;/Source&gt;&lt;SourceModified&gt;&lt;/SourceModified&gt;&lt;ParentId&gt;MLNK64ea61301b32483a9f02385781344c19&lt;/ParentId&gt;&lt;LinkId&gt;MLNK6ce76dcb44cf4017bd9d8d0039be936c&lt;/LinkId&gt;&lt;FriendlyName&gt;&lt;/FriendlyName&gt;&lt;Type&gt;2&lt;/Type&gt;&lt;Address&gt;=Topp3!$B$12:$H$15&lt;/Address&gt;&lt;LastUpdate&gt;2022-05-24 14:47:21&lt;/LastUpdate&gt;&lt;User&gt;Frida Bengtsson&lt;/User&gt;&lt;/Link&gt;&lt;/Links&gt;"/>
</p:tagLst>
</file>

<file path=ppt/tags/tag62.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barn_och_unga_FB.xlsx]]&gt;&lt;/Source&gt;&lt;SourceModified&gt;&lt;/SourceModified&gt;&lt;ParentId&gt;MLNK8c210af5bff8437ea18131f5b153b248&lt;/ParentId&gt;&lt;LinkId&gt;MLNKb23ff80fa2d94979a18d0a8cc9213bca&lt;/LinkId&gt;&lt;FriendlyName&gt;&lt;/FriendlyName&gt;&lt;Type&gt;2&lt;/Type&gt;&lt;Address&gt;=Topp5!$B$20:$L$25&lt;/Address&gt;&lt;LastUpdate&gt;2022-05-24 14:47:22&lt;/LastUpdate&gt;&lt;User&gt;Frida Bengtsson&lt;/User&gt;&lt;/Link&gt;&lt;/Links&gt;"/>
</p:tagLst>
</file>

<file path=ppt/tags/tag63.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barn_och_unga_FB.xlsx&lt;/Source&gt;&lt;SourceModified&gt;&lt;/SourceModified&gt;&lt;ParentId&gt;MLNK21c8950bf36545bf86a348a00f9bcf13&lt;/ParentId&gt;&lt;LinkId&gt;MLNKec322c2c662244a991451192ec9670ca&lt;/LinkId&gt;&lt;FriendlyName&gt;&lt;/FriendlyName&gt;&lt;Type&gt;4&lt;/Type&gt;&lt;Address&gt;=OUTPUT!$E$138&lt;/Address&gt;&lt;LastUpdate&gt;2022-05-24 14:48:01&lt;/LastUpdate&gt;&lt;User&gt;Frida Bengtsson&lt;/User&gt;&lt;Text&gt;50&lt;/Text&gt;&lt;Value&gt;50&lt;/Value&gt;&lt;Start&gt;1&lt;/Start&gt;&lt;RangeId&gt;7b7a6&lt;/RangeId&gt;&lt;/Link&gt;&lt;/Links&gt;"/>
</p:tagLst>
</file>

<file path=ppt/tags/tag64.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barn_och_unga_FB.xlsx&lt;/Source&gt;&lt;SourceModified&gt;&lt;/SourceModified&gt;&lt;ParentId&gt;MLNK21c8950bf36545bf86a348a00f9bcf13&lt;/ParentId&gt;&lt;LinkId&gt;MLNK7211a466aa334d488952f477c1d17660&lt;/LinkId&gt;&lt;FriendlyName&gt;&lt;/FriendlyName&gt;&lt;Type&gt;4&lt;/Type&gt;&lt;Address&gt;=OUTPUT!$D$138&lt;/Address&gt;&lt;LastUpdate&gt;2022-05-24 14:48:01&lt;/LastUpdate&gt;&lt;User&gt;Frida Bengtsson&lt;/User&gt;&lt;Text&gt;73&lt;/Text&gt;&lt;Value&gt;73&lt;/Value&gt;&lt;Start&gt;1&lt;/Start&gt;&lt;RangeId&gt;0e33f&lt;/RangeId&gt;&lt;/Link&gt;&lt;/Links&gt;"/>
</p:tagLst>
</file>

<file path=ppt/tags/tag65.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barn_och_unga_FB.xlsx&lt;/Source&gt;&lt;SourceModified&gt;&lt;/SourceModified&gt;&lt;ParentId&gt;MLNK21c8950bf36545bf86a348a00f9bcf13&lt;/ParentId&gt;&lt;LinkId&gt;MLNK435a7e9a7cc4463fa59fddc2e1242083&lt;/LinkId&gt;&lt;FriendlyName&gt;&lt;/FriendlyName&gt;&lt;Type&gt;4&lt;/Type&gt;&lt;Address&gt;=OUTPUT!$C$138&lt;/Address&gt;&lt;LastUpdate&gt;2022-05-24 14:48:01&lt;/LastUpdate&gt;&lt;User&gt;Frida Bengtsson&lt;/User&gt;&lt;Text&gt;234&lt;/Text&gt;&lt;Value&gt;234&lt;/Value&gt;&lt;Start&gt;1&lt;/Start&gt;&lt;RangeId&gt;97fb1&lt;/RangeId&gt;&lt;/Link&gt;&lt;/Links&gt;"/>
</p:tagLst>
</file>

<file path=ppt/tags/tag66.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barn_och_unga_FB.xlsx&lt;/Source&gt;&lt;SourceModified&gt;&lt;/SourceModified&gt;&lt;ParentId&gt;MLNK21c8950bf36545bf86a348a00f9bcf13&lt;/ParentId&gt;&lt;LinkId&gt;MLNK0eea536912b84ad8a874a878815b5da8&lt;/LinkId&gt;&lt;FriendlyName&gt;&lt;/FriendlyName&gt;&lt;Type&gt;4&lt;/Type&gt;&lt;Address&gt;=OUTPUT!$E$151&lt;/Address&gt;&lt;LastUpdate&gt;2022-05-24 14:48:02&lt;/LastUpdate&gt;&lt;User&gt;Frida Bengtsson&lt;/User&gt;&lt;Text&gt;12&lt;/Text&gt;&lt;Value&gt;12&lt;/Value&gt;&lt;Start&gt;1&lt;/Start&gt;&lt;RangeId&gt;12745&lt;/RangeId&gt;&lt;/Link&gt;&lt;/Links&gt;"/>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funktionshinder_FB.xlsx&lt;/Source&gt;&lt;SourceModified&gt;&lt;/SourceModified&gt;&lt;ParentId&gt;MLNKa4304360ffe246aca16131d047b45a14&lt;/ParentId&gt;&lt;LinkId&gt;MLNK81740bcde79a4592a966a8cb05842278&lt;/LinkId&gt;&lt;FriendlyName&gt;&lt;/FriendlyName&gt;&lt;Type&gt;4&lt;/Type&gt;&lt;Address&gt;=OUTPUT!$E$4&lt;/Address&gt;&lt;LastUpdate&gt;2022-05-24 14:48:02&lt;/LastUpdate&gt;&lt;User&gt;Frida Bengtsson&lt;/User&gt;&lt;Text&gt;13&lt;/Text&gt;&lt;Value&gt;13&lt;/Value&gt;&lt;Start&gt;1&lt;/Start&gt;&lt;RangeId&gt;92199&lt;/RangeId&gt;&lt;/Link&gt;&lt;/Links&gt;"/>
</p:tagLst>
</file>

<file path=ppt/tags/tag69.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funktionshinder_FB.xlsx&lt;/Source&gt;&lt;SourceModified&gt;&lt;/SourceModified&gt;&lt;ParentId&gt;MLNKa4304360ffe246aca16131d047b45a14&lt;/ParentId&gt;&lt;LinkId&gt;MLNKb53fc372ee454d998d1e2823c08543c8&lt;/LinkId&gt;&lt;FriendlyName&gt;&lt;/FriendlyName&gt;&lt;Type&gt;4&lt;/Type&gt;&lt;Address&gt;=OUTPUT!$E$5&lt;/Address&gt;&lt;LastUpdate&gt;2022-05-24 14:48:02&lt;/LastUpdate&gt;&lt;User&gt;Frida Bengtsson&lt;/User&gt;&lt;Text&gt;12&lt;/Text&gt;&lt;Value&gt;12&lt;/Value&gt;&lt;Start&gt;1&lt;/Start&gt;&lt;RangeId&gt;d118a&lt;/RangeId&gt;&lt;/Link&gt;&lt;/Links&gt;"/>
</p:tagLst>
</file>

<file path=ppt/tags/tag7.xml><?xml version="1.0" encoding="utf-8"?>
<p:tagLst xmlns:a="http://schemas.openxmlformats.org/drawingml/2006/main" xmlns:r="http://schemas.openxmlformats.org/officeDocument/2006/relationships" xmlns:p="http://schemas.openxmlformats.org/presentationml/2006/main">
  <p:tag name="MM_SLIDE_TYPE" val="6"/>
</p:tagLst>
</file>

<file path=ppt/tags/tag70.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funktionshinder_FB.xlsx&lt;/Source&gt;&lt;SourceModified&gt;&lt;/SourceModified&gt;&lt;ParentId&gt;MLNKa4304360ffe246aca16131d047b45a14&lt;/ParentId&gt;&lt;LinkId&gt;MLNKba056cebe6ff4aceb1456ce194655d12&lt;/LinkId&gt;&lt;FriendlyName&gt;&lt;/FriendlyName&gt;&lt;Type&gt;4&lt;/Type&gt;&lt;Address&gt;=OUTPUT!$C$9&lt;/Address&gt;&lt;LastUpdate&gt;2022-05-24 14:48:02&lt;/LastUpdate&gt;&lt;User&gt;Frida Bengtsson&lt;/User&gt;&lt;Text&gt;23&lt;/Text&gt;&lt;Value&gt;22,5&lt;/Value&gt;&lt;Start&gt;1&lt;/Start&gt;&lt;RangeId&gt;a68c9&lt;/RangeId&gt;&lt;/Link&gt;&lt;/Links&gt;"/>
</p:tagLst>
</file>

<file path=ppt/tags/tag71.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funktionshinder_FB.xlsx&lt;/Source&gt;&lt;SourceModified&gt;&lt;/SourceModified&gt;&lt;ParentId&gt;MLNKa4304360ffe246aca16131d047b45a14&lt;/ParentId&gt;&lt;LinkId&gt;MLNK1e288b0810154cb0a9ea117408932e2c&lt;/LinkId&gt;&lt;FriendlyName&gt;&lt;/FriendlyName&gt;&lt;Type&gt;4&lt;/Type&gt;&lt;Address&gt;=OUTPUT!$C$10&lt;/Address&gt;&lt;LastUpdate&gt;2022-05-24 14:48:02&lt;/LastUpdate&gt;&lt;User&gt;Frida Bengtsson&lt;/User&gt;&lt;Text&gt;50%&lt;/Text&gt;&lt;Value&gt;0,5&lt;/Value&gt;&lt;Start&gt;1&lt;/Start&gt;&lt;RangeId&gt;08a20&lt;/RangeId&gt;&lt;/Link&gt;&lt;/Links&gt;"/>
</p:tagLst>
</file>

<file path=ppt/tags/tag72.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funktionshinder_FB.xlsx&lt;/Source&gt;&lt;SourceModified&gt;&lt;/SourceModified&gt;&lt;ParentId&gt;MLNKa4304360ffe246aca16131d047b45a14&lt;/ParentId&gt;&lt;LinkId&gt;MLNK13d39db47eaf431aa0aa88805c70249a&lt;/LinkId&gt;&lt;FriendlyName&gt;&lt;/FriendlyName&gt;&lt;Type&gt;4&lt;/Type&gt;&lt;Address&gt;=OUTPUT!$C$11&lt;/Address&gt;&lt;LastUpdate&gt;2022-05-24 14:48:02&lt;/LastUpdate&gt;&lt;User&gt;Frida Bengtsson&lt;/User&gt;&lt;Text&gt;12&lt;/Text&gt;&lt;Value&gt;12&lt;/Value&gt;&lt;Start&gt;1&lt;/Start&gt;&lt;RangeId&gt;28a4e&lt;/RangeId&gt;&lt;/Link&gt;&lt;/Links&gt;"/>
</p:tagLst>
</file>

<file path=ppt/tags/tag73.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funktionshinder_FB.xlsx&lt;/Source&gt;&lt;SourceModified&gt;&lt;/SourceModified&gt;&lt;ParentId&gt;MLNKa4304360ffe246aca16131d047b45a14&lt;/ParentId&gt;&lt;LinkId&gt;MLNK153e420a7d8a49dfae5f01a0480b802b&lt;/LinkId&gt;&lt;FriendlyName&gt;&lt;/FriendlyName&gt;&lt;Type&gt;4&lt;/Type&gt;&lt;Address&gt;=OUTPUT!$C$12&lt;/Address&gt;&lt;LastUpdate&gt;2022-05-24 14:48:02&lt;/LastUpdate&gt;&lt;User&gt;Frida Bengtsson&lt;/User&gt;&lt;Text&gt;36&lt;/Text&gt;&lt;Value&gt;36&lt;/Value&gt;&lt;Start&gt;1&lt;/Start&gt;&lt;RangeId&gt;f0014&lt;/RangeId&gt;&lt;/Link&gt;&lt;/Links&gt;"/>
</p:tagLst>
</file>

<file path=ppt/tags/tag74.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funktionshinder_FB.xlsx]]&gt;&lt;/Source&gt;&lt;SourceModified&gt;&lt;/SourceModified&gt;&lt;ParentId&gt;MLNK413337354e3647d690b1c365bb8eb311&lt;/ParentId&gt;&lt;LinkId&gt;MLNK532cead81f744a34b7761979df2977d5&lt;/LinkId&gt;&lt;FriendlyName&gt;&lt;/FriendlyName&gt;&lt;Type&gt;2&lt;/Type&gt;&lt;Address&gt;=Topp10!$B$3:$E$13&lt;/Address&gt;&lt;LastUpdate&gt;2022-05-24 14:47:23&lt;/LastUpdate&gt;&lt;User&gt;Frida Bengtsson&lt;/User&gt;&lt;/Link&gt;&lt;/Links&gt;"/>
</p:tagLst>
</file>

<file path=ppt/tags/tag75.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funktionshinder_FB.xlsx]]&gt;&lt;/Source&gt;&lt;SourceModified&gt;&lt;/SourceModified&gt;&lt;ParentId&gt;MLNK413337354e3647d690b1c365bb8eb311&lt;/ParentId&gt;&lt;LinkId&gt;MLNK62553539cab64e14a0d3a2ac3dc99368&lt;/LinkId&gt;&lt;FriendlyName&gt;&lt;/FriendlyName&gt;&lt;Type&gt;2&lt;/Type&gt;&lt;Address&gt;=Topp10!$B$15:$E$25&lt;/Address&gt;&lt;LastUpdate&gt;2022-05-24 14:47:23&lt;/LastUpdate&gt;&lt;User&gt;Frida Bengtsson&lt;/User&gt;&lt;/Link&gt;&lt;/Links&gt;"/>
</p:tagLst>
</file>

<file path=ppt/tags/tag76.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funktionshinder_FB.xlsx&lt;/Source&gt;&lt;SourceModified&gt;&lt;/SourceModified&gt;&lt;ParentId&gt;MLNKa4304360ffe246aca16131d047b45a14&lt;/ParentId&gt;&lt;LinkId&gt;MLNKd779fa8c9fd240818eb715764aab1aeb&lt;/LinkId&gt;&lt;FriendlyName&gt;&lt;/FriendlyName&gt;&lt;Type&gt;4&lt;/Type&gt;&lt;Address&gt;=OUTPUT!$G$50&lt;/Address&gt;&lt;LastUpdate&gt;2022-05-24 14:48:02&lt;/LastUpdate&gt;&lt;User&gt;Frida Bengtsson&lt;/User&gt;&lt;Text&gt;259&lt;/Text&gt;&lt;Value&gt;259&lt;/Value&gt;&lt;Start&gt;1&lt;/Start&gt;&lt;RangeId&gt;1fe5c&lt;/RangeId&gt;&lt;/Link&gt;&lt;/Links&gt;"/>
</p:tagLst>
</file>

<file path=ppt/tags/tag77.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funktionshinder_FB.xlsx]]&gt;&lt;/Source&gt;&lt;SourceModified&gt;&lt;/SourceModified&gt;&lt;ParentId&gt;MLNK59ade70700b642b09270578fccdb404b&lt;/ParentId&gt;&lt;LinkId&gt;MLNKd3c9c9951e664a7587bf1f2f5e14634f&lt;/LinkId&gt;&lt;FriendlyName&gt;&lt;/FriendlyName&gt;&lt;Type&gt;2&lt;/Type&gt;&lt;Address&gt;=Topp3!$B$2:$H$5&lt;/Address&gt;&lt;LastUpdate&gt;2022-05-24 14:47:24&lt;/LastUpdate&gt;&lt;User&gt;Frida Bengtsson&lt;/User&gt;&lt;/Link&gt;&lt;/Links&gt;"/>
</p:tagLst>
</file>

<file path=ppt/tags/tag78.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funktionshinder_FB.xlsx]]&gt;&lt;/Source&gt;&lt;SourceModified&gt;&lt;/SourceModified&gt;&lt;ParentId&gt;MLNK0ec2df1ced5b4de3825ebee764443113&lt;/ParentId&gt;&lt;LinkId&gt;MLNK843c4d58844142539241b41b6b7748e3&lt;/LinkId&gt;&lt;FriendlyName&gt;&lt;/FriendlyName&gt;&lt;Type&gt;2&lt;/Type&gt;&lt;Address&gt;=Topp5!$B$3:$L$8&lt;/Address&gt;&lt;LastUpdate&gt;2022-05-24 14:47:25&lt;/LastUpdate&gt;&lt;User&gt;Frida Bengtsson&lt;/User&gt;&lt;/Link&gt;&lt;/Links&gt;"/>
</p:tagLst>
</file>

<file path=ppt/tags/tag79.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funktionshinder_FB.xlsx&lt;/Source&gt;&lt;SourceModified&gt;&lt;/SourceModified&gt;&lt;ParentId&gt;MLNKa4304360ffe246aca16131d047b45a14&lt;/ParentId&gt;&lt;LinkId&gt;MLNKd38cfc4c93f14bbea84088b9ccf6d19c&lt;/LinkId&gt;&lt;FriendlyName&gt;&lt;/FriendlyName&gt;&lt;Type&gt;4&lt;/Type&gt;&lt;Address&gt;=OUTPUT!$C$76&lt;/Address&gt;&lt;LastUpdate&gt;2022-05-24 14:48:02&lt;/LastUpdate&gt;&lt;User&gt;Frida Bengtsson&lt;/User&gt;&lt;Text&gt;167&lt;/Text&gt;&lt;Value&gt;167&lt;/Value&gt;&lt;Start&gt;1&lt;/Start&gt;&lt;RangeId&gt;bbd8c&lt;/RangeId&gt;&lt;/Link&gt;&lt;/Links&gt;"/>
</p:tagLst>
</file>

<file path=ppt/tags/tag8.xml><?xml version="1.0" encoding="utf-8"?>
<p:tagLst xmlns:a="http://schemas.openxmlformats.org/drawingml/2006/main" xmlns:r="http://schemas.openxmlformats.org/officeDocument/2006/relationships" xmlns:p="http://schemas.openxmlformats.org/presentationml/2006/main">
  <p:tag name="MM_SLIDE_TYPE" val="6"/>
</p:tagLst>
</file>

<file path=ppt/tags/tag80.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funktionshinder_FB.xlsx&lt;/Source&gt;&lt;SourceModified&gt;&lt;/SourceModified&gt;&lt;ParentId&gt;MLNKa4304360ffe246aca16131d047b45a14&lt;/ParentId&gt;&lt;LinkId&gt;MLNKe7dbc5ffb8064cb892fbb8dcf01229fe&lt;/LinkId&gt;&lt;FriendlyName&gt;&lt;/FriendlyName&gt;&lt;Type&gt;4&lt;/Type&gt;&lt;Address&gt;=OUTPUT!$E$76&lt;/Address&gt;&lt;LastUpdate&gt;2022-05-24 14:48:02&lt;/LastUpdate&gt;&lt;User&gt;Frida Bengtsson&lt;/User&gt;&lt;Text&gt;2&lt;/Text&gt;&lt;Value&gt;2&lt;/Value&gt;&lt;Start&gt;1&lt;/Start&gt;&lt;RangeId&gt;6b759&lt;/RangeId&gt;&lt;/Link&gt;&lt;/Links&gt;"/>
</p:tagLst>
</file>

<file path=ppt/tags/tag81.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funktionshinder_FB.xlsx&lt;/Source&gt;&lt;SourceModified&gt;&lt;/SourceModified&gt;&lt;ParentId&gt;MLNKa4304360ffe246aca16131d047b45a14&lt;/ParentId&gt;&lt;LinkId&gt;MLNKa8c74c6ab8544d3c81845f507a9b28eb&lt;/LinkId&gt;&lt;FriendlyName&gt;&lt;/FriendlyName&gt;&lt;Type&gt;4&lt;/Type&gt;&lt;Address&gt;=OUTPUT!$D$76&lt;/Address&gt;&lt;LastUpdate&gt;2022-05-24 14:48:02&lt;/LastUpdate&gt;&lt;User&gt;Frida Bengtsson&lt;/User&gt;&lt;Text&gt;67&lt;/Text&gt;&lt;Value&gt;67&lt;/Value&gt;&lt;Start&gt;1&lt;/Start&gt;&lt;RangeId&gt;50f1e&lt;/RangeId&gt;&lt;/Link&gt;&lt;/Links&gt;"/>
</p:tagLst>
</file>

<file path=ppt/tags/tag82.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funktionshinder_FB.xlsx&lt;/Source&gt;&lt;SourceModified&gt;&lt;/SourceModified&gt;&lt;ParentId&gt;MLNKa4304360ffe246aca16131d047b45a14&lt;/ParentId&gt;&lt;LinkId&gt;MLNKb39b411e23fd448abf41b5f15bd7a9f7&lt;/LinkId&gt;&lt;FriendlyName&gt;&lt;/FriendlyName&gt;&lt;Type&gt;4&lt;/Type&gt;&lt;Address&gt;=OUTPUT!$G$80&lt;/Address&gt;&lt;LastUpdate&gt;2022-05-24 14:48:03&lt;/LastUpdate&gt;&lt;User&gt;Frida Bengtsson&lt;/User&gt;&lt;Text&gt;261&lt;/Text&gt;&lt;Value&gt;261&lt;/Value&gt;&lt;Start&gt;1&lt;/Start&gt;&lt;RangeId&gt;a7394&lt;/RangeId&gt;&lt;/Link&gt;&lt;/Links&gt;"/>
</p:tagLst>
</file>

<file path=ppt/tags/tag83.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funktionshinder_FB.xlsx]]&gt;&lt;/Source&gt;&lt;SourceModified&gt;&lt;/SourceModified&gt;&lt;ParentId&gt;MLNK59ade70700b642b09270578fccdb404b&lt;/ParentId&gt;&lt;LinkId&gt;MLNK1833260b19ae4db7b0f3f51fb3550cd6&lt;/LinkId&gt;&lt;FriendlyName&gt;&lt;/FriendlyName&gt;&lt;Type&gt;2&lt;/Type&gt;&lt;Address&gt;=Topp3!$B$7:$H$10&lt;/Address&gt;&lt;LastUpdate&gt;2022-05-24 14:52:28&lt;/LastUpdate&gt;&lt;User&gt;Frida Bengtsson&lt;/User&gt;&lt;/Link&gt;&lt;/Links&gt;"/>
</p:tagLst>
</file>

<file path=ppt/tags/tag84.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funktionshinder_FB.xlsx]]&gt;&lt;/Source&gt;&lt;SourceModified&gt;&lt;/SourceModified&gt;&lt;ParentId&gt;MLNK0ec2df1ced5b4de3825ebee764443113&lt;/ParentId&gt;&lt;LinkId&gt;MLNK2157b6dcf7514019a7d1b1a765e8ce60&lt;/LinkId&gt;&lt;FriendlyName&gt;&lt;/FriendlyName&gt;&lt;Type&gt;2&lt;/Type&gt;&lt;Address&gt;=Topp5!$B$12:$L$17&lt;/Address&gt;&lt;LastUpdate&gt;2022-05-24 14:47:26&lt;/LastUpdate&gt;&lt;User&gt;Frida Bengtsson&lt;/User&gt;&lt;/Link&gt;&lt;/Links&gt;"/>
</p:tagLst>
</file>

<file path=ppt/tags/tag85.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funktionshinder_FB.xlsx&lt;/Source&gt;&lt;SourceModified&gt;&lt;/SourceModified&gt;&lt;ParentId&gt;MLNKa4304360ffe246aca16131d047b45a14&lt;/ParentId&gt;&lt;LinkId&gt;MLNKc11a38cea81e416193783dc1e5583a63&lt;/LinkId&gt;&lt;FriendlyName&gt;&lt;/FriendlyName&gt;&lt;Type&gt;4&lt;/Type&gt;&lt;Address&gt;=OUTPUT!$C$103&lt;/Address&gt;&lt;LastUpdate&gt;2022-05-24 14:48:03&lt;/LastUpdate&gt;&lt;User&gt;Frida Bengtsson&lt;/User&gt;&lt;Text&gt;211&lt;/Text&gt;&lt;Value&gt;211&lt;/Value&gt;&lt;Start&gt;1&lt;/Start&gt;&lt;RangeId&gt;8c156&lt;/RangeId&gt;&lt;/Link&gt;&lt;/Links&gt;"/>
</p:tagLst>
</file>

<file path=ppt/tags/tag86.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funktionshinder_FB.xlsx&lt;/Source&gt;&lt;SourceModified&gt;&lt;/SourceModified&gt;&lt;ParentId&gt;MLNKa4304360ffe246aca16131d047b45a14&lt;/ParentId&gt;&lt;LinkId&gt;MLNK6f2b6c1602f04598b272b5d5e48060f4&lt;/LinkId&gt;&lt;FriendlyName&gt;&lt;/FriendlyName&gt;&lt;Type&gt;4&lt;/Type&gt;&lt;Address&gt;=OUTPUT!$E$103&lt;/Address&gt;&lt;LastUpdate&gt;2022-05-24 14:48:03&lt;/LastUpdate&gt;&lt;User&gt;Frida Bengtsson&lt;/User&gt;&lt;Text&gt;12&lt;/Text&gt;&lt;Value&gt;12&lt;/Value&gt;&lt;Start&gt;1&lt;/Start&gt;&lt;RangeId&gt;945ba&lt;/RangeId&gt;&lt;/Link&gt;&lt;/Links&gt;"/>
</p:tagLst>
</file>

<file path=ppt/tags/tag87.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funktionshinder_FB.xlsx&lt;/Source&gt;&lt;SourceModified&gt;&lt;/SourceModified&gt;&lt;ParentId&gt;MLNKa4304360ffe246aca16131d047b45a14&lt;/ParentId&gt;&lt;LinkId&gt;MLNKbac0f5b82c7e47079b513e51778974dd&lt;/LinkId&gt;&lt;FriendlyName&gt;&lt;/FriendlyName&gt;&lt;Type&gt;4&lt;/Type&gt;&lt;Address&gt;=OUTPUT!$D$103&lt;/Address&gt;&lt;LastUpdate&gt;2022-05-24 14:48:03&lt;/LastUpdate&gt;&lt;User&gt;Frida Bengtsson&lt;/User&gt;&lt;Text&gt;31&lt;/Text&gt;&lt;Value&gt;31&lt;/Value&gt;&lt;Start&gt;1&lt;/Start&gt;&lt;RangeId&gt;24362&lt;/RangeId&gt;&lt;/Link&gt;&lt;/Links&gt;"/>
</p:tagLst>
</file>

<file path=ppt/tags/tag88.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funktionshinder_FB.xlsx&lt;/Source&gt;&lt;SourceModified&gt;&lt;/SourceModified&gt;&lt;ParentId&gt;MLNKa4304360ffe246aca16131d047b45a14&lt;/ParentId&gt;&lt;LinkId&gt;MLNKd2db747a6ac34afdbac2112db62dcdba&lt;/LinkId&gt;&lt;FriendlyName&gt;&lt;/FriendlyName&gt;&lt;Type&gt;4&lt;/Type&gt;&lt;Address&gt;=OUTPUT!$G$115&lt;/Address&gt;&lt;LastUpdate&gt;2022-05-24 14:48:03&lt;/LastUpdate&gt;&lt;User&gt;Frida Bengtsson&lt;/User&gt;&lt;Text&gt;262&lt;/Text&gt;&lt;Value&gt;262&lt;/Value&gt;&lt;Start&gt;1&lt;/Start&gt;&lt;RangeId&gt;9fddd&lt;/RangeId&gt;&lt;/Link&gt;&lt;/Links&gt;"/>
</p:tagLst>
</file>

<file path=ppt/tags/tag89.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funktionshinder_FB.xlsx]]&gt;&lt;/Source&gt;&lt;SourceModified&gt;&lt;/SourceModified&gt;&lt;ParentId&gt;MLNK59ade70700b642b09270578fccdb404b&lt;/ParentId&gt;&lt;LinkId&gt;MLNKece4430b71794ae6978cfcb482bd7fb2&lt;/LinkId&gt;&lt;FriendlyName&gt;&lt;/FriendlyName&gt;&lt;Type&gt;2&lt;/Type&gt;&lt;Address&gt;=Topp3!$B$12:$H$15&lt;/Address&gt;&lt;LastUpdate&gt;2022-05-24 14:47:27&lt;/LastUpdate&gt;&lt;User&gt;Frida Bengtsson&lt;/User&gt;&lt;/Link&gt;&lt;/Links&gt;"/>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2.6.0&quot;&gt;&lt;Source&gt;&lt;![CDATA[https://lumell.sharepoint.com/sites/SKR106-Inventeringsocialtjnsinsatser/Shared Documents/General/3. Analys/Data/Kopia FB/Analys_funktionshinder_FB.xlsx]]&gt;&lt;/Source&gt;&lt;SourceModified&gt;&lt;/SourceModified&gt;&lt;ParentId&gt;MLNKe27fc98d03f6432e9176754e03b2b88f&lt;/ParentId&gt;&lt;LinkId&gt;MLNKc7f48c8a5d764971942f5b90b770e6ce&lt;/LinkId&gt;&lt;FriendlyName&gt;&lt;/FriendlyName&gt;&lt;Type&gt;2&lt;/Type&gt;&lt;Address&gt;='Topp5 (2)'!$B$20:$L$25&lt;/Address&gt;&lt;LastUpdate&gt;2022-05-24 14:51:46&lt;/LastUpdate&gt;&lt;User&gt;Frida Bengtsson&lt;/User&gt;&lt;/Link&gt;&lt;/Links&gt;"/>
</p:tagLst>
</file>

<file path=ppt/tags/tag91.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lt;![CDATA[https://lumell.sharepoint.com/sites/SKR106-Inventeringsocialtjnsinsatser/Shared Documents/General/3. Analys/Data/Kopia FB/Analys_Äldre_FB.xlsx]]&gt;&lt;/Source&gt;&lt;SourceModified&gt;&lt;/SourceModified&gt;&lt;ParentId&gt;MLNKa76a9af2423a4b298cd352d89bf9fd99&lt;/ParentId&gt;&lt;LinkId&gt;MLNK2d3d1cd186f04ad5a5e76d9fef864518&lt;/LinkId&gt;&lt;FriendlyName&gt;&lt;/FriendlyName&gt;&lt;Type&gt;4&lt;/Type&gt;&lt;Address&gt;=OUTPUT!$C$138&lt;/Address&gt;&lt;LastUpdate&gt;2022-05-19 11:48:51&lt;/LastUpdate&gt;&lt;User&gt;Frida Bengtsson&lt;/User&gt;&lt;Text&gt;178&lt;/Text&gt;&lt;Value&gt;178&lt;/Value&gt;&lt;Start&gt;1&lt;/Start&gt;&lt;RangeId&gt;283f9&lt;/RangeId&gt;&lt;/Link&gt;&lt;Link version=&quot;9.2.6.0&quot;&gt;&lt;Source&gt;https://lumell.sharepoint.com/sites/SKR106-Inventeringsocialtjnsinsatser/Shared Documents/General/3. Analys/Data/Kopia FB/Analys_funktionshinder_FB.xlsx&lt;/Source&gt;&lt;SourceModified&gt;&lt;/SourceModified&gt;&lt;ParentId&gt;MLNKa4304360ffe246aca16131d047b45a14&lt;/ParentId&gt;&lt;LinkId&gt;MLNKfd4837d51c73435c8a41da1806f24eae&lt;/LinkId&gt;&lt;FriendlyName&gt;&lt;/FriendlyName&gt;&lt;Type&gt;4&lt;/Type&gt;&lt;Address&gt;=OUTPUT!$C$138&lt;/Address&gt;&lt;LastUpdate&gt;2022-05-24 14:48:03&lt;/LastUpdate&gt;&lt;User&gt;Frida Bengtsson&lt;/User&gt;&lt;Text&gt;170&lt;/Text&gt;&lt;Value&gt;170&lt;/Value&gt;&lt;Start&gt;1&lt;/Start&gt;&lt;RangeId&gt;f26fc&lt;/RangeId&gt;&lt;/Link&gt;&lt;/Links&gt;"/>
</p:tagLst>
</file>

<file path=ppt/tags/tag92.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funktionshinder_FB.xlsx&lt;/Source&gt;&lt;SourceModified&gt;&lt;/SourceModified&gt;&lt;ParentId&gt;MLNKa4304360ffe246aca16131d047b45a14&lt;/ParentId&gt;&lt;LinkId&gt;MLNKd3fb1afebdc74c1f82f230aeee3443e7&lt;/LinkId&gt;&lt;FriendlyName&gt;&lt;/FriendlyName&gt;&lt;Type&gt;4&lt;/Type&gt;&lt;Address&gt;=OUTPUT!$E$138&lt;/Address&gt;&lt;LastUpdate&gt;2022-05-24 14:48:03&lt;/LastUpdate&gt;&lt;User&gt;Frida Bengtsson&lt;/User&gt;&lt;Text&gt;72&lt;/Text&gt;&lt;Value&gt;72&lt;/Value&gt;&lt;Start&gt;1&lt;/Start&gt;&lt;RangeId&gt;2a5e8&lt;/RangeId&gt;&lt;/Link&gt;&lt;/Links&gt;"/>
</p:tagLst>
</file>

<file path=ppt/tags/tag93.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funktionshinder_FB.xlsx&lt;/Source&gt;&lt;SourceModified&gt;&lt;/SourceModified&gt;&lt;ParentId&gt;MLNKa4304360ffe246aca16131d047b45a14&lt;/ParentId&gt;&lt;LinkId&gt;MLNKcf0f4425aca24ab98516652878f79ed8&lt;/LinkId&gt;&lt;FriendlyName&gt;&lt;/FriendlyName&gt;&lt;Type&gt;4&lt;/Type&gt;&lt;Address&gt;=OUTPUT!$D$138&lt;/Address&gt;&lt;LastUpdate&gt;2022-05-24 14:48:03&lt;/LastUpdate&gt;&lt;User&gt;Frida Bengtsson&lt;/User&gt;&lt;Text&gt;9&lt;/Text&gt;&lt;Value&gt;9&lt;/Value&gt;&lt;Start&gt;1&lt;/Start&gt;&lt;RangeId&gt;cf083&lt;/RangeId&gt;&lt;/Link&gt;&lt;/Links&gt;"/>
</p:tagLst>
</file>

<file path=ppt/tags/tag94.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funktionshinder_FB.xlsx&lt;/Source&gt;&lt;SourceModified&gt;&lt;/SourceModified&gt;&lt;ParentId&gt;MLNKa4304360ffe246aca16131d047b45a14&lt;/ParentId&gt;&lt;LinkId&gt;MLNK76e21e9b717c4d9eba8d8438037689ed&lt;/LinkId&gt;&lt;FriendlyName&gt;&lt;/FriendlyName&gt;&lt;Type&gt;4&lt;/Type&gt;&lt;Address&gt;=OUTPUT!$E$151&lt;/Address&gt;&lt;LastUpdate&gt;2022-05-24 14:48:03&lt;/LastUpdate&gt;&lt;User&gt;Frida Bengtsson&lt;/User&gt;&lt;Text&gt;12&lt;/Text&gt;&lt;Value&gt;12&lt;/Value&gt;&lt;Start&gt;1&lt;/Start&gt;&lt;RangeId&gt;30ec4&lt;/RangeId&gt;&lt;/Link&gt;&lt;/Links&gt;"/>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missbruk_och_beroende_FB.xlsx&lt;/Source&gt;&lt;SourceModified&gt;&lt;/SourceModified&gt;&lt;ParentId&gt;MLNK4d82c599b73b4f04943ddc56db0102dc&lt;/ParentId&gt;&lt;LinkId&gt;MLNK55446d078dde4fc8af008fab1e769bf2&lt;/LinkId&gt;&lt;FriendlyName&gt;&lt;/FriendlyName&gt;&lt;Type&gt;4&lt;/Type&gt;&lt;Address&gt;=OUTPUT!$E$4&lt;/Address&gt;&lt;LastUpdate&gt;2022-05-24 14:48:03&lt;/LastUpdate&gt;&lt;User&gt;Frida Bengtsson&lt;/User&gt;&lt;Text&gt;13&lt;/Text&gt;&lt;Value&gt;13&lt;/Value&gt;&lt;Start&gt;1&lt;/Start&gt;&lt;RangeId&gt;64250&lt;/RangeId&gt;&lt;/Link&gt;&lt;/Links&gt;"/>
</p:tagLst>
</file>

<file path=ppt/tags/tag97.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missbruk_och_beroende_FB.xlsx&lt;/Source&gt;&lt;SourceModified&gt;&lt;/SourceModified&gt;&lt;ParentId&gt;MLNK4d82c599b73b4f04943ddc56db0102dc&lt;/ParentId&gt;&lt;LinkId&gt;MLNK2feb2ed84fea4463aee42e294f513950&lt;/LinkId&gt;&lt;FriendlyName&gt;&lt;/FriendlyName&gt;&lt;Type&gt;4&lt;/Type&gt;&lt;Address&gt;=OUTPUT!$E$5&lt;/Address&gt;&lt;LastUpdate&gt;2022-05-24 14:48:04&lt;/LastUpdate&gt;&lt;User&gt;Frida Bengtsson&lt;/User&gt;&lt;Text&gt;11&lt;/Text&gt;&lt;Value&gt;11&lt;/Value&gt;&lt;Start&gt;1&lt;/Start&gt;&lt;RangeId&gt;72e6b&lt;/RangeId&gt;&lt;/Link&gt;&lt;/Links&gt;"/>
</p:tagLst>
</file>

<file path=ppt/tags/tag98.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missbruk_och_beroende_FB.xlsx&lt;/Source&gt;&lt;SourceModified&gt;&lt;/SourceModified&gt;&lt;ParentId&gt;MLNK4d82c599b73b4f04943ddc56db0102dc&lt;/ParentId&gt;&lt;LinkId&gt;MLNKac34a68433c045d89c54643d9722358a&lt;/LinkId&gt;&lt;FriendlyName&gt;&lt;/FriendlyName&gt;&lt;Type&gt;4&lt;/Type&gt;&lt;Address&gt;=OUTPUT!$C$9&lt;/Address&gt;&lt;LastUpdate&gt;2022-05-24 14:48:04&lt;/LastUpdate&gt;&lt;User&gt;Frida Bengtsson&lt;/User&gt;&lt;Text&gt;21&lt;/Text&gt;&lt;Value&gt;21,2727272727273&lt;/Value&gt;&lt;Start&gt;1&lt;/Start&gt;&lt;RangeId&gt;48237&lt;/RangeId&gt;&lt;/Link&gt;&lt;/Links&gt;"/>
</p:tagLst>
</file>

<file path=ppt/tags/tag99.xml><?xml version="1.0" encoding="utf-8"?>
<p:tagLst xmlns:a="http://schemas.openxmlformats.org/drawingml/2006/main" xmlns:r="http://schemas.openxmlformats.org/officeDocument/2006/relationships" xmlns:p="http://schemas.openxmlformats.org/presentationml/2006/main">
  <p:tag name="MACABACUSTEXTLINK" val="&lt;Links vendor=&quot;Macabacus&quot;&gt;&lt;Link version=&quot;9.2.6.0&quot;&gt;&lt;Source&gt;https://lumell.sharepoint.com/sites/SKR106-Inventeringsocialtjnsinsatser/Shared Documents/General/3. Analys/Data/Kopia FB/Analys_missbruk_och_beroende_FB.xlsx&lt;/Source&gt;&lt;SourceModified&gt;&lt;/SourceModified&gt;&lt;ParentId&gt;MLNK4d82c599b73b4f04943ddc56db0102dc&lt;/ParentId&gt;&lt;LinkId&gt;MLNK9a124bb2c9f24248bdb03c99beb2bf0d&lt;/LinkId&gt;&lt;FriendlyName&gt;&lt;/FriendlyName&gt;&lt;Type&gt;4&lt;/Type&gt;&lt;Address&gt;=OUTPUT!$C$10&lt;/Address&gt;&lt;LastUpdate&gt;2022-05-24 14:48:04&lt;/LastUpdate&gt;&lt;User&gt;Frida Bengtsson&lt;/User&gt;&lt;Text&gt;55%&lt;/Text&gt;&lt;Value&gt;0,545454545454545&lt;/Value&gt;&lt;Start&gt;1&lt;/Start&gt;&lt;RangeId&gt;1ab76&lt;/RangeId&gt;&lt;/Link&gt;&lt;/Links&gt;"/>
</p:tagLst>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CAF1EB7-961D-45FB-A7E7-5E325B50E9F9}"/>
    </a:ext>
  </a:extLst>
</a:theme>
</file>

<file path=ppt/theme/theme2.xml><?xml version="1.0" encoding="utf-8"?>
<a:theme xmlns:a="http://schemas.openxmlformats.org/drawingml/2006/main" name="SKL PPT Röd">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708A3794-37D9-4803-84A9-AB78FBB36BC4}"/>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E78E39C-B60B-491F-A96D-3FDDC16DF557}"/>
    </a:ext>
  </a:extLst>
</a:theme>
</file>

<file path=ppt/theme/theme4.xml><?xml version="1.0" encoding="utf-8"?>
<a:theme xmlns:a="http://schemas.openxmlformats.org/drawingml/2006/main" name="SKL PPT Mörk">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095DED30-6B13-4BE2-BA4C-EA3394B95B7F}"/>
    </a:ext>
  </a:extLst>
</a:theme>
</file>

<file path=ppt/theme/theme5.xml><?xml version="1.0" encoding="utf-8"?>
<a:theme xmlns:a="http://schemas.openxmlformats.org/drawingml/2006/main" name="SKL PPT Svar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87141482-60FB-45BC-B401-1519BD2D21BE}"/>
    </a:ext>
  </a:extLst>
</a:theme>
</file>

<file path=ppt/theme/theme6.xml><?xml version="1.0" encoding="utf-8"?>
<a:theme xmlns:a="http://schemas.openxmlformats.org/drawingml/2006/main" name="SKL PPT Vi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AA2B0D8B-6B51-4AAB-ADE9-8F3C4DAB5BA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69C768524C7444B6C4DD49B2F9A1DD" ma:contentTypeVersion="4" ma:contentTypeDescription="Create a new document." ma:contentTypeScope="" ma:versionID="10ac242c69ba3efed20b72b504aef052">
  <xsd:schema xmlns:xsd="http://www.w3.org/2001/XMLSchema" xmlns:xs="http://www.w3.org/2001/XMLSchema" xmlns:p="http://schemas.microsoft.com/office/2006/metadata/properties" xmlns:ns2="efa1d0ad-d9da-4b45-80bc-82dff9f4b5ed" targetNamespace="http://schemas.microsoft.com/office/2006/metadata/properties" ma:root="true" ma:fieldsID="b00df9554f3a1c40aab7c18a1d5f91fb" ns2:_="">
    <xsd:import namespace="efa1d0ad-d9da-4b45-80bc-82dff9f4b5e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a1d0ad-d9da-4b45-80bc-82dff9f4b5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B52208-4CA8-48BF-AB93-553D88264CD3}">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efa1d0ad-d9da-4b45-80bc-82dff9f4b5ed"/>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A68EB95-049F-4AA1-95D5-145D9337C6BD}">
  <ds:schemaRefs>
    <ds:schemaRef ds:uri="http://schemas.microsoft.com/sharepoint/v3/contenttype/forms"/>
  </ds:schemaRefs>
</ds:datastoreItem>
</file>

<file path=customXml/itemProps3.xml><?xml version="1.0" encoding="utf-8"?>
<ds:datastoreItem xmlns:ds="http://schemas.openxmlformats.org/officeDocument/2006/customXml" ds:itemID="{7E20B296-F52F-4520-8304-9146A3F1FA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a1d0ad-d9da-4b45-80bc-82dff9f4b5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SKR</Template>
  <TotalTime>0</TotalTime>
  <Words>16288</Words>
  <Application>Microsoft Office PowerPoint</Application>
  <PresentationFormat>Bredbild</PresentationFormat>
  <Paragraphs>3048</Paragraphs>
  <Slides>179</Slides>
  <Notes>4</Notes>
  <HiddenSlides>0</HiddenSlides>
  <MMClips>0</MMClips>
  <ScaleCrop>false</ScaleCrop>
  <HeadingPairs>
    <vt:vector size="8" baseType="variant">
      <vt:variant>
        <vt:lpstr>Använt teckensnitt</vt:lpstr>
      </vt:variant>
      <vt:variant>
        <vt:i4>5</vt:i4>
      </vt:variant>
      <vt:variant>
        <vt:lpstr>Tema</vt:lpstr>
      </vt:variant>
      <vt:variant>
        <vt:i4>6</vt:i4>
      </vt:variant>
      <vt:variant>
        <vt:lpstr>Serverprogram för OLE-inbäddning</vt:lpstr>
      </vt:variant>
      <vt:variant>
        <vt:i4>1</vt:i4>
      </vt:variant>
      <vt:variant>
        <vt:lpstr>Bildrubriker</vt:lpstr>
      </vt:variant>
      <vt:variant>
        <vt:i4>179</vt:i4>
      </vt:variant>
    </vt:vector>
  </HeadingPairs>
  <TitlesOfParts>
    <vt:vector size="191" baseType="lpstr">
      <vt:lpstr>Arial</vt:lpstr>
      <vt:lpstr>Calibri</vt:lpstr>
      <vt:lpstr>Franklin Gothic Demi</vt:lpstr>
      <vt:lpstr>Symbol</vt:lpstr>
      <vt:lpstr>Times New Roman</vt:lpstr>
      <vt:lpstr>SKL PPT Gul</vt:lpstr>
      <vt:lpstr>SKL PPT Röd</vt:lpstr>
      <vt:lpstr>Inledningsbilder</vt:lpstr>
      <vt:lpstr>SKL PPT Mörk</vt:lpstr>
      <vt:lpstr>SKL PPT Svart</vt:lpstr>
      <vt:lpstr>SKL PPT Vit</vt:lpstr>
      <vt:lpstr>think-cell Slide</vt:lpstr>
      <vt:lpstr>Inventering av socialtjänstens insatser</vt:lpstr>
      <vt:lpstr>Innehåll</vt:lpstr>
      <vt:lpstr>PowerPoint-presentation</vt:lpstr>
      <vt:lpstr>Utredningen om Framtidens socialtjänst ger förslag på en ny socialtjänstlag</vt:lpstr>
      <vt:lpstr>Som förberedelse inför kommande lagförslag har SKR genomfört denna inventering av socialtjänstinsatser</vt:lpstr>
      <vt:lpstr>Arbetet har utgått ifrån tre frågeställningar</vt:lpstr>
      <vt:lpstr>Arbetet har genomförts i två delar</vt:lpstr>
      <vt:lpstr>PowerPoint-presentation</vt:lpstr>
      <vt:lpstr>Fördelning av insatser per verksamhetsområde</vt:lpstr>
      <vt:lpstr>Sammanställningen över kartlagda insatser låg till grund för de sex enkäter som skickades till kommunerna</vt:lpstr>
      <vt:lpstr>En majoritet av Sveriges kommuner besvarade enkäterna</vt:lpstr>
      <vt:lpstr>I denna rapport presenteras resultaten av enkäterna på länsnivå</vt:lpstr>
      <vt:lpstr>Resultaten bör tolkas med försiktighet</vt:lpstr>
      <vt:lpstr>Vid redovisning av resultat har följande avgränsningar gjorts</vt:lpstr>
      <vt:lpstr>PowerPoint-presentation</vt:lpstr>
      <vt:lpstr>Vid analys på nationell nivå framkommer ett antal gemensamma teman för de olika verksamhetsområdena</vt:lpstr>
      <vt:lpstr>PowerPoint-presentation</vt:lpstr>
      <vt:lpstr>Svarsfrekvens för enkät: verksamhetsområde äldre</vt:lpstr>
      <vt:lpstr>Insatsutbud</vt:lpstr>
      <vt:lpstr>Insatsutbud: verksamhetsområde äldre</vt:lpstr>
      <vt:lpstr>Antal insatser inom området äldre som ges i respektive kommun</vt:lpstr>
      <vt:lpstr>Genomsnittligt antal insatser inom området äldre uppdelat på huvudgrupp </vt:lpstr>
      <vt:lpstr>De tio vanligaste av de kartlagda insatserna</vt:lpstr>
      <vt:lpstr>De tio minst vanliga av de kartlagda insatserna</vt:lpstr>
      <vt:lpstr>Fysiska och digitala insatser</vt:lpstr>
      <vt:lpstr>Fördelning mellan fysiska och digitala insatser, samt de tre vanligaste insatserna i respektive kategori</vt:lpstr>
      <vt:lpstr>Insatser som oftast ges i fysisk respektive digital form</vt:lpstr>
      <vt:lpstr>Fördelning av insatser som ges fysiskt respektive digitalt uppdelat på kommun</vt:lpstr>
      <vt:lpstr>Fördelning av antalet individer som tar del av insatser som ges i fysisk eller digital form</vt:lpstr>
      <vt:lpstr>Insatser inom kommunal och enskild regi</vt:lpstr>
      <vt:lpstr>Fördelning mellan insatser som ges i kommunal eller enskild regi, samt de tre vanligaste insatserna i respektive kategori</vt:lpstr>
      <vt:lpstr>Insatser som oftast ges i kommunal respektive enskild regi</vt:lpstr>
      <vt:lpstr>Fördelning av antalet individer som tar del av insatser som ges i kommunal eller enskild regi</vt:lpstr>
      <vt:lpstr>Fördelning av insatser som ges i kommunal respektive enskild regi uppdelat på kommun</vt:lpstr>
      <vt:lpstr>Fördelning mellan kommunal och enskild regi uppdelat på huvudgrupp</vt:lpstr>
      <vt:lpstr>Insatser som genomförs med eller utan biståndsbeslut</vt:lpstr>
      <vt:lpstr>Fördelning mellan insatser som ges med respektive utan biståndsbeslut, samt de tre vanligaste insatserna i respektive kategori</vt:lpstr>
      <vt:lpstr>Insatser som oftast ges med respektive utan biståndsbeslut</vt:lpstr>
      <vt:lpstr>Fördelning av antalet individer som tar del av insatser som ges med eller utan biståndsbeslut</vt:lpstr>
      <vt:lpstr>Fördelning av insatser som ges med respektive utan biståndsbeslut uppdelat på kommun</vt:lpstr>
      <vt:lpstr>Fördelning mellan insatser som ges med och utan biståndsbeslut uppdelat på huvudgrupp</vt:lpstr>
      <vt:lpstr>Andel kommuner som vill ge insatser utan biståndsbeslut, givet att en lagändring möjliggjorde detta </vt:lpstr>
      <vt:lpstr>Antal kommuner som skulle vilja ge insatser utan biståndsbeslut i respektive insatskategori </vt:lpstr>
      <vt:lpstr>PowerPoint-presentation</vt:lpstr>
      <vt:lpstr>PowerPoint-presentation</vt:lpstr>
      <vt:lpstr>Insatsutbud</vt:lpstr>
      <vt:lpstr>Insatsutbud: verksamhetsområde barn och unga</vt:lpstr>
      <vt:lpstr>Antal insatser inom området barn och unga som ges i respektive kommun</vt:lpstr>
      <vt:lpstr>Genomsnittligt antal insatser inom området barn och unga uppdelat på huvudgrupp</vt:lpstr>
      <vt:lpstr>De tio vanligaste av de kartlagda insatserna</vt:lpstr>
      <vt:lpstr>De tio minst vanliga av de kartlagda insatserna</vt:lpstr>
      <vt:lpstr>Fysiska och digitala insatser</vt:lpstr>
      <vt:lpstr>Fördelning mellan fysiska och digitala insatser, samt de tre vanligaste insatserna i respektive kategori</vt:lpstr>
      <vt:lpstr>Insatser som oftast ges i fysisk respektive digital form</vt:lpstr>
      <vt:lpstr>Fördelning av insatser som ges fysiskt respektive digitalt uppdelat på kommun</vt:lpstr>
      <vt:lpstr>Fördelning av antalet individer som tar del av insatser som ges i fysisk eller digital form</vt:lpstr>
      <vt:lpstr>Insatser inom kommunal och enskild regi</vt:lpstr>
      <vt:lpstr>Fördelning mellan insatser som ges i kommunal eller enskild regi, samt de tre vanligaste insatserna i respektive kategori</vt:lpstr>
      <vt:lpstr>Insatser som oftast ges i kommunal respektive enskild regi</vt:lpstr>
      <vt:lpstr>Fördelning av antalet individer som tar del av insatser som ges i kommunal eller enskild regi</vt:lpstr>
      <vt:lpstr>Fördelning av insatser som ges i kommunal respektive enskild regi uppdelat på kommun</vt:lpstr>
      <vt:lpstr>Fördelning mellan kommunal och enskild regi uppdelat på huvudgrupp</vt:lpstr>
      <vt:lpstr>Insatser som genomförs med eller utan biståndsbeslut</vt:lpstr>
      <vt:lpstr>Fördelning mellan insatser som ges med respektive utan biståndsbeslut, samt de tre vanligaste insatserna i respektive kategori</vt:lpstr>
      <vt:lpstr>Insatser som oftast ges med respektive utan biståndsbeslut</vt:lpstr>
      <vt:lpstr>Fördelning av antalet individer som tar del av insatser som ges med eller utan biståndsbeslut</vt:lpstr>
      <vt:lpstr>Fördelning av insatser som ges med respektive utan biståndsbeslut uppdelat på kommun</vt:lpstr>
      <vt:lpstr>Fördelning mellan insatser som ges med och utan biståndsbeslut uppdelat på huvudgrupp</vt:lpstr>
      <vt:lpstr>Andel kommuner som vill ge insatser utan biståndsbeslut, givet att en lagändring möjliggjorde detta </vt:lpstr>
      <vt:lpstr>Antal kommuner som skulle vilja ge insatser utan biståndsbeslut i respektive insatskategori </vt:lpstr>
      <vt:lpstr>PowerPoint-presentation</vt:lpstr>
      <vt:lpstr>Svarsfrekvens för enkät: verksamhetsområde funktionshinder</vt:lpstr>
      <vt:lpstr>Insatsutbud</vt:lpstr>
      <vt:lpstr>Insatsutbud: verksamhetsområde funktionshinder</vt:lpstr>
      <vt:lpstr>Antal insatser inom området funktionshinder som ges i respektive kommun</vt:lpstr>
      <vt:lpstr>Genomsnittligt antal insatser inom funktionshinder uppdelat på huvudgrupp</vt:lpstr>
      <vt:lpstr>De tio vanligaste av de kartlagda insatserna</vt:lpstr>
      <vt:lpstr>De tio minst vanliga av de kartlagda insatserna</vt:lpstr>
      <vt:lpstr>Fysiska och digitala insatser</vt:lpstr>
      <vt:lpstr>Fördelning mellan fysiska och digitala insatser, samt de tre vanligaste insatserna i respektive kategori</vt:lpstr>
      <vt:lpstr>Insatser som oftast ges i fysisk respektive digital form</vt:lpstr>
      <vt:lpstr>Fördelning av insatser som ges fysiskt respektive digitalt uppdelat på kommun</vt:lpstr>
      <vt:lpstr>Fördelning av antalet individer som tar del av insatser som ges i fysisk eller digital form</vt:lpstr>
      <vt:lpstr>Insatser inom kommunal och enskild regi</vt:lpstr>
      <vt:lpstr>Fördelning mellan insatser som ges i kommunal eller enskild regi, samt de tre vanligaste insatserna i respektive kategori</vt:lpstr>
      <vt:lpstr>Insatser som oftast ges i kommunal respektive enskild regi</vt:lpstr>
      <vt:lpstr>Fördelning av antalet individer som tar del av insatser som ges i kommunal eller enskild regi</vt:lpstr>
      <vt:lpstr>Fördelning av insatser som ges i kommunal respektive enskild regi uppdelat på kommun</vt:lpstr>
      <vt:lpstr>Fördelning mellan kommunal och enskild regi uppdelat på huvudgrupp</vt:lpstr>
      <vt:lpstr>Insatser som genomförs med eller utan biståndsbeslut</vt:lpstr>
      <vt:lpstr>Fördelning mellan insatser som ges med respektive utan biståndsbeslut, samt de tre vanligaste insatserna i respektive kategori</vt:lpstr>
      <vt:lpstr>Insatser som oftast ges med respektive utan biståndsbeslut</vt:lpstr>
      <vt:lpstr>Fördelning av antalet individer som tar del av insatser som ges med eller utan biståndsbeslut</vt:lpstr>
      <vt:lpstr>Fördelning av insatser som ges med respektive utan biståndsbeslut uppdelat på kommun</vt:lpstr>
      <vt:lpstr>Kartlagda insatser som ges med och utan biståndsbeslut utifrån huvudgrupp</vt:lpstr>
      <vt:lpstr>Andel kommuner som vill ge insatser utan biståndsbeslut, givet att en lagändring möjliggjorde detta </vt:lpstr>
      <vt:lpstr>Antal kommuner som skulle vilja ge insatser utan biståndsbeslut i respektive insatskategori </vt:lpstr>
      <vt:lpstr>PowerPoint-presentation</vt:lpstr>
      <vt:lpstr>Svarsfrekvens för enkät: verksamhetsområde missbruk och beroende</vt:lpstr>
      <vt:lpstr>Insatsutbud</vt:lpstr>
      <vt:lpstr>Insatsutbud: verksamhetsområde missbruk och beroende</vt:lpstr>
      <vt:lpstr>Antal insatser inom området missbruk och beroende som erbjuds i respektive kommun</vt:lpstr>
      <vt:lpstr>Genomsnittligt antal insatser inom området missbruk och beroende uppdelat på huvudgrupp</vt:lpstr>
      <vt:lpstr>De tio vanligaste av de kartlagda insatserna</vt:lpstr>
      <vt:lpstr>De tio minst vanliga av de kartlagda insatserna</vt:lpstr>
      <vt:lpstr>Fysiska och digitala insatser</vt:lpstr>
      <vt:lpstr>Fördelning mellan fysiska och digitala insatser, samt de tre vanligaste insatserna i respektive kategori</vt:lpstr>
      <vt:lpstr>Insatser som oftast ges i fysisk respektive digital form</vt:lpstr>
      <vt:lpstr>Fördelning av insatser som ges fysiskt respektive digitalt uppdelat på kommun</vt:lpstr>
      <vt:lpstr>Fördelning av antalet individer som tar del av insatser som ges i fysisk eller digital form</vt:lpstr>
      <vt:lpstr>Insatser inom kommunal och enskild regi</vt:lpstr>
      <vt:lpstr>Fördelning mellan insatser som ges i kommunal eller enskild regi, samt de tre vanligaste insatserna i respektive kategori</vt:lpstr>
      <vt:lpstr>Insatser som oftast ges i kommunal respektive enskild regi</vt:lpstr>
      <vt:lpstr>Fördelning av antalet individer som tar del av insatser som ges i kommunal eller enskild regi</vt:lpstr>
      <vt:lpstr>Fördelning av insatser som ges i kommunal respektive enskild regi uppdelat på kommun</vt:lpstr>
      <vt:lpstr>Fördelning mellan kommunal och enskild regi uppdelat på huvudgrupp</vt:lpstr>
      <vt:lpstr>Insatser som genomförs med eller utan biståndsbeslut</vt:lpstr>
      <vt:lpstr>Fördelning mellan insatser som ges med respektive utan biståndsbeslut, samt de tre vanligaste insatserna i respektive kategori</vt:lpstr>
      <vt:lpstr>Insatser som oftast ges med respektive utan biståndsbeslut</vt:lpstr>
      <vt:lpstr>Fördelning av antalet individer som tar del av insatser som ges med eller utan biståndsbeslut</vt:lpstr>
      <vt:lpstr>Fördelning av insatser som ges med respektive utan biståndsbeslut uppdelat på kommun</vt:lpstr>
      <vt:lpstr>Fördelning mellan insatser som ges med och utan biståndsbeslut uppdelat på huvudgrupp</vt:lpstr>
      <vt:lpstr>Andel kommuner som vill ge insatser utan biståndsbeslut, givet att en lagändring möjliggjorde detta </vt:lpstr>
      <vt:lpstr>Antal kommuner som skulle vilja ge insatser utan biståndsbeslut i respektive insatskategori </vt:lpstr>
      <vt:lpstr>PowerPoint-presentation</vt:lpstr>
      <vt:lpstr>Svarsfrekvens för enkät: verksamhetsområde socialpsykiatri</vt:lpstr>
      <vt:lpstr>Insatsutbud</vt:lpstr>
      <vt:lpstr>Insatsutbud: verksamhetsområde socialpsykiatri</vt:lpstr>
      <vt:lpstr>Antal insatser inom området socialpsykiatri som ges i respektive kommun</vt:lpstr>
      <vt:lpstr>Genomsnittligt antal insatser inom socialpsykiatri uppdelat på huvudgrupp</vt:lpstr>
      <vt:lpstr>De tio vanligaste av de kartlagda insatserna</vt:lpstr>
      <vt:lpstr>De tio minst vanliga av de kartlagda insatserna</vt:lpstr>
      <vt:lpstr>Fysiska och digitala insatser</vt:lpstr>
      <vt:lpstr>Fördelning mellan fysiska och digitala insatser, samt de tre vanligaste insatserna i respektive kategori</vt:lpstr>
      <vt:lpstr>Insatser som oftast ges i fysisk respektive digital form</vt:lpstr>
      <vt:lpstr>Fördelning av insatser som ges fysiskt respektive digitalt uppdelat på kommun</vt:lpstr>
      <vt:lpstr>Fördelning av antalet individer som tar del av insatser som ges i fysisk eller digital form</vt:lpstr>
      <vt:lpstr>Insatser inom kommunal och enskild regi</vt:lpstr>
      <vt:lpstr>Fördelning mellan insatser som ges i kommunal eller enskild regi, samt de tre vanligaste insatserna i respektive kategori</vt:lpstr>
      <vt:lpstr>Insatser som oftast ges i kommunal respektive enskild regi</vt:lpstr>
      <vt:lpstr>Fördelning av antalet individer som tar del av insatser som ges i kommunal eller enskild regi</vt:lpstr>
      <vt:lpstr>Fördelning av insatser som ges i kommunal respektive enskild regi uppdelat på kommun</vt:lpstr>
      <vt:lpstr>Fördelning mellan kommunal och enskild regi uppdelat på huvudgrupp</vt:lpstr>
      <vt:lpstr>Insatser som genomförs med eller utan biståndsbeslut</vt:lpstr>
      <vt:lpstr>Fördelning mellan insatser som ges med respektive utan biståndsbeslut, samt de tre vanligaste insatserna i respektive kategori</vt:lpstr>
      <vt:lpstr>Insatser som oftast ges med respektive utan biståndsbeslut</vt:lpstr>
      <vt:lpstr>Fördelning av antalet individer som tar del av insatser som ges med eller utan biståndsbeslut</vt:lpstr>
      <vt:lpstr>Fördelning av insatser som ges med respektive utan biståndsbeslut uppdelat på kommun</vt:lpstr>
      <vt:lpstr>Fördelning mellan insatser som ges med och utan biståndsbeslut uppdelat på huvudgrupp</vt:lpstr>
      <vt:lpstr>Andel kommuner som vill ge insatser utan biståndsbeslut, givet att en lagändring möjliggjorde detta </vt:lpstr>
      <vt:lpstr>Antal kommuner som skulle vilja ge insatser utan biståndsbeslut i respektive insatskategori </vt:lpstr>
      <vt:lpstr>PowerPoint-presentation</vt:lpstr>
      <vt:lpstr>Svarsfrekvens för enkät: verksamhetsområde våld i nära relationer</vt:lpstr>
      <vt:lpstr>Insatsutbud</vt:lpstr>
      <vt:lpstr>Insatsutbud: verksamhetsområde våld i nära relationer</vt:lpstr>
      <vt:lpstr>Antal insatser inom området våld i nära relationer som ges i respektive kommun</vt:lpstr>
      <vt:lpstr>Genomsnittligt antal insatser inom våld i nära relationer uppdelat på huvudgrupp</vt:lpstr>
      <vt:lpstr>De tio vanligaste av de kartlagda insatserna</vt:lpstr>
      <vt:lpstr>De tio minst vanliga av de kartlagda insatserna</vt:lpstr>
      <vt:lpstr>Fysiska och digitala insatser</vt:lpstr>
      <vt:lpstr>Fördelning mellan fysiska och digitala insatser, samt de tre vanligaste insatserna i respektive kategori</vt:lpstr>
      <vt:lpstr>Insatser som oftast ges i fysisk respektive digital form</vt:lpstr>
      <vt:lpstr>Fördelning av insatser som ges fysiskt respektive digitalt uppdelat på kommun</vt:lpstr>
      <vt:lpstr>Fördelning av antalet individer som tar del av insatser som ges i fysisk eller digital form</vt:lpstr>
      <vt:lpstr>Insatser inom kommunal och enskild regi</vt:lpstr>
      <vt:lpstr>Fördelning mellan insatser som ges i kommunal eller enskild regi, samt de tre vanligaste insatserna i respektive kategori</vt:lpstr>
      <vt:lpstr>Insatser som oftast ges i kommunal respektive enskild regi</vt:lpstr>
      <vt:lpstr>Fördelning av antalet individer som tar del av insatser som ges i kommunal eller enskild regi</vt:lpstr>
      <vt:lpstr>Fördelning av insatser som ges i kommunal respektive enskild regi uppdelat på kommun</vt:lpstr>
      <vt:lpstr>Fördelning mellan kommunal och enskild regi uppdelat på huvudgrupp</vt:lpstr>
      <vt:lpstr>Insatser som genomförs med eller utan biståndsbeslut</vt:lpstr>
      <vt:lpstr>Fördelning mellan insatser som ges med respektive utan biståndsbeslut, samt de tre vanligaste insatserna i respektive kategori</vt:lpstr>
      <vt:lpstr>Insatser som oftast ges med respektive utan biståndsbeslut</vt:lpstr>
      <vt:lpstr>Fördelning av antalet individer som tar del av insatser som ges med eller utan biståndsbeslut</vt:lpstr>
      <vt:lpstr>Fördelning av insatser som ges med respektive utan biståndsbeslut uppdelat på kommun</vt:lpstr>
      <vt:lpstr>Fördelning mellan insatser som ges med och utan biståndsbeslut uppdelat på huvudgrupp</vt:lpstr>
      <vt:lpstr>Andel kommuner som vill ge insatser utan biståndsbeslut, givet att en lagändring möjliggjorde detta </vt:lpstr>
      <vt:lpstr>Antal kommuner som skulle vilja ge insatser utan biståndsbeslut i respektive insatskategori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Analysrapport - Inventering Socialtjänstinsatser - SKR (2021)</dc:title>
  <dc:creator/>
  <cp:lastModifiedBy/>
  <cp:revision>1</cp:revision>
  <dcterms:created xsi:type="dcterms:W3CDTF">2021-05-17T14:14:51Z</dcterms:created>
  <dcterms:modified xsi:type="dcterms:W3CDTF">2022-12-06T15:18:32Z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0x0101006369C768524C7444B6C4DD49B2F9A1DD</vt:lpwstr>
  </property>
</Properties>
</file>