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971" autoAdjust="0"/>
  </p:normalViewPr>
  <p:slideViewPr>
    <p:cSldViewPr snapToGrid="0">
      <p:cViewPr varScale="1">
        <p:scale>
          <a:sx n="76" d="100"/>
          <a:sy n="76" d="100"/>
        </p:scale>
        <p:origin x="19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F498F-087C-4733-ABF2-2D18E4ADD3B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E7D5674-1B6B-43A2-8AE3-38E554E148E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v-SE" sz="1600" b="0" dirty="0">
              <a:solidFill>
                <a:schemeClr val="tx1"/>
              </a:solidFill>
              <a:latin typeface="+mj-lt"/>
            </a:rPr>
            <a:t>Länsnätverket för förvaltningschefer LCHNV</a:t>
          </a:r>
        </a:p>
      </dgm:t>
    </dgm:pt>
    <dgm:pt modelId="{4D33C3C7-6A82-4971-8897-B24849A5E1DC}" type="parTrans" cxnId="{3D184C2C-B6F1-419D-9449-A53C379EC3E7}">
      <dgm:prSet/>
      <dgm:spPr/>
      <dgm:t>
        <a:bodyPr/>
        <a:lstStyle/>
        <a:p>
          <a:endParaRPr lang="sv-SE"/>
        </a:p>
      </dgm:t>
    </dgm:pt>
    <dgm:pt modelId="{5BA97085-220B-4CFE-9753-EFA9A2B936F4}" type="sibTrans" cxnId="{3D184C2C-B6F1-419D-9449-A53C379EC3E7}">
      <dgm:prSet/>
      <dgm:spPr/>
      <dgm:t>
        <a:bodyPr/>
        <a:lstStyle/>
        <a:p>
          <a:endParaRPr lang="sv-SE"/>
        </a:p>
      </dgm:t>
    </dgm:pt>
    <dgm:pt modelId="{B459A9E6-D8A1-4DBE-B7F6-4F1CF13C3EDE}">
      <dgm:prSet phldrT="[Text]" custT="1"/>
      <dgm:spPr>
        <a:solidFill>
          <a:schemeClr val="accent5"/>
        </a:solidFill>
      </dgm:spPr>
      <dgm:t>
        <a:bodyPr/>
        <a:lstStyle/>
        <a:p>
          <a:pPr rtl="0"/>
          <a:r>
            <a:rPr kumimoji="0" lang="sv-SE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Välfärdsrådet</a:t>
          </a:r>
          <a:endParaRPr lang="sv-SE" sz="1600" b="0" dirty="0">
            <a:solidFill>
              <a:schemeClr val="tx1"/>
            </a:solidFill>
            <a:latin typeface="+mj-lt"/>
          </a:endParaRPr>
        </a:p>
      </dgm:t>
    </dgm:pt>
    <dgm:pt modelId="{43757FE7-1451-40AE-8EA7-DADE6389B5E7}" type="parTrans" cxnId="{23844A23-A0DE-4748-B249-A8041CB1DB68}">
      <dgm:prSet/>
      <dgm:spPr/>
      <dgm:t>
        <a:bodyPr/>
        <a:lstStyle/>
        <a:p>
          <a:endParaRPr lang="sv-SE"/>
        </a:p>
      </dgm:t>
    </dgm:pt>
    <dgm:pt modelId="{1A95D875-3F95-43CE-B57A-6BAFA9E400F1}" type="sibTrans" cxnId="{23844A23-A0DE-4748-B249-A8041CB1DB68}">
      <dgm:prSet/>
      <dgm:spPr/>
      <dgm:t>
        <a:bodyPr/>
        <a:lstStyle/>
        <a:p>
          <a:endParaRPr lang="sv-SE"/>
        </a:p>
      </dgm:t>
    </dgm:pt>
    <dgm:pt modelId="{B4E3B3FB-B3C8-4838-A638-BC0BBD3CF6E2}">
      <dgm:prSet phldrT="[Text]" custT="1"/>
      <dgm:spPr/>
      <dgm:t>
        <a:bodyPr/>
        <a:lstStyle/>
        <a:p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Region Dalarna och Dalarnas kommuner</a:t>
          </a:r>
          <a:b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</a:br>
          <a:endParaRPr lang="sv-SE" sz="1400" dirty="0">
            <a:latin typeface="+mn-lt"/>
          </a:endParaRPr>
        </a:p>
      </dgm:t>
    </dgm:pt>
    <dgm:pt modelId="{BAE41A76-B9F7-4E38-9497-FF5336A472B1}" type="parTrans" cxnId="{A8BA98ED-A80F-439E-912E-6E5E93E218B9}">
      <dgm:prSet/>
      <dgm:spPr/>
      <dgm:t>
        <a:bodyPr/>
        <a:lstStyle/>
        <a:p>
          <a:endParaRPr lang="sv-SE"/>
        </a:p>
      </dgm:t>
    </dgm:pt>
    <dgm:pt modelId="{1D916FCE-B7A7-43EC-821B-0DB776525791}" type="sibTrans" cxnId="{A8BA98ED-A80F-439E-912E-6E5E93E218B9}">
      <dgm:prSet/>
      <dgm:spPr/>
      <dgm:t>
        <a:bodyPr/>
        <a:lstStyle/>
        <a:p>
          <a:endParaRPr lang="sv-SE"/>
        </a:p>
      </dgm:t>
    </dgm:pt>
    <dgm:pt modelId="{67B542D3-CE59-40AD-9FAD-912EE35DD17A}">
      <dgm:prSet phldrT="[Text]" custT="1"/>
      <dgm:spPr>
        <a:solidFill>
          <a:schemeClr val="accent3"/>
        </a:solidFill>
      </dgm:spPr>
      <dgm:t>
        <a:bodyPr/>
        <a:lstStyle/>
        <a:p>
          <a:pPr rtl="0"/>
          <a:r>
            <a:rPr kumimoji="0" lang="sv-SE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Socialchefs-nätverket SCHNV</a:t>
          </a:r>
          <a:endParaRPr lang="sv-SE" sz="1600" b="0" dirty="0">
            <a:solidFill>
              <a:schemeClr val="tx1"/>
            </a:solidFill>
            <a:latin typeface="+mj-lt"/>
          </a:endParaRPr>
        </a:p>
      </dgm:t>
    </dgm:pt>
    <dgm:pt modelId="{B64A2A0B-E45F-4BF1-8533-A7683ED8F652}" type="parTrans" cxnId="{11470193-27AA-4D07-AF0E-BABF31307B46}">
      <dgm:prSet/>
      <dgm:spPr/>
      <dgm:t>
        <a:bodyPr/>
        <a:lstStyle/>
        <a:p>
          <a:endParaRPr lang="sv-SE"/>
        </a:p>
      </dgm:t>
    </dgm:pt>
    <dgm:pt modelId="{85016F35-7B91-4BA3-93D3-0AD077453D28}" type="sibTrans" cxnId="{11470193-27AA-4D07-AF0E-BABF31307B46}">
      <dgm:prSet/>
      <dgm:spPr/>
      <dgm:t>
        <a:bodyPr/>
        <a:lstStyle/>
        <a:p>
          <a:endParaRPr lang="sv-SE"/>
        </a:p>
      </dgm:t>
    </dgm:pt>
    <dgm:pt modelId="{126284FB-EBAE-44C2-9FBD-A3600F848EB8}">
      <dgm:prSet phldrT="[Text]" custT="1"/>
      <dgm:spPr/>
      <dgm:t>
        <a:bodyPr/>
        <a:lstStyle/>
        <a:p>
          <a:pPr rtl="0"/>
          <a:r>
            <a:rPr lang="sv-SE" sz="1400" dirty="0">
              <a:latin typeface="+mn-lt"/>
            </a:rPr>
            <a:t>Region Dalarna och Dalarnas kommuner</a:t>
          </a:r>
          <a:br>
            <a:rPr lang="sv-SE" sz="1400" dirty="0">
              <a:latin typeface="+mn-lt"/>
            </a:rPr>
          </a:br>
          <a:endParaRPr lang="sv-SE" sz="1400" dirty="0">
            <a:latin typeface="+mn-lt"/>
          </a:endParaRPr>
        </a:p>
      </dgm:t>
    </dgm:pt>
    <dgm:pt modelId="{E01B790D-881F-45B0-8490-E7D4BB494F8B}" type="parTrans" cxnId="{4F321C08-FFA9-400A-B642-EA2C85C45778}">
      <dgm:prSet/>
      <dgm:spPr/>
      <dgm:t>
        <a:bodyPr/>
        <a:lstStyle/>
        <a:p>
          <a:endParaRPr lang="sv-SE"/>
        </a:p>
      </dgm:t>
    </dgm:pt>
    <dgm:pt modelId="{A24843D0-FB31-45A2-BD06-771E81CEC9CE}" type="sibTrans" cxnId="{4F321C08-FFA9-400A-B642-EA2C85C45778}">
      <dgm:prSet/>
      <dgm:spPr/>
      <dgm:t>
        <a:bodyPr/>
        <a:lstStyle/>
        <a:p>
          <a:endParaRPr lang="sv-SE"/>
        </a:p>
      </dgm:t>
    </dgm:pt>
    <dgm:pt modelId="{740A7136-08D2-4032-A393-D4617C2BB760}">
      <dgm:prSet custT="1"/>
      <dgm:spPr/>
      <dgm:t>
        <a:bodyPr/>
        <a:lstStyle/>
        <a:p>
          <a:pPr rtl="0"/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Länets högsta </a:t>
          </a:r>
          <a:r>
            <a:rPr kumimoji="0" lang="sv-SE" sz="1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tjänsteledning</a:t>
          </a:r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för </a:t>
          </a:r>
          <a:r>
            <a:rPr kumimoji="0" lang="sv-SE" sz="1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socialtjänst</a:t>
          </a:r>
        </a:p>
      </dgm:t>
    </dgm:pt>
    <dgm:pt modelId="{2DD26A6B-1331-4372-84C7-1AFBB553D79B}" type="parTrans" cxnId="{632D1847-D9E7-4110-A1BB-5A647782588D}">
      <dgm:prSet/>
      <dgm:spPr/>
      <dgm:t>
        <a:bodyPr/>
        <a:lstStyle/>
        <a:p>
          <a:endParaRPr lang="sv-SE"/>
        </a:p>
      </dgm:t>
    </dgm:pt>
    <dgm:pt modelId="{75EA090C-437F-4CEF-98A2-F6632C0FCA85}" type="sibTrans" cxnId="{632D1847-D9E7-4110-A1BB-5A647782588D}">
      <dgm:prSet/>
      <dgm:spPr/>
      <dgm:t>
        <a:bodyPr/>
        <a:lstStyle/>
        <a:p>
          <a:endParaRPr lang="sv-SE"/>
        </a:p>
      </dgm:t>
    </dgm:pt>
    <dgm:pt modelId="{E3F1506A-33E9-4B11-A12D-40BE2B8FA8A9}">
      <dgm:prSet phldrT="[Text]" custT="1"/>
      <dgm:spPr/>
      <dgm:t>
        <a:bodyPr/>
        <a:lstStyle/>
        <a:p>
          <a:pPr rtl="0"/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Dalarnas kommuner</a:t>
          </a:r>
          <a:endParaRPr lang="sv-SE" sz="1400" dirty="0">
            <a:latin typeface="+mn-lt"/>
          </a:endParaRPr>
        </a:p>
      </dgm:t>
    </dgm:pt>
    <dgm:pt modelId="{8471D089-2227-407D-AC51-97F893222BF2}" type="parTrans" cxnId="{FAFC70CD-2077-4AC1-A0A7-5BED2272AF7C}">
      <dgm:prSet/>
      <dgm:spPr/>
      <dgm:t>
        <a:bodyPr/>
        <a:lstStyle/>
        <a:p>
          <a:endParaRPr lang="sv-SE"/>
        </a:p>
      </dgm:t>
    </dgm:pt>
    <dgm:pt modelId="{8C7B1DBE-1962-468A-B678-6C10FA84AB74}" type="sibTrans" cxnId="{FAFC70CD-2077-4AC1-A0A7-5BED2272AF7C}">
      <dgm:prSet/>
      <dgm:spPr/>
      <dgm:t>
        <a:bodyPr/>
        <a:lstStyle/>
        <a:p>
          <a:endParaRPr lang="sv-SE"/>
        </a:p>
      </dgm:t>
    </dgm:pt>
    <dgm:pt modelId="{F479AB10-581E-4F72-9BC5-4CD7B1FF997E}">
      <dgm:prSet phldrT="[Text]" custT="1"/>
      <dgm:spPr/>
      <dgm:t>
        <a:bodyPr/>
        <a:lstStyle/>
        <a:p>
          <a:pPr rtl="0"/>
          <a:endParaRPr lang="sv-SE" sz="1400" dirty="0">
            <a:latin typeface="+mn-lt"/>
          </a:endParaRPr>
        </a:p>
      </dgm:t>
    </dgm:pt>
    <dgm:pt modelId="{9558F571-31F3-4E2D-A91F-5DCD41A73F47}" type="parTrans" cxnId="{2B6026E5-19D9-48AC-86A0-F616845FA75C}">
      <dgm:prSet/>
      <dgm:spPr/>
      <dgm:t>
        <a:bodyPr/>
        <a:lstStyle/>
        <a:p>
          <a:endParaRPr lang="sv-SE"/>
        </a:p>
      </dgm:t>
    </dgm:pt>
    <dgm:pt modelId="{CBA690CA-C8B9-4B1A-9827-491A4D4AE278}" type="sibTrans" cxnId="{2B6026E5-19D9-48AC-86A0-F616845FA75C}">
      <dgm:prSet/>
      <dgm:spPr/>
      <dgm:t>
        <a:bodyPr/>
        <a:lstStyle/>
        <a:p>
          <a:endParaRPr lang="sv-SE"/>
        </a:p>
      </dgm:t>
    </dgm:pt>
    <dgm:pt modelId="{D86E28BC-B4BC-4F79-B952-E08BB5AB2A0B}">
      <dgm:prSet phldrT="[Text]" custLinFactNeighborY="1058"/>
      <dgm:spPr/>
      <dgm:t>
        <a:bodyPr/>
        <a:lstStyle/>
        <a:p>
          <a:endParaRPr lang="sv-SE"/>
        </a:p>
      </dgm:t>
    </dgm:pt>
    <dgm:pt modelId="{CB8AAB15-EFD1-41E1-951E-5F1DD40FBC9D}" type="parTrans" cxnId="{0F77B746-1A02-495E-955C-903E7E8DE339}">
      <dgm:prSet/>
      <dgm:spPr/>
      <dgm:t>
        <a:bodyPr/>
        <a:lstStyle/>
        <a:p>
          <a:endParaRPr lang="sv-SE"/>
        </a:p>
      </dgm:t>
    </dgm:pt>
    <dgm:pt modelId="{E5CFA854-500E-4B26-B773-8EF62F69DC84}" type="sibTrans" cxnId="{0F77B746-1A02-495E-955C-903E7E8DE339}">
      <dgm:prSet/>
      <dgm:spPr/>
      <dgm:t>
        <a:bodyPr/>
        <a:lstStyle/>
        <a:p>
          <a:endParaRPr lang="sv-SE"/>
        </a:p>
      </dgm:t>
    </dgm:pt>
    <dgm:pt modelId="{97AF4D08-9568-4268-AA29-A6341D1A3E2E}">
      <dgm:prSet custT="1"/>
      <dgm:spPr/>
      <dgm:t>
        <a:bodyPr/>
        <a:lstStyle/>
        <a:p>
          <a:pPr rtl="0"/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Länets högsta </a:t>
          </a:r>
          <a:r>
            <a:rPr kumimoji="0" lang="sv-SE" sz="1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tjänsteledning</a:t>
          </a:r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för socialtjänst och </a:t>
          </a:r>
          <a:r>
            <a:rPr kumimoji="0" lang="sv-SE" sz="1400" b="0" i="0" u="none" strike="noStrike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hälso-</a:t>
          </a:r>
          <a:r>
            <a:rPr kumimoji="0" lang="sv-SE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och sjukvård</a:t>
          </a:r>
          <a:endParaRPr kumimoji="0" lang="sv-SE" sz="1400" b="0" i="0" u="none" strike="noStrike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F897727C-82FD-4FE1-8DCB-BD657EBA7D0E}" type="parTrans" cxnId="{6A444A59-7422-4536-BE51-FFB721255F36}">
      <dgm:prSet/>
      <dgm:spPr/>
      <dgm:t>
        <a:bodyPr/>
        <a:lstStyle/>
        <a:p>
          <a:endParaRPr lang="sv-SE"/>
        </a:p>
      </dgm:t>
    </dgm:pt>
    <dgm:pt modelId="{358B74B0-7080-4980-B109-B984A64C47F5}" type="sibTrans" cxnId="{6A444A59-7422-4536-BE51-FFB721255F36}">
      <dgm:prSet/>
      <dgm:spPr/>
      <dgm:t>
        <a:bodyPr/>
        <a:lstStyle/>
        <a:p>
          <a:endParaRPr lang="sv-SE"/>
        </a:p>
      </dgm:t>
    </dgm:pt>
    <dgm:pt modelId="{68608D40-7017-424D-86A8-CFA8CD74E9C2}">
      <dgm:prSet custT="1"/>
      <dgm:spPr/>
      <dgm:t>
        <a:bodyPr/>
        <a:lstStyle/>
        <a:p>
          <a:pPr rtl="0"/>
          <a:r>
            <a:rPr lang="sv-SE" sz="1400" noProof="0" dirty="0">
              <a:latin typeface="+mn-lt"/>
            </a:rPr>
            <a:t>Länets högsta </a:t>
          </a:r>
          <a:r>
            <a:rPr lang="sv-SE" sz="1400" b="1" noProof="0" dirty="0">
              <a:latin typeface="+mn-lt"/>
            </a:rPr>
            <a:t>politiska </a:t>
          </a:r>
          <a:r>
            <a:rPr lang="sv-SE" sz="1400" noProof="0" dirty="0">
              <a:latin typeface="+mn-lt"/>
            </a:rPr>
            <a:t>ledning för socialtjänst och </a:t>
          </a:r>
          <a:r>
            <a:rPr lang="sv-SE" sz="1400" noProof="0" dirty="0" err="1">
              <a:latin typeface="+mn-lt"/>
            </a:rPr>
            <a:t>hälso-</a:t>
          </a:r>
          <a:r>
            <a:rPr lang="sv-SE" sz="1400" noProof="0" dirty="0">
              <a:latin typeface="+mn-lt"/>
            </a:rPr>
            <a:t> och sjukvård</a:t>
          </a:r>
          <a:endParaRPr lang="sv-SE" sz="1400" dirty="0">
            <a:latin typeface="+mn-lt"/>
          </a:endParaRPr>
        </a:p>
      </dgm:t>
    </dgm:pt>
    <dgm:pt modelId="{25C77C92-7254-4DBA-AD99-20B1EDC35404}" type="parTrans" cxnId="{6FA058E5-5A4B-496D-A752-EC87F4600E74}">
      <dgm:prSet/>
      <dgm:spPr/>
      <dgm:t>
        <a:bodyPr/>
        <a:lstStyle/>
        <a:p>
          <a:endParaRPr lang="sv-SE"/>
        </a:p>
      </dgm:t>
    </dgm:pt>
    <dgm:pt modelId="{1D9B916B-1E4F-4A36-818A-C3FD9AF0C08E}" type="sibTrans" cxnId="{6FA058E5-5A4B-496D-A752-EC87F4600E74}">
      <dgm:prSet/>
      <dgm:spPr/>
      <dgm:t>
        <a:bodyPr/>
        <a:lstStyle/>
        <a:p>
          <a:endParaRPr lang="sv-SE"/>
        </a:p>
      </dgm:t>
    </dgm:pt>
    <dgm:pt modelId="{5F77690F-CBAA-4DA3-AEED-46B1D10566B8}" type="pres">
      <dgm:prSet presAssocID="{8FBF498F-087C-4733-ABF2-2D18E4ADD3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65E715B-F326-4F66-B65B-20FEC5F90EEE}" type="pres">
      <dgm:prSet presAssocID="{B459A9E6-D8A1-4DBE-B7F6-4F1CF13C3EDE}" presName="gear1" presStyleLbl="node1" presStyleIdx="0" presStyleCnt="3" custLinFactNeighborX="6960" custLinFactNeighborY="347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92A7A01-7779-4814-8CBC-F5E70855A13A}" type="pres">
      <dgm:prSet presAssocID="{B459A9E6-D8A1-4DBE-B7F6-4F1CF13C3EDE}" presName="gear1srcNode" presStyleLbl="node1" presStyleIdx="0" presStyleCnt="3"/>
      <dgm:spPr/>
      <dgm:t>
        <a:bodyPr/>
        <a:lstStyle/>
        <a:p>
          <a:endParaRPr lang="sv-SE"/>
        </a:p>
      </dgm:t>
    </dgm:pt>
    <dgm:pt modelId="{B982D58D-C268-4E83-8921-1D7FF767B925}" type="pres">
      <dgm:prSet presAssocID="{B459A9E6-D8A1-4DBE-B7F6-4F1CF13C3EDE}" presName="gear1dstNode" presStyleLbl="node1" presStyleIdx="0" presStyleCnt="3"/>
      <dgm:spPr/>
      <dgm:t>
        <a:bodyPr/>
        <a:lstStyle/>
        <a:p>
          <a:endParaRPr lang="sv-SE"/>
        </a:p>
      </dgm:t>
    </dgm:pt>
    <dgm:pt modelId="{95586E16-C30C-412D-836F-754A946C1479}" type="pres">
      <dgm:prSet presAssocID="{B459A9E6-D8A1-4DBE-B7F6-4F1CF13C3EDE}" presName="gear1ch" presStyleLbl="fgAcc1" presStyleIdx="0" presStyleCnt="3" custScaleX="132664" custScaleY="108019" custLinFactNeighborX="8591" custLinFactNeighborY="61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2EB54F-5403-4B40-8B9D-D0B1923AE077}" type="pres">
      <dgm:prSet presAssocID="{7E7D5674-1B6B-43A2-8AE3-38E554E148E4}" presName="gear2" presStyleLbl="node1" presStyleIdx="1" presStyleCnt="3" custScaleX="149051" custScaleY="140457" custLinFactNeighborX="1506" custLinFactNeighborY="194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E874B1C-EDCF-4D88-91CA-23D95FA48BAF}" type="pres">
      <dgm:prSet presAssocID="{7E7D5674-1B6B-43A2-8AE3-38E554E148E4}" presName="gear2srcNode" presStyleLbl="node1" presStyleIdx="1" presStyleCnt="3"/>
      <dgm:spPr/>
      <dgm:t>
        <a:bodyPr/>
        <a:lstStyle/>
        <a:p>
          <a:endParaRPr lang="sv-SE"/>
        </a:p>
      </dgm:t>
    </dgm:pt>
    <dgm:pt modelId="{F0062911-D55F-47C8-9DD7-2E47B2BD6A43}" type="pres">
      <dgm:prSet presAssocID="{7E7D5674-1B6B-43A2-8AE3-38E554E148E4}" presName="gear2dstNode" presStyleLbl="node1" presStyleIdx="1" presStyleCnt="3"/>
      <dgm:spPr/>
      <dgm:t>
        <a:bodyPr/>
        <a:lstStyle/>
        <a:p>
          <a:endParaRPr lang="sv-SE"/>
        </a:p>
      </dgm:t>
    </dgm:pt>
    <dgm:pt modelId="{7FE5749C-439D-47BD-9F54-3607CEAB6BEF}" type="pres">
      <dgm:prSet presAssocID="{7E7D5674-1B6B-43A2-8AE3-38E554E148E4}" presName="gear2ch" presStyleLbl="fgAcc1" presStyleIdx="1" presStyleCnt="3" custScaleX="129538" custScaleY="126670" custLinFactNeighborX="-65786" custLinFactNeighborY="2270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03F0658-7175-4446-A31D-89F3D6A0F01A}" type="pres">
      <dgm:prSet presAssocID="{67B542D3-CE59-40AD-9FAD-912EE35DD17A}" presName="gear3" presStyleLbl="node1" presStyleIdx="2" presStyleCnt="3" custLinFactNeighborY="1058"/>
      <dgm:spPr/>
      <dgm:t>
        <a:bodyPr/>
        <a:lstStyle/>
        <a:p>
          <a:endParaRPr lang="sv-SE"/>
        </a:p>
      </dgm:t>
    </dgm:pt>
    <dgm:pt modelId="{7F3B0086-D555-42EA-9BFD-AFDEE1FB4F1C}" type="pres">
      <dgm:prSet presAssocID="{67B542D3-CE59-40AD-9FAD-912EE35DD17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37DC02-91F2-4252-B58B-ACC0BD3BB7F8}" type="pres">
      <dgm:prSet presAssocID="{67B542D3-CE59-40AD-9FAD-912EE35DD17A}" presName="gear3srcNode" presStyleLbl="node1" presStyleIdx="2" presStyleCnt="3"/>
      <dgm:spPr/>
      <dgm:t>
        <a:bodyPr/>
        <a:lstStyle/>
        <a:p>
          <a:endParaRPr lang="sv-SE"/>
        </a:p>
      </dgm:t>
    </dgm:pt>
    <dgm:pt modelId="{A0AF4C0D-9A2B-469B-BBA4-B1D5794726E1}" type="pres">
      <dgm:prSet presAssocID="{67B542D3-CE59-40AD-9FAD-912EE35DD17A}" presName="gear3dstNode" presStyleLbl="node1" presStyleIdx="2" presStyleCnt="3"/>
      <dgm:spPr/>
      <dgm:t>
        <a:bodyPr/>
        <a:lstStyle/>
        <a:p>
          <a:endParaRPr lang="sv-SE"/>
        </a:p>
      </dgm:t>
    </dgm:pt>
    <dgm:pt modelId="{414C7CDB-BAB0-4833-83AE-61D71C0865C2}" type="pres">
      <dgm:prSet presAssocID="{67B542D3-CE59-40AD-9FAD-912EE35DD17A}" presName="gear3ch" presStyleLbl="fgAcc1" presStyleIdx="2" presStyleCnt="3" custLinFactNeighborX="6759" custLinFactNeighborY="2400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E4AA2ED-212D-4F52-93BC-45965AA641F1}" type="pres">
      <dgm:prSet presAssocID="{1A95D875-3F95-43CE-B57A-6BAFA9E400F1}" presName="connector1" presStyleLbl="sibTrans2D1" presStyleIdx="0" presStyleCnt="3"/>
      <dgm:spPr/>
      <dgm:t>
        <a:bodyPr/>
        <a:lstStyle/>
        <a:p>
          <a:endParaRPr lang="sv-SE"/>
        </a:p>
      </dgm:t>
    </dgm:pt>
    <dgm:pt modelId="{F86F3BC9-46D0-449E-9D7E-8324886CB1BF}" type="pres">
      <dgm:prSet presAssocID="{5BA97085-220B-4CFE-9753-EFA9A2B936F4}" presName="connector2" presStyleLbl="sibTrans2D1" presStyleIdx="1" presStyleCnt="3"/>
      <dgm:spPr/>
      <dgm:t>
        <a:bodyPr/>
        <a:lstStyle/>
        <a:p>
          <a:endParaRPr lang="sv-SE"/>
        </a:p>
      </dgm:t>
    </dgm:pt>
    <dgm:pt modelId="{DF578C48-1CBB-46E6-A7E6-A96CF85D66EE}" type="pres">
      <dgm:prSet presAssocID="{85016F35-7B91-4BA3-93D3-0AD077453D28}" presName="connector3" presStyleLbl="sibTrans2D1" presStyleIdx="2" presStyleCnt="3"/>
      <dgm:spPr/>
      <dgm:t>
        <a:bodyPr/>
        <a:lstStyle/>
        <a:p>
          <a:endParaRPr lang="sv-SE"/>
        </a:p>
      </dgm:t>
    </dgm:pt>
  </dgm:ptLst>
  <dgm:cxnLst>
    <dgm:cxn modelId="{0F77B746-1A02-495E-955C-903E7E8DE339}" srcId="{8FBF498F-087C-4733-ABF2-2D18E4ADD3B6}" destId="{D86E28BC-B4BC-4F79-B952-E08BB5AB2A0B}" srcOrd="3" destOrd="0" parTransId="{CB8AAB15-EFD1-41E1-951E-5F1DD40FBC9D}" sibTransId="{E5CFA854-500E-4B26-B773-8EF62F69DC84}"/>
    <dgm:cxn modelId="{7423990E-A61A-4E53-8152-AF1DA08B81B4}" type="presOf" srcId="{67B542D3-CE59-40AD-9FAD-912EE35DD17A}" destId="{7F3B0086-D555-42EA-9BFD-AFDEE1FB4F1C}" srcOrd="1" destOrd="0" presId="urn:microsoft.com/office/officeart/2005/8/layout/gear1"/>
    <dgm:cxn modelId="{B9584D2D-6D41-4629-845F-EB69E1F8F9C7}" type="presOf" srcId="{B459A9E6-D8A1-4DBE-B7F6-4F1CF13C3EDE}" destId="{B982D58D-C268-4E83-8921-1D7FF767B925}" srcOrd="2" destOrd="0" presId="urn:microsoft.com/office/officeart/2005/8/layout/gear1"/>
    <dgm:cxn modelId="{301D3E10-282E-4C76-A685-6CB84BFE4C7C}" type="presOf" srcId="{B459A9E6-D8A1-4DBE-B7F6-4F1CF13C3EDE}" destId="{292A7A01-7779-4814-8CBC-F5E70855A13A}" srcOrd="1" destOrd="0" presId="urn:microsoft.com/office/officeart/2005/8/layout/gear1"/>
    <dgm:cxn modelId="{632D1847-D9E7-4110-A1BB-5A647782588D}" srcId="{67B542D3-CE59-40AD-9FAD-912EE35DD17A}" destId="{740A7136-08D2-4032-A393-D4617C2BB760}" srcOrd="2" destOrd="0" parTransId="{2DD26A6B-1331-4372-84C7-1AFBB553D79B}" sibTransId="{75EA090C-437F-4CEF-98A2-F6632C0FCA85}"/>
    <dgm:cxn modelId="{BD6B013D-AA3D-4613-A8CC-87199B4273D9}" type="presOf" srcId="{740A7136-08D2-4032-A393-D4617C2BB760}" destId="{414C7CDB-BAB0-4833-83AE-61D71C0865C2}" srcOrd="0" destOrd="2" presId="urn:microsoft.com/office/officeart/2005/8/layout/gear1"/>
    <dgm:cxn modelId="{1849B594-797D-48E7-9DE1-7C6618646EE6}" type="presOf" srcId="{E3F1506A-33E9-4B11-A12D-40BE2B8FA8A9}" destId="{414C7CDB-BAB0-4833-83AE-61D71C0865C2}" srcOrd="0" destOrd="0" presId="urn:microsoft.com/office/officeart/2005/8/layout/gear1"/>
    <dgm:cxn modelId="{2B6026E5-19D9-48AC-86A0-F616845FA75C}" srcId="{67B542D3-CE59-40AD-9FAD-912EE35DD17A}" destId="{F479AB10-581E-4F72-9BC5-4CD7B1FF997E}" srcOrd="1" destOrd="0" parTransId="{9558F571-31F3-4E2D-A91F-5DCD41A73F47}" sibTransId="{CBA690CA-C8B9-4B1A-9827-491A4D4AE278}"/>
    <dgm:cxn modelId="{23844A23-A0DE-4748-B249-A8041CB1DB68}" srcId="{8FBF498F-087C-4733-ABF2-2D18E4ADD3B6}" destId="{B459A9E6-D8A1-4DBE-B7F6-4F1CF13C3EDE}" srcOrd="0" destOrd="0" parTransId="{43757FE7-1451-40AE-8EA7-DADE6389B5E7}" sibTransId="{1A95D875-3F95-43CE-B57A-6BAFA9E400F1}"/>
    <dgm:cxn modelId="{A8BA98ED-A80F-439E-912E-6E5E93E218B9}" srcId="{7E7D5674-1B6B-43A2-8AE3-38E554E148E4}" destId="{B4E3B3FB-B3C8-4838-A638-BC0BBD3CF6E2}" srcOrd="0" destOrd="0" parTransId="{BAE41A76-B9F7-4E38-9497-FF5336A472B1}" sibTransId="{1D916FCE-B7A7-43EC-821B-0DB776525791}"/>
    <dgm:cxn modelId="{3D184C2C-B6F1-419D-9449-A53C379EC3E7}" srcId="{8FBF498F-087C-4733-ABF2-2D18E4ADD3B6}" destId="{7E7D5674-1B6B-43A2-8AE3-38E554E148E4}" srcOrd="1" destOrd="0" parTransId="{4D33C3C7-6A82-4971-8897-B24849A5E1DC}" sibTransId="{5BA97085-220B-4CFE-9753-EFA9A2B936F4}"/>
    <dgm:cxn modelId="{E6FA3F40-5948-4FCB-BFEE-250589711D35}" type="presOf" srcId="{67B542D3-CE59-40AD-9FAD-912EE35DD17A}" destId="{B03F0658-7175-4446-A31D-89F3D6A0F01A}" srcOrd="0" destOrd="0" presId="urn:microsoft.com/office/officeart/2005/8/layout/gear1"/>
    <dgm:cxn modelId="{CA22781B-7C77-4605-951F-CD9459964423}" type="presOf" srcId="{B459A9E6-D8A1-4DBE-B7F6-4F1CF13C3EDE}" destId="{C65E715B-F326-4F66-B65B-20FEC5F90EEE}" srcOrd="0" destOrd="0" presId="urn:microsoft.com/office/officeart/2005/8/layout/gear1"/>
    <dgm:cxn modelId="{D34247A8-748D-4890-96AB-D25D7FC0F8DC}" type="presOf" srcId="{5BA97085-220B-4CFE-9753-EFA9A2B936F4}" destId="{F86F3BC9-46D0-449E-9D7E-8324886CB1BF}" srcOrd="0" destOrd="0" presId="urn:microsoft.com/office/officeart/2005/8/layout/gear1"/>
    <dgm:cxn modelId="{6A444A59-7422-4536-BE51-FFB721255F36}" srcId="{7E7D5674-1B6B-43A2-8AE3-38E554E148E4}" destId="{97AF4D08-9568-4268-AA29-A6341D1A3E2E}" srcOrd="1" destOrd="0" parTransId="{F897727C-82FD-4FE1-8DCB-BD657EBA7D0E}" sibTransId="{358B74B0-7080-4980-B109-B984A64C47F5}"/>
    <dgm:cxn modelId="{11470193-27AA-4D07-AF0E-BABF31307B46}" srcId="{8FBF498F-087C-4733-ABF2-2D18E4ADD3B6}" destId="{67B542D3-CE59-40AD-9FAD-912EE35DD17A}" srcOrd="2" destOrd="0" parTransId="{B64A2A0B-E45F-4BF1-8533-A7683ED8F652}" sibTransId="{85016F35-7B91-4BA3-93D3-0AD077453D28}"/>
    <dgm:cxn modelId="{FAFC70CD-2077-4AC1-A0A7-5BED2272AF7C}" srcId="{67B542D3-CE59-40AD-9FAD-912EE35DD17A}" destId="{E3F1506A-33E9-4B11-A12D-40BE2B8FA8A9}" srcOrd="0" destOrd="0" parTransId="{8471D089-2227-407D-AC51-97F893222BF2}" sibTransId="{8C7B1DBE-1962-468A-B678-6C10FA84AB74}"/>
    <dgm:cxn modelId="{7C70920F-3D71-45C7-85E7-AC0988BB7340}" type="presOf" srcId="{68608D40-7017-424D-86A8-CFA8CD74E9C2}" destId="{95586E16-C30C-412D-836F-754A946C1479}" srcOrd="0" destOrd="1" presId="urn:microsoft.com/office/officeart/2005/8/layout/gear1"/>
    <dgm:cxn modelId="{D129864B-9736-4D78-93F9-57F491A8C59B}" type="presOf" srcId="{7E7D5674-1B6B-43A2-8AE3-38E554E148E4}" destId="{822EB54F-5403-4B40-8B9D-D0B1923AE077}" srcOrd="0" destOrd="0" presId="urn:microsoft.com/office/officeart/2005/8/layout/gear1"/>
    <dgm:cxn modelId="{78E0EFB0-C583-4F89-B064-488DA587E5E4}" type="presOf" srcId="{8FBF498F-087C-4733-ABF2-2D18E4ADD3B6}" destId="{5F77690F-CBAA-4DA3-AEED-46B1D10566B8}" srcOrd="0" destOrd="0" presId="urn:microsoft.com/office/officeart/2005/8/layout/gear1"/>
    <dgm:cxn modelId="{4F321C08-FFA9-400A-B642-EA2C85C45778}" srcId="{B459A9E6-D8A1-4DBE-B7F6-4F1CF13C3EDE}" destId="{126284FB-EBAE-44C2-9FBD-A3600F848EB8}" srcOrd="0" destOrd="0" parTransId="{E01B790D-881F-45B0-8490-E7D4BB494F8B}" sibTransId="{A24843D0-FB31-45A2-BD06-771E81CEC9CE}"/>
    <dgm:cxn modelId="{8DDBAE43-49D3-4A53-BC27-0D45ACB0781F}" type="presOf" srcId="{F479AB10-581E-4F72-9BC5-4CD7B1FF997E}" destId="{414C7CDB-BAB0-4833-83AE-61D71C0865C2}" srcOrd="0" destOrd="1" presId="urn:microsoft.com/office/officeart/2005/8/layout/gear1"/>
    <dgm:cxn modelId="{8AF4A770-5F00-4836-B27D-F5C0D6FDF38B}" type="presOf" srcId="{85016F35-7B91-4BA3-93D3-0AD077453D28}" destId="{DF578C48-1CBB-46E6-A7E6-A96CF85D66EE}" srcOrd="0" destOrd="0" presId="urn:microsoft.com/office/officeart/2005/8/layout/gear1"/>
    <dgm:cxn modelId="{4B9DBDF2-A0BC-486E-94E3-7A5216D94B93}" type="presOf" srcId="{67B542D3-CE59-40AD-9FAD-912EE35DD17A}" destId="{F337DC02-91F2-4252-B58B-ACC0BD3BB7F8}" srcOrd="2" destOrd="0" presId="urn:microsoft.com/office/officeart/2005/8/layout/gear1"/>
    <dgm:cxn modelId="{4D9111AF-B0D1-4233-87BC-0913424D3F25}" type="presOf" srcId="{126284FB-EBAE-44C2-9FBD-A3600F848EB8}" destId="{95586E16-C30C-412D-836F-754A946C1479}" srcOrd="0" destOrd="0" presId="urn:microsoft.com/office/officeart/2005/8/layout/gear1"/>
    <dgm:cxn modelId="{ABC74399-6D4D-4E85-8FCD-E1395C170181}" type="presOf" srcId="{97AF4D08-9568-4268-AA29-A6341D1A3E2E}" destId="{7FE5749C-439D-47BD-9F54-3607CEAB6BEF}" srcOrd="0" destOrd="1" presId="urn:microsoft.com/office/officeart/2005/8/layout/gear1"/>
    <dgm:cxn modelId="{60128F4A-6AD0-4C1C-A4DB-A7C40BACA999}" type="presOf" srcId="{67B542D3-CE59-40AD-9FAD-912EE35DD17A}" destId="{A0AF4C0D-9A2B-469B-BBA4-B1D5794726E1}" srcOrd="3" destOrd="0" presId="urn:microsoft.com/office/officeart/2005/8/layout/gear1"/>
    <dgm:cxn modelId="{706CCAF5-FE33-4E9C-9D47-4F300A052DF9}" type="presOf" srcId="{B4E3B3FB-B3C8-4838-A638-BC0BBD3CF6E2}" destId="{7FE5749C-439D-47BD-9F54-3607CEAB6BEF}" srcOrd="0" destOrd="0" presId="urn:microsoft.com/office/officeart/2005/8/layout/gear1"/>
    <dgm:cxn modelId="{541D4EC6-2343-4122-B205-FBDD54ED6A27}" type="presOf" srcId="{7E7D5674-1B6B-43A2-8AE3-38E554E148E4}" destId="{5E874B1C-EDCF-4D88-91CA-23D95FA48BAF}" srcOrd="1" destOrd="0" presId="urn:microsoft.com/office/officeart/2005/8/layout/gear1"/>
    <dgm:cxn modelId="{F4788B5C-B1B4-4CAB-979A-1BE5DFB358FB}" type="presOf" srcId="{7E7D5674-1B6B-43A2-8AE3-38E554E148E4}" destId="{F0062911-D55F-47C8-9DD7-2E47B2BD6A43}" srcOrd="2" destOrd="0" presId="urn:microsoft.com/office/officeart/2005/8/layout/gear1"/>
    <dgm:cxn modelId="{EDEEA9CE-99B8-491D-AB3A-20428351C167}" type="presOf" srcId="{1A95D875-3F95-43CE-B57A-6BAFA9E400F1}" destId="{7E4AA2ED-212D-4F52-93BC-45965AA641F1}" srcOrd="0" destOrd="0" presId="urn:microsoft.com/office/officeart/2005/8/layout/gear1"/>
    <dgm:cxn modelId="{6FA058E5-5A4B-496D-A752-EC87F4600E74}" srcId="{B459A9E6-D8A1-4DBE-B7F6-4F1CF13C3EDE}" destId="{68608D40-7017-424D-86A8-CFA8CD74E9C2}" srcOrd="1" destOrd="0" parTransId="{25C77C92-7254-4DBA-AD99-20B1EDC35404}" sibTransId="{1D9B916B-1E4F-4A36-818A-C3FD9AF0C08E}"/>
    <dgm:cxn modelId="{B75C83EA-AAA1-44CC-8B02-1F6AB4A3B1CB}" type="presParOf" srcId="{5F77690F-CBAA-4DA3-AEED-46B1D10566B8}" destId="{C65E715B-F326-4F66-B65B-20FEC5F90EEE}" srcOrd="0" destOrd="0" presId="urn:microsoft.com/office/officeart/2005/8/layout/gear1"/>
    <dgm:cxn modelId="{0EBD69B4-758C-4F47-833D-E4C8CBB31999}" type="presParOf" srcId="{5F77690F-CBAA-4DA3-AEED-46B1D10566B8}" destId="{292A7A01-7779-4814-8CBC-F5E70855A13A}" srcOrd="1" destOrd="0" presId="urn:microsoft.com/office/officeart/2005/8/layout/gear1"/>
    <dgm:cxn modelId="{D1C73E09-7C7F-4F9D-ABF1-EA54C23AC024}" type="presParOf" srcId="{5F77690F-CBAA-4DA3-AEED-46B1D10566B8}" destId="{B982D58D-C268-4E83-8921-1D7FF767B925}" srcOrd="2" destOrd="0" presId="urn:microsoft.com/office/officeart/2005/8/layout/gear1"/>
    <dgm:cxn modelId="{81001355-785D-4637-AB2B-C04A8462AEFD}" type="presParOf" srcId="{5F77690F-CBAA-4DA3-AEED-46B1D10566B8}" destId="{95586E16-C30C-412D-836F-754A946C1479}" srcOrd="3" destOrd="0" presId="urn:microsoft.com/office/officeart/2005/8/layout/gear1"/>
    <dgm:cxn modelId="{9BB8705A-C355-4876-B94A-67E7F2C85B86}" type="presParOf" srcId="{5F77690F-CBAA-4DA3-AEED-46B1D10566B8}" destId="{822EB54F-5403-4B40-8B9D-D0B1923AE077}" srcOrd="4" destOrd="0" presId="urn:microsoft.com/office/officeart/2005/8/layout/gear1"/>
    <dgm:cxn modelId="{5DDEE8C3-CA85-4678-A67C-37CBCD6B62AD}" type="presParOf" srcId="{5F77690F-CBAA-4DA3-AEED-46B1D10566B8}" destId="{5E874B1C-EDCF-4D88-91CA-23D95FA48BAF}" srcOrd="5" destOrd="0" presId="urn:microsoft.com/office/officeart/2005/8/layout/gear1"/>
    <dgm:cxn modelId="{8E687E2D-79F0-4C74-A731-CCB34046437B}" type="presParOf" srcId="{5F77690F-CBAA-4DA3-AEED-46B1D10566B8}" destId="{F0062911-D55F-47C8-9DD7-2E47B2BD6A43}" srcOrd="6" destOrd="0" presId="urn:microsoft.com/office/officeart/2005/8/layout/gear1"/>
    <dgm:cxn modelId="{07404432-4321-4E0A-A0FB-C1A0BD338AA9}" type="presParOf" srcId="{5F77690F-CBAA-4DA3-AEED-46B1D10566B8}" destId="{7FE5749C-439D-47BD-9F54-3607CEAB6BEF}" srcOrd="7" destOrd="0" presId="urn:microsoft.com/office/officeart/2005/8/layout/gear1"/>
    <dgm:cxn modelId="{1FEF481E-79B7-4721-8A88-8065B97ABE37}" type="presParOf" srcId="{5F77690F-CBAA-4DA3-AEED-46B1D10566B8}" destId="{B03F0658-7175-4446-A31D-89F3D6A0F01A}" srcOrd="8" destOrd="0" presId="urn:microsoft.com/office/officeart/2005/8/layout/gear1"/>
    <dgm:cxn modelId="{2ED0E926-DC2E-42A0-B612-6CD272F42154}" type="presParOf" srcId="{5F77690F-CBAA-4DA3-AEED-46B1D10566B8}" destId="{7F3B0086-D555-42EA-9BFD-AFDEE1FB4F1C}" srcOrd="9" destOrd="0" presId="urn:microsoft.com/office/officeart/2005/8/layout/gear1"/>
    <dgm:cxn modelId="{9EE43F2D-F46D-41CC-B464-4A96CFD5B0D5}" type="presParOf" srcId="{5F77690F-CBAA-4DA3-AEED-46B1D10566B8}" destId="{F337DC02-91F2-4252-B58B-ACC0BD3BB7F8}" srcOrd="10" destOrd="0" presId="urn:microsoft.com/office/officeart/2005/8/layout/gear1"/>
    <dgm:cxn modelId="{D709F287-04DA-445E-8AD9-C197FFFFEC45}" type="presParOf" srcId="{5F77690F-CBAA-4DA3-AEED-46B1D10566B8}" destId="{A0AF4C0D-9A2B-469B-BBA4-B1D5794726E1}" srcOrd="11" destOrd="0" presId="urn:microsoft.com/office/officeart/2005/8/layout/gear1"/>
    <dgm:cxn modelId="{14FF4B70-13AD-4C41-A032-EE7F434B3245}" type="presParOf" srcId="{5F77690F-CBAA-4DA3-AEED-46B1D10566B8}" destId="{414C7CDB-BAB0-4833-83AE-61D71C0865C2}" srcOrd="12" destOrd="0" presId="urn:microsoft.com/office/officeart/2005/8/layout/gear1"/>
    <dgm:cxn modelId="{DD614AB4-3DBD-494F-B7A0-FA47107AF059}" type="presParOf" srcId="{5F77690F-CBAA-4DA3-AEED-46B1D10566B8}" destId="{7E4AA2ED-212D-4F52-93BC-45965AA641F1}" srcOrd="13" destOrd="0" presId="urn:microsoft.com/office/officeart/2005/8/layout/gear1"/>
    <dgm:cxn modelId="{5446FE15-E6D0-4556-9038-4B25F84AFE4B}" type="presParOf" srcId="{5F77690F-CBAA-4DA3-AEED-46B1D10566B8}" destId="{F86F3BC9-46D0-449E-9D7E-8324886CB1BF}" srcOrd="14" destOrd="0" presId="urn:microsoft.com/office/officeart/2005/8/layout/gear1"/>
    <dgm:cxn modelId="{1D0D3997-A483-4B5C-887F-92BDCB69B379}" type="presParOf" srcId="{5F77690F-CBAA-4DA3-AEED-46B1D10566B8}" destId="{DF578C48-1CBB-46E6-A7E6-A96CF85D66EE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96ED4-5B49-421D-90F7-40F4AF8DC42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595A80C-0128-46B1-8DBE-345FE309ECC8}">
      <dgm:prSet phldrT="[Text]"/>
      <dgm:spPr/>
      <dgm:t>
        <a:bodyPr/>
        <a:lstStyle/>
        <a:p>
          <a:r>
            <a:rPr lang="sv-SE" dirty="0" smtClean="0"/>
            <a:t>1.</a:t>
          </a:r>
          <a:endParaRPr lang="sv-SE" dirty="0"/>
        </a:p>
      </dgm:t>
    </dgm:pt>
    <dgm:pt modelId="{11CE4F1C-FAA0-442D-97BB-8C324E802A7B}" type="parTrans" cxnId="{096B83A0-23B4-478C-8E67-78665F154DAD}">
      <dgm:prSet/>
      <dgm:spPr/>
      <dgm:t>
        <a:bodyPr/>
        <a:lstStyle/>
        <a:p>
          <a:endParaRPr lang="sv-SE"/>
        </a:p>
      </dgm:t>
    </dgm:pt>
    <dgm:pt modelId="{E5B2EF64-24E2-4965-948A-CEB5AA39E0AD}" type="sibTrans" cxnId="{096B83A0-23B4-478C-8E67-78665F154DAD}">
      <dgm:prSet/>
      <dgm:spPr/>
      <dgm:t>
        <a:bodyPr/>
        <a:lstStyle/>
        <a:p>
          <a:endParaRPr lang="sv-SE"/>
        </a:p>
      </dgm:t>
    </dgm:pt>
    <dgm:pt modelId="{136F5ADA-39BD-4874-BAC0-720928DFB8E8}">
      <dgm:prSet phldrT="[Text]"/>
      <dgm:spPr/>
      <dgm:t>
        <a:bodyPr/>
        <a:lstStyle/>
        <a:p>
          <a:r>
            <a:rPr lang="sv-SE" dirty="0" smtClean="0"/>
            <a:t>Ärenden anmäls till RSS-chef.</a:t>
          </a:r>
          <a:endParaRPr lang="sv-SE" dirty="0"/>
        </a:p>
      </dgm:t>
    </dgm:pt>
    <dgm:pt modelId="{82F5E22F-C0E0-4761-B525-398F2E192405}" type="parTrans" cxnId="{1D8183EA-8FE1-41ED-B27F-5F0BD2F43064}">
      <dgm:prSet/>
      <dgm:spPr/>
      <dgm:t>
        <a:bodyPr/>
        <a:lstStyle/>
        <a:p>
          <a:endParaRPr lang="sv-SE"/>
        </a:p>
      </dgm:t>
    </dgm:pt>
    <dgm:pt modelId="{ED024BCE-BE70-4DD2-93D9-2B9CC169782A}" type="sibTrans" cxnId="{1D8183EA-8FE1-41ED-B27F-5F0BD2F43064}">
      <dgm:prSet/>
      <dgm:spPr/>
      <dgm:t>
        <a:bodyPr/>
        <a:lstStyle/>
        <a:p>
          <a:endParaRPr lang="sv-SE"/>
        </a:p>
      </dgm:t>
    </dgm:pt>
    <dgm:pt modelId="{B3BC4800-7915-4EFA-9CC3-93DA64B9C4A1}">
      <dgm:prSet phldrT="[Text]"/>
      <dgm:spPr/>
      <dgm:t>
        <a:bodyPr/>
        <a:lstStyle/>
        <a:p>
          <a:r>
            <a:rPr lang="sv-SE" dirty="0" smtClean="0"/>
            <a:t>Förslag på dagordning tas fram.</a:t>
          </a:r>
          <a:endParaRPr lang="sv-SE" dirty="0"/>
        </a:p>
      </dgm:t>
    </dgm:pt>
    <dgm:pt modelId="{C0FFF7F1-01C1-44C4-8A25-D93647ADF917}" type="parTrans" cxnId="{4B3E7BD6-A7DB-4B30-ADDD-873D5CC46497}">
      <dgm:prSet/>
      <dgm:spPr/>
      <dgm:t>
        <a:bodyPr/>
        <a:lstStyle/>
        <a:p>
          <a:endParaRPr lang="sv-SE"/>
        </a:p>
      </dgm:t>
    </dgm:pt>
    <dgm:pt modelId="{1FAC0D70-7465-4CFE-8753-940C004688E0}" type="sibTrans" cxnId="{4B3E7BD6-A7DB-4B30-ADDD-873D5CC46497}">
      <dgm:prSet/>
      <dgm:spPr/>
      <dgm:t>
        <a:bodyPr/>
        <a:lstStyle/>
        <a:p>
          <a:endParaRPr lang="sv-SE"/>
        </a:p>
      </dgm:t>
    </dgm:pt>
    <dgm:pt modelId="{31577078-14C4-4CAF-8E02-5A56C2B081FE}">
      <dgm:prSet phldrT="[Text]"/>
      <dgm:spPr/>
      <dgm:t>
        <a:bodyPr/>
        <a:lstStyle/>
        <a:p>
          <a:r>
            <a:rPr lang="sv-SE" dirty="0" smtClean="0"/>
            <a:t>2.</a:t>
          </a:r>
          <a:endParaRPr lang="sv-SE" dirty="0"/>
        </a:p>
      </dgm:t>
    </dgm:pt>
    <dgm:pt modelId="{EEDB76A8-FCB1-4CEE-9E81-4A5C9F2171AF}" type="parTrans" cxnId="{7385E11F-D36E-4D49-B6D1-86244893E196}">
      <dgm:prSet/>
      <dgm:spPr/>
      <dgm:t>
        <a:bodyPr/>
        <a:lstStyle/>
        <a:p>
          <a:endParaRPr lang="sv-SE"/>
        </a:p>
      </dgm:t>
    </dgm:pt>
    <dgm:pt modelId="{7D579E40-1D60-4955-9A7A-474B22987CB1}" type="sibTrans" cxnId="{7385E11F-D36E-4D49-B6D1-86244893E196}">
      <dgm:prSet/>
      <dgm:spPr/>
      <dgm:t>
        <a:bodyPr/>
        <a:lstStyle/>
        <a:p>
          <a:endParaRPr lang="sv-SE"/>
        </a:p>
      </dgm:t>
    </dgm:pt>
    <dgm:pt modelId="{0E2FA903-72E8-4C64-99B3-50AD0AC9BBB4}">
      <dgm:prSet phldrT="[Text]"/>
      <dgm:spPr/>
      <dgm:t>
        <a:bodyPr/>
        <a:lstStyle/>
        <a:p>
          <a:r>
            <a:rPr lang="sv-SE" dirty="0" smtClean="0"/>
            <a:t>Förslag på dagordning och vägval kring prioritering bereds med ordförande och vice ordförande.</a:t>
          </a:r>
          <a:endParaRPr lang="sv-SE" dirty="0">
            <a:solidFill>
              <a:schemeClr val="tx1"/>
            </a:solidFill>
          </a:endParaRPr>
        </a:p>
      </dgm:t>
    </dgm:pt>
    <dgm:pt modelId="{2895AAC6-0D83-45FF-9B36-7860818FD55B}" type="parTrans" cxnId="{90BC5EF3-49C5-4389-A4A8-FFEC2F942CC4}">
      <dgm:prSet/>
      <dgm:spPr/>
      <dgm:t>
        <a:bodyPr/>
        <a:lstStyle/>
        <a:p>
          <a:endParaRPr lang="sv-SE"/>
        </a:p>
      </dgm:t>
    </dgm:pt>
    <dgm:pt modelId="{0DD5FD6F-CBA5-4276-BE1C-B4A4F59D0D39}" type="sibTrans" cxnId="{90BC5EF3-49C5-4389-A4A8-FFEC2F942CC4}">
      <dgm:prSet/>
      <dgm:spPr/>
      <dgm:t>
        <a:bodyPr/>
        <a:lstStyle/>
        <a:p>
          <a:endParaRPr lang="sv-SE"/>
        </a:p>
      </dgm:t>
    </dgm:pt>
    <dgm:pt modelId="{F1965E44-11FA-4A6F-AB0C-2F82899621E9}">
      <dgm:prSet phldrT="[Text]"/>
      <dgm:spPr/>
      <dgm:t>
        <a:bodyPr/>
        <a:lstStyle/>
        <a:p>
          <a:r>
            <a:rPr lang="sv-SE" dirty="0" smtClean="0">
              <a:solidFill>
                <a:schemeClr val="tx1"/>
              </a:solidFill>
            </a:rPr>
            <a:t>Utkast på dagordning skickas till styrgruppen/presidiet för att fastställa dagordningen på mötet.</a:t>
          </a:r>
          <a:endParaRPr lang="sv-SE" dirty="0">
            <a:solidFill>
              <a:schemeClr val="tx1"/>
            </a:solidFill>
          </a:endParaRPr>
        </a:p>
      </dgm:t>
    </dgm:pt>
    <dgm:pt modelId="{B79E8A1D-5F72-4773-8089-67CEC9535D10}" type="parTrans" cxnId="{325CA2F1-0C70-4923-82C6-B249D86E4A85}">
      <dgm:prSet/>
      <dgm:spPr/>
      <dgm:t>
        <a:bodyPr/>
        <a:lstStyle/>
        <a:p>
          <a:endParaRPr lang="sv-SE"/>
        </a:p>
      </dgm:t>
    </dgm:pt>
    <dgm:pt modelId="{DBD911AA-3882-46C2-BFD8-260FF29DB917}" type="sibTrans" cxnId="{325CA2F1-0C70-4923-82C6-B249D86E4A85}">
      <dgm:prSet/>
      <dgm:spPr/>
      <dgm:t>
        <a:bodyPr/>
        <a:lstStyle/>
        <a:p>
          <a:endParaRPr lang="sv-SE"/>
        </a:p>
      </dgm:t>
    </dgm:pt>
    <dgm:pt modelId="{313A5BC6-7281-46B8-BBAA-154F1104B83B}">
      <dgm:prSet phldrT="[Text]"/>
      <dgm:spPr/>
      <dgm:t>
        <a:bodyPr/>
        <a:lstStyle/>
        <a:p>
          <a:r>
            <a:rPr lang="sv-SE" dirty="0" smtClean="0"/>
            <a:t>3.</a:t>
          </a:r>
          <a:endParaRPr lang="sv-SE" dirty="0"/>
        </a:p>
      </dgm:t>
    </dgm:pt>
    <dgm:pt modelId="{2C56E636-3432-4380-9CC2-FD28CEA6E994}" type="parTrans" cxnId="{AC495A7F-79C9-40C1-AEE0-E0730DC651B5}">
      <dgm:prSet/>
      <dgm:spPr/>
      <dgm:t>
        <a:bodyPr/>
        <a:lstStyle/>
        <a:p>
          <a:endParaRPr lang="sv-SE"/>
        </a:p>
      </dgm:t>
    </dgm:pt>
    <dgm:pt modelId="{A6CD28E6-A4A5-413D-88A7-B3BB7252F187}" type="sibTrans" cxnId="{AC495A7F-79C9-40C1-AEE0-E0730DC651B5}">
      <dgm:prSet/>
      <dgm:spPr/>
      <dgm:t>
        <a:bodyPr/>
        <a:lstStyle/>
        <a:p>
          <a:endParaRPr lang="sv-SE"/>
        </a:p>
      </dgm:t>
    </dgm:pt>
    <dgm:pt modelId="{3269DD77-5B00-4828-9E6F-CF9404417DA2}">
      <dgm:prSet phldrT="[Text]"/>
      <dgm:spPr/>
      <dgm:t>
        <a:bodyPr/>
        <a:lstStyle/>
        <a:p>
          <a:r>
            <a:rPr lang="sv-SE" dirty="0" smtClean="0"/>
            <a:t>Dagordningen med tillhörande handlingar delges </a:t>
          </a:r>
          <a:r>
            <a:rPr lang="sv-SE" dirty="0" smtClean="0">
              <a:solidFill>
                <a:schemeClr val="tx1"/>
              </a:solidFill>
            </a:rPr>
            <a:t>en vecka innan mötet. </a:t>
          </a:r>
          <a:endParaRPr lang="sv-SE" dirty="0">
            <a:solidFill>
              <a:schemeClr val="tx1"/>
            </a:solidFill>
          </a:endParaRPr>
        </a:p>
      </dgm:t>
    </dgm:pt>
    <dgm:pt modelId="{202255D0-F826-4D2F-B10D-D4EF1650A7A3}" type="parTrans" cxnId="{63FB4CFF-B805-42CE-AA83-DE8BE7639C44}">
      <dgm:prSet/>
      <dgm:spPr/>
      <dgm:t>
        <a:bodyPr/>
        <a:lstStyle/>
        <a:p>
          <a:endParaRPr lang="sv-SE"/>
        </a:p>
      </dgm:t>
    </dgm:pt>
    <dgm:pt modelId="{0E70B427-A81F-44D3-AE5D-BC8B4D87E42C}" type="sibTrans" cxnId="{63FB4CFF-B805-42CE-AA83-DE8BE7639C44}">
      <dgm:prSet/>
      <dgm:spPr/>
      <dgm:t>
        <a:bodyPr/>
        <a:lstStyle/>
        <a:p>
          <a:endParaRPr lang="sv-SE"/>
        </a:p>
      </dgm:t>
    </dgm:pt>
    <dgm:pt modelId="{6320F6C1-E688-4E88-916F-15AA204CC028}">
      <dgm:prSet phldrT="[Text]"/>
      <dgm:spPr/>
      <dgm:t>
        <a:bodyPr/>
        <a:lstStyle/>
        <a:p>
          <a:r>
            <a:rPr lang="sv-SE" dirty="0" smtClean="0">
              <a:solidFill>
                <a:schemeClr val="tx1"/>
              </a:solidFill>
            </a:rPr>
            <a:t>Minnesanteckningar tas och justeras och publiceras på webben.  </a:t>
          </a:r>
          <a:endParaRPr lang="sv-SE" dirty="0">
            <a:solidFill>
              <a:schemeClr val="tx1"/>
            </a:solidFill>
          </a:endParaRPr>
        </a:p>
      </dgm:t>
    </dgm:pt>
    <dgm:pt modelId="{62B31E4C-A3B2-41CA-A27F-51F712B59147}" type="parTrans" cxnId="{3A255A9D-D215-4FB7-84F4-456F3CFEBA66}">
      <dgm:prSet/>
      <dgm:spPr/>
      <dgm:t>
        <a:bodyPr/>
        <a:lstStyle/>
        <a:p>
          <a:endParaRPr lang="sv-SE"/>
        </a:p>
      </dgm:t>
    </dgm:pt>
    <dgm:pt modelId="{C85BB34B-25E9-45C9-9233-DF815F75C806}" type="sibTrans" cxnId="{3A255A9D-D215-4FB7-84F4-456F3CFEBA66}">
      <dgm:prSet/>
      <dgm:spPr/>
      <dgm:t>
        <a:bodyPr/>
        <a:lstStyle/>
        <a:p>
          <a:endParaRPr lang="sv-SE"/>
        </a:p>
      </dgm:t>
    </dgm:pt>
    <dgm:pt modelId="{679CDD00-3D70-4B48-BCF8-135499524D77}" type="pres">
      <dgm:prSet presAssocID="{DB796ED4-5B49-421D-90F7-40F4AF8DC4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CBB0456-E923-401B-AA58-E7082B90CB66}" type="pres">
      <dgm:prSet presAssocID="{5595A80C-0128-46B1-8DBE-345FE309ECC8}" presName="composite" presStyleCnt="0"/>
      <dgm:spPr/>
    </dgm:pt>
    <dgm:pt modelId="{C3AEE1E0-90D2-473A-8B14-D5CB902F48F9}" type="pres">
      <dgm:prSet presAssocID="{5595A80C-0128-46B1-8DBE-345FE309EC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4CD4B81-B771-422A-9696-B38DA88236E9}" type="pres">
      <dgm:prSet presAssocID="{5595A80C-0128-46B1-8DBE-345FE309EC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BC50ED2-5ADF-4EEC-A7EF-18BDF0FA23AE}" type="pres">
      <dgm:prSet presAssocID="{E5B2EF64-24E2-4965-948A-CEB5AA39E0AD}" presName="sp" presStyleCnt="0"/>
      <dgm:spPr/>
    </dgm:pt>
    <dgm:pt modelId="{6D18CF3B-CCF2-4CE0-A386-C5621B05DA7F}" type="pres">
      <dgm:prSet presAssocID="{31577078-14C4-4CAF-8E02-5A56C2B081FE}" presName="composite" presStyleCnt="0"/>
      <dgm:spPr/>
    </dgm:pt>
    <dgm:pt modelId="{7F54BEC8-EE0B-47EB-B46B-F31D4C3084E0}" type="pres">
      <dgm:prSet presAssocID="{31577078-14C4-4CAF-8E02-5A56C2B081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B7C50C-B9A0-434D-AF0B-B82C06637E66}" type="pres">
      <dgm:prSet presAssocID="{31577078-14C4-4CAF-8E02-5A56C2B081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0548C00-A3FF-4180-8886-103E1D03352B}" type="pres">
      <dgm:prSet presAssocID="{7D579E40-1D60-4955-9A7A-474B22987CB1}" presName="sp" presStyleCnt="0"/>
      <dgm:spPr/>
    </dgm:pt>
    <dgm:pt modelId="{D7176F80-A506-40C2-9916-7718B6014C9E}" type="pres">
      <dgm:prSet presAssocID="{313A5BC6-7281-46B8-BBAA-154F1104B83B}" presName="composite" presStyleCnt="0"/>
      <dgm:spPr/>
    </dgm:pt>
    <dgm:pt modelId="{2FE45EED-5A69-47F6-9D86-51B93BC8C753}" type="pres">
      <dgm:prSet presAssocID="{313A5BC6-7281-46B8-BBAA-154F1104B8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4D35DEF-C593-49EA-B878-7340CCF15C6F}" type="pres">
      <dgm:prSet presAssocID="{313A5BC6-7281-46B8-BBAA-154F1104B8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1989D8B-0EF0-40F7-BE42-F4D23ECA048C}" type="presOf" srcId="{5595A80C-0128-46B1-8DBE-345FE309ECC8}" destId="{C3AEE1E0-90D2-473A-8B14-D5CB902F48F9}" srcOrd="0" destOrd="0" presId="urn:microsoft.com/office/officeart/2005/8/layout/chevron2"/>
    <dgm:cxn modelId="{1CA5BA6F-75E2-4A80-A11E-739892C49461}" type="presOf" srcId="{3269DD77-5B00-4828-9E6F-CF9404417DA2}" destId="{D4D35DEF-C593-49EA-B878-7340CCF15C6F}" srcOrd="0" destOrd="0" presId="urn:microsoft.com/office/officeart/2005/8/layout/chevron2"/>
    <dgm:cxn modelId="{4B3E7BD6-A7DB-4B30-ADDD-873D5CC46497}" srcId="{5595A80C-0128-46B1-8DBE-345FE309ECC8}" destId="{B3BC4800-7915-4EFA-9CC3-93DA64B9C4A1}" srcOrd="1" destOrd="0" parTransId="{C0FFF7F1-01C1-44C4-8A25-D93647ADF917}" sibTransId="{1FAC0D70-7465-4CFE-8753-940C004688E0}"/>
    <dgm:cxn modelId="{3A255A9D-D215-4FB7-84F4-456F3CFEBA66}" srcId="{313A5BC6-7281-46B8-BBAA-154F1104B83B}" destId="{6320F6C1-E688-4E88-916F-15AA204CC028}" srcOrd="1" destOrd="0" parTransId="{62B31E4C-A3B2-41CA-A27F-51F712B59147}" sibTransId="{C85BB34B-25E9-45C9-9233-DF815F75C806}"/>
    <dgm:cxn modelId="{7385E11F-D36E-4D49-B6D1-86244893E196}" srcId="{DB796ED4-5B49-421D-90F7-40F4AF8DC42C}" destId="{31577078-14C4-4CAF-8E02-5A56C2B081FE}" srcOrd="1" destOrd="0" parTransId="{EEDB76A8-FCB1-4CEE-9E81-4A5C9F2171AF}" sibTransId="{7D579E40-1D60-4955-9A7A-474B22987CB1}"/>
    <dgm:cxn modelId="{0C8B6FA1-F3DE-4E0A-8A04-1237B2323500}" type="presOf" srcId="{136F5ADA-39BD-4874-BAC0-720928DFB8E8}" destId="{84CD4B81-B771-422A-9696-B38DA88236E9}" srcOrd="0" destOrd="0" presId="urn:microsoft.com/office/officeart/2005/8/layout/chevron2"/>
    <dgm:cxn modelId="{38919761-8E84-42E3-847F-5326CEBBFD2D}" type="presOf" srcId="{31577078-14C4-4CAF-8E02-5A56C2B081FE}" destId="{7F54BEC8-EE0B-47EB-B46B-F31D4C3084E0}" srcOrd="0" destOrd="0" presId="urn:microsoft.com/office/officeart/2005/8/layout/chevron2"/>
    <dgm:cxn modelId="{325CA2F1-0C70-4923-82C6-B249D86E4A85}" srcId="{31577078-14C4-4CAF-8E02-5A56C2B081FE}" destId="{F1965E44-11FA-4A6F-AB0C-2F82899621E9}" srcOrd="1" destOrd="0" parTransId="{B79E8A1D-5F72-4773-8089-67CEC9535D10}" sibTransId="{DBD911AA-3882-46C2-BFD8-260FF29DB917}"/>
    <dgm:cxn modelId="{63FB4CFF-B805-42CE-AA83-DE8BE7639C44}" srcId="{313A5BC6-7281-46B8-BBAA-154F1104B83B}" destId="{3269DD77-5B00-4828-9E6F-CF9404417DA2}" srcOrd="0" destOrd="0" parTransId="{202255D0-F826-4D2F-B10D-D4EF1650A7A3}" sibTransId="{0E70B427-A81F-44D3-AE5D-BC8B4D87E42C}"/>
    <dgm:cxn modelId="{D780120C-A56D-46B2-A2AC-8A1BD1026A8A}" type="presOf" srcId="{B3BC4800-7915-4EFA-9CC3-93DA64B9C4A1}" destId="{84CD4B81-B771-422A-9696-B38DA88236E9}" srcOrd="0" destOrd="1" presId="urn:microsoft.com/office/officeart/2005/8/layout/chevron2"/>
    <dgm:cxn modelId="{11388670-E5C6-4E21-9395-EE250AC0323A}" type="presOf" srcId="{F1965E44-11FA-4A6F-AB0C-2F82899621E9}" destId="{E1B7C50C-B9A0-434D-AF0B-B82C06637E66}" srcOrd="0" destOrd="1" presId="urn:microsoft.com/office/officeart/2005/8/layout/chevron2"/>
    <dgm:cxn modelId="{B8085A30-07ED-48BF-BA6C-F0BD6A14F9D7}" type="presOf" srcId="{6320F6C1-E688-4E88-916F-15AA204CC028}" destId="{D4D35DEF-C593-49EA-B878-7340CCF15C6F}" srcOrd="0" destOrd="1" presId="urn:microsoft.com/office/officeart/2005/8/layout/chevron2"/>
    <dgm:cxn modelId="{663C992C-F915-484A-A8E7-4695C1F2C4A7}" type="presOf" srcId="{0E2FA903-72E8-4C64-99B3-50AD0AC9BBB4}" destId="{E1B7C50C-B9A0-434D-AF0B-B82C06637E66}" srcOrd="0" destOrd="0" presId="urn:microsoft.com/office/officeart/2005/8/layout/chevron2"/>
    <dgm:cxn modelId="{AC495A7F-79C9-40C1-AEE0-E0730DC651B5}" srcId="{DB796ED4-5B49-421D-90F7-40F4AF8DC42C}" destId="{313A5BC6-7281-46B8-BBAA-154F1104B83B}" srcOrd="2" destOrd="0" parTransId="{2C56E636-3432-4380-9CC2-FD28CEA6E994}" sibTransId="{A6CD28E6-A4A5-413D-88A7-B3BB7252F187}"/>
    <dgm:cxn modelId="{47B5D11F-1D82-472B-90CF-69D3157D51D5}" type="presOf" srcId="{DB796ED4-5B49-421D-90F7-40F4AF8DC42C}" destId="{679CDD00-3D70-4B48-BCF8-135499524D77}" srcOrd="0" destOrd="0" presId="urn:microsoft.com/office/officeart/2005/8/layout/chevron2"/>
    <dgm:cxn modelId="{FE7D683B-BDBC-4316-8C90-8C6D3D3A2C43}" type="presOf" srcId="{313A5BC6-7281-46B8-BBAA-154F1104B83B}" destId="{2FE45EED-5A69-47F6-9D86-51B93BC8C753}" srcOrd="0" destOrd="0" presId="urn:microsoft.com/office/officeart/2005/8/layout/chevron2"/>
    <dgm:cxn modelId="{096B83A0-23B4-478C-8E67-78665F154DAD}" srcId="{DB796ED4-5B49-421D-90F7-40F4AF8DC42C}" destId="{5595A80C-0128-46B1-8DBE-345FE309ECC8}" srcOrd="0" destOrd="0" parTransId="{11CE4F1C-FAA0-442D-97BB-8C324E802A7B}" sibTransId="{E5B2EF64-24E2-4965-948A-CEB5AA39E0AD}"/>
    <dgm:cxn modelId="{1D8183EA-8FE1-41ED-B27F-5F0BD2F43064}" srcId="{5595A80C-0128-46B1-8DBE-345FE309ECC8}" destId="{136F5ADA-39BD-4874-BAC0-720928DFB8E8}" srcOrd="0" destOrd="0" parTransId="{82F5E22F-C0E0-4761-B525-398F2E192405}" sibTransId="{ED024BCE-BE70-4DD2-93D9-2B9CC169782A}"/>
    <dgm:cxn modelId="{90BC5EF3-49C5-4389-A4A8-FFEC2F942CC4}" srcId="{31577078-14C4-4CAF-8E02-5A56C2B081FE}" destId="{0E2FA903-72E8-4C64-99B3-50AD0AC9BBB4}" srcOrd="0" destOrd="0" parTransId="{2895AAC6-0D83-45FF-9B36-7860818FD55B}" sibTransId="{0DD5FD6F-CBA5-4276-BE1C-B4A4F59D0D39}"/>
    <dgm:cxn modelId="{ADA39B5E-763C-49A1-9979-70EB946F2A3A}" type="presParOf" srcId="{679CDD00-3D70-4B48-BCF8-135499524D77}" destId="{2CBB0456-E923-401B-AA58-E7082B90CB66}" srcOrd="0" destOrd="0" presId="urn:microsoft.com/office/officeart/2005/8/layout/chevron2"/>
    <dgm:cxn modelId="{BD1947C9-B239-4DEE-9344-AB12F6B72155}" type="presParOf" srcId="{2CBB0456-E923-401B-AA58-E7082B90CB66}" destId="{C3AEE1E0-90D2-473A-8B14-D5CB902F48F9}" srcOrd="0" destOrd="0" presId="urn:microsoft.com/office/officeart/2005/8/layout/chevron2"/>
    <dgm:cxn modelId="{8D272258-B064-4B85-A97C-15D0F4D17098}" type="presParOf" srcId="{2CBB0456-E923-401B-AA58-E7082B90CB66}" destId="{84CD4B81-B771-422A-9696-B38DA88236E9}" srcOrd="1" destOrd="0" presId="urn:microsoft.com/office/officeart/2005/8/layout/chevron2"/>
    <dgm:cxn modelId="{94139AA0-8587-4A1C-BA10-A9FB4AA2E555}" type="presParOf" srcId="{679CDD00-3D70-4B48-BCF8-135499524D77}" destId="{7BC50ED2-5ADF-4EEC-A7EF-18BDF0FA23AE}" srcOrd="1" destOrd="0" presId="urn:microsoft.com/office/officeart/2005/8/layout/chevron2"/>
    <dgm:cxn modelId="{8903D634-9EAF-464C-92F5-80EF12D1FCEF}" type="presParOf" srcId="{679CDD00-3D70-4B48-BCF8-135499524D77}" destId="{6D18CF3B-CCF2-4CE0-A386-C5621B05DA7F}" srcOrd="2" destOrd="0" presId="urn:microsoft.com/office/officeart/2005/8/layout/chevron2"/>
    <dgm:cxn modelId="{647AFB22-1B2E-458E-8416-3D098F1DA89F}" type="presParOf" srcId="{6D18CF3B-CCF2-4CE0-A386-C5621B05DA7F}" destId="{7F54BEC8-EE0B-47EB-B46B-F31D4C3084E0}" srcOrd="0" destOrd="0" presId="urn:microsoft.com/office/officeart/2005/8/layout/chevron2"/>
    <dgm:cxn modelId="{A3EA6651-4F56-4CC5-8E9F-C8829D373F08}" type="presParOf" srcId="{6D18CF3B-CCF2-4CE0-A386-C5621B05DA7F}" destId="{E1B7C50C-B9A0-434D-AF0B-B82C06637E66}" srcOrd="1" destOrd="0" presId="urn:microsoft.com/office/officeart/2005/8/layout/chevron2"/>
    <dgm:cxn modelId="{13B89E84-10B3-4A71-A8CC-E9B94CFC9705}" type="presParOf" srcId="{679CDD00-3D70-4B48-BCF8-135499524D77}" destId="{C0548C00-A3FF-4180-8886-103E1D03352B}" srcOrd="3" destOrd="0" presId="urn:microsoft.com/office/officeart/2005/8/layout/chevron2"/>
    <dgm:cxn modelId="{F094A2DD-AF64-4E5A-B513-6B30C408B130}" type="presParOf" srcId="{679CDD00-3D70-4B48-BCF8-135499524D77}" destId="{D7176F80-A506-40C2-9916-7718B6014C9E}" srcOrd="4" destOrd="0" presId="urn:microsoft.com/office/officeart/2005/8/layout/chevron2"/>
    <dgm:cxn modelId="{227D6035-1650-43B1-B9BC-6632E41A737A}" type="presParOf" srcId="{D7176F80-A506-40C2-9916-7718B6014C9E}" destId="{2FE45EED-5A69-47F6-9D86-51B93BC8C753}" srcOrd="0" destOrd="0" presId="urn:microsoft.com/office/officeart/2005/8/layout/chevron2"/>
    <dgm:cxn modelId="{2CE8DD8D-D460-4375-A1F6-5D1820469849}" type="presParOf" srcId="{D7176F80-A506-40C2-9916-7718B6014C9E}" destId="{D4D35DEF-C593-49EA-B878-7340CCF15C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E715B-F326-4F66-B65B-20FEC5F90EEE}">
      <dsp:nvSpPr>
        <dsp:cNvPr id="0" name=""/>
        <dsp:cNvSpPr/>
      </dsp:nvSpPr>
      <dsp:spPr>
        <a:xfrm>
          <a:off x="4953162" y="2606039"/>
          <a:ext cx="3185159" cy="3185159"/>
        </a:xfrm>
        <a:prstGeom prst="gear9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Välfärdsrådet</a:t>
          </a:r>
          <a:endParaRPr lang="sv-SE" sz="1600" b="0" kern="1200" dirty="0">
            <a:solidFill>
              <a:schemeClr val="tx1"/>
            </a:solidFill>
            <a:latin typeface="+mj-lt"/>
          </a:endParaRPr>
        </a:p>
      </dsp:txBody>
      <dsp:txXfrm>
        <a:off x="5593521" y="3352147"/>
        <a:ext cx="1904441" cy="1637238"/>
      </dsp:txXfrm>
    </dsp:sp>
    <dsp:sp modelId="{95586E16-C30C-412D-836F-754A946C1479}">
      <dsp:nvSpPr>
        <dsp:cNvPr id="0" name=""/>
        <dsp:cNvSpPr/>
      </dsp:nvSpPr>
      <dsp:spPr>
        <a:xfrm>
          <a:off x="4169187" y="4501904"/>
          <a:ext cx="2688992" cy="1313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>
              <a:latin typeface="+mn-lt"/>
            </a:rPr>
            <a:t>Region Dalarna och Dalarnas kommuner</a:t>
          </a:r>
          <a:br>
            <a:rPr lang="sv-SE" sz="1400" kern="1200" dirty="0">
              <a:latin typeface="+mn-lt"/>
            </a:rPr>
          </a:br>
          <a:endParaRPr lang="sv-SE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noProof="0" dirty="0">
              <a:latin typeface="+mn-lt"/>
            </a:rPr>
            <a:t>Länets högsta </a:t>
          </a:r>
          <a:r>
            <a:rPr lang="sv-SE" sz="1400" b="1" kern="1200" noProof="0" dirty="0">
              <a:latin typeface="+mn-lt"/>
            </a:rPr>
            <a:t>politiska </a:t>
          </a:r>
          <a:r>
            <a:rPr lang="sv-SE" sz="1400" kern="1200" noProof="0" dirty="0">
              <a:latin typeface="+mn-lt"/>
            </a:rPr>
            <a:t>ledning för socialtjänst och </a:t>
          </a:r>
          <a:r>
            <a:rPr lang="sv-SE" sz="1400" kern="1200" noProof="0" dirty="0" err="1">
              <a:latin typeface="+mn-lt"/>
            </a:rPr>
            <a:t>hälso-</a:t>
          </a:r>
          <a:r>
            <a:rPr lang="sv-SE" sz="1400" kern="1200" noProof="0" dirty="0">
              <a:latin typeface="+mn-lt"/>
            </a:rPr>
            <a:t> och sjukvård</a:t>
          </a:r>
          <a:endParaRPr lang="sv-SE" sz="1400" kern="1200" dirty="0">
            <a:latin typeface="+mn-lt"/>
          </a:endParaRPr>
        </a:p>
      </dsp:txBody>
      <dsp:txXfrm>
        <a:off x="4207663" y="4540380"/>
        <a:ext cx="2612040" cy="1236723"/>
      </dsp:txXfrm>
    </dsp:sp>
    <dsp:sp modelId="{822EB54F-5403-4B40-8B9D-D0B1923AE077}">
      <dsp:nvSpPr>
        <dsp:cNvPr id="0" name=""/>
        <dsp:cNvSpPr/>
      </dsp:nvSpPr>
      <dsp:spPr>
        <a:xfrm>
          <a:off x="2345049" y="1405246"/>
          <a:ext cx="3452736" cy="3253657"/>
        </a:xfrm>
        <a:prstGeom prst="gear6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0" kern="1200" dirty="0">
              <a:solidFill>
                <a:schemeClr val="tx1"/>
              </a:solidFill>
              <a:latin typeface="+mj-lt"/>
            </a:rPr>
            <a:t>Länsnätverket för förvaltningschefer LCHNV</a:t>
          </a:r>
        </a:p>
      </dsp:txBody>
      <dsp:txXfrm>
        <a:off x="3193105" y="2229315"/>
        <a:ext cx="1756624" cy="1605519"/>
      </dsp:txXfrm>
    </dsp:sp>
    <dsp:sp modelId="{7FE5749C-439D-47BD-9F54-3607CEAB6BEF}">
      <dsp:nvSpPr>
        <dsp:cNvPr id="0" name=""/>
        <dsp:cNvSpPr/>
      </dsp:nvSpPr>
      <dsp:spPr>
        <a:xfrm>
          <a:off x="492650" y="3448455"/>
          <a:ext cx="2625631" cy="154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Region Dalarna och Dalarnas kommuner</a:t>
          </a:r>
          <a:b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</a:br>
          <a:endParaRPr lang="sv-SE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Länets högsta </a:t>
          </a:r>
          <a:r>
            <a: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tjänsteledning</a:t>
          </a: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för socialtjänst och </a:t>
          </a:r>
          <a:r>
            <a: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hälso-</a:t>
          </a: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och sjukvård</a:t>
          </a:r>
          <a:endParaRPr kumimoji="0" lang="sv-SE" sz="1400" b="0" i="0" u="none" strike="noStrike" kern="1200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537770" y="3493575"/>
        <a:ext cx="2535391" cy="1450259"/>
      </dsp:txXfrm>
    </dsp:sp>
    <dsp:sp modelId="{B03F0658-7175-4446-A31D-89F3D6A0F01A}">
      <dsp:nvSpPr>
        <dsp:cNvPr id="0" name=""/>
        <dsp:cNvSpPr/>
      </dsp:nvSpPr>
      <dsp:spPr>
        <a:xfrm rot="20700000">
          <a:off x="4175756" y="260078"/>
          <a:ext cx="2269677" cy="2269677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Socialchefs-nätverket SCHNV</a:t>
          </a:r>
          <a:endParaRPr lang="sv-SE" sz="1600" b="0" kern="1200" dirty="0">
            <a:solidFill>
              <a:schemeClr val="tx1"/>
            </a:solidFill>
            <a:latin typeface="+mj-lt"/>
          </a:endParaRPr>
        </a:p>
      </dsp:txBody>
      <dsp:txXfrm rot="-20700000">
        <a:off x="4673563" y="757885"/>
        <a:ext cx="1274063" cy="1274063"/>
      </dsp:txXfrm>
    </dsp:sp>
    <dsp:sp modelId="{414C7CDB-BAB0-4833-83AE-61D71C0865C2}">
      <dsp:nvSpPr>
        <dsp:cNvPr id="0" name=""/>
        <dsp:cNvSpPr/>
      </dsp:nvSpPr>
      <dsp:spPr>
        <a:xfrm>
          <a:off x="6026714" y="1020448"/>
          <a:ext cx="2026919" cy="121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Dalarnas kommuner</a:t>
          </a:r>
          <a:endParaRPr lang="sv-SE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Länets högsta </a:t>
          </a:r>
          <a:r>
            <a: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tjänsteledning</a:t>
          </a: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för </a:t>
          </a:r>
          <a:r>
            <a: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socialtjänst</a:t>
          </a:r>
        </a:p>
      </dsp:txBody>
      <dsp:txXfrm>
        <a:off x="6062334" y="1056068"/>
        <a:ext cx="1955679" cy="1144911"/>
      </dsp:txXfrm>
    </dsp:sp>
    <dsp:sp modelId="{7E4AA2ED-212D-4F52-93BC-45965AA641F1}">
      <dsp:nvSpPr>
        <dsp:cNvPr id="0" name=""/>
        <dsp:cNvSpPr/>
      </dsp:nvSpPr>
      <dsp:spPr>
        <a:xfrm>
          <a:off x="4504472" y="2090766"/>
          <a:ext cx="4077004" cy="4077004"/>
        </a:xfrm>
        <a:prstGeom prst="circularArrow">
          <a:avLst>
            <a:gd name="adj1" fmla="val 4688"/>
            <a:gd name="adj2" fmla="val 299029"/>
            <a:gd name="adj3" fmla="val 2544562"/>
            <a:gd name="adj4" fmla="val 1580140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F3BC9-46D0-449E-9D7E-8324886CB1BF}">
      <dsp:nvSpPr>
        <dsp:cNvPr id="0" name=""/>
        <dsp:cNvSpPr/>
      </dsp:nvSpPr>
      <dsp:spPr>
        <a:xfrm>
          <a:off x="2468047" y="1309400"/>
          <a:ext cx="2962198" cy="29621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78C48-1CBB-46E6-A7E6-A96CF85D66EE}">
      <dsp:nvSpPr>
        <dsp:cNvPr id="0" name=""/>
        <dsp:cNvSpPr/>
      </dsp:nvSpPr>
      <dsp:spPr>
        <a:xfrm>
          <a:off x="3650756" y="-273329"/>
          <a:ext cx="3193846" cy="319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E1E0-90D2-473A-8B14-D5CB902F48F9}">
      <dsp:nvSpPr>
        <dsp:cNvPr id="0" name=""/>
        <dsp:cNvSpPr/>
      </dsp:nvSpPr>
      <dsp:spPr>
        <a:xfrm rot="5400000">
          <a:off x="-198389" y="199485"/>
          <a:ext cx="1322599" cy="925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/>
            <a:t>1.</a:t>
          </a:r>
          <a:endParaRPr lang="sv-SE" sz="2700" kern="1200" dirty="0"/>
        </a:p>
      </dsp:txBody>
      <dsp:txXfrm rot="-5400000">
        <a:off x="2" y="464005"/>
        <a:ext cx="925819" cy="396780"/>
      </dsp:txXfrm>
    </dsp:sp>
    <dsp:sp modelId="{84CD4B81-B771-422A-9696-B38DA88236E9}">
      <dsp:nvSpPr>
        <dsp:cNvPr id="0" name=""/>
        <dsp:cNvSpPr/>
      </dsp:nvSpPr>
      <dsp:spPr>
        <a:xfrm rot="5400000">
          <a:off x="4132782" y="-3205867"/>
          <a:ext cx="859689" cy="727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Ärenden anmäls till RSS-chef.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Förslag på dagordning tas fram.</a:t>
          </a:r>
          <a:endParaRPr lang="sv-SE" sz="1300" kern="1200" dirty="0"/>
        </a:p>
      </dsp:txBody>
      <dsp:txXfrm rot="-5400000">
        <a:off x="925819" y="43063"/>
        <a:ext cx="7231649" cy="775755"/>
      </dsp:txXfrm>
    </dsp:sp>
    <dsp:sp modelId="{7F54BEC8-EE0B-47EB-B46B-F31D4C3084E0}">
      <dsp:nvSpPr>
        <dsp:cNvPr id="0" name=""/>
        <dsp:cNvSpPr/>
      </dsp:nvSpPr>
      <dsp:spPr>
        <a:xfrm rot="5400000">
          <a:off x="-198389" y="1323821"/>
          <a:ext cx="1322599" cy="925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/>
            <a:t>2.</a:t>
          </a:r>
          <a:endParaRPr lang="sv-SE" sz="2700" kern="1200" dirty="0"/>
        </a:p>
      </dsp:txBody>
      <dsp:txXfrm rot="-5400000">
        <a:off x="2" y="1588341"/>
        <a:ext cx="925819" cy="396780"/>
      </dsp:txXfrm>
    </dsp:sp>
    <dsp:sp modelId="{E1B7C50C-B9A0-434D-AF0B-B82C06637E66}">
      <dsp:nvSpPr>
        <dsp:cNvPr id="0" name=""/>
        <dsp:cNvSpPr/>
      </dsp:nvSpPr>
      <dsp:spPr>
        <a:xfrm rot="5400000">
          <a:off x="4132782" y="-2081532"/>
          <a:ext cx="859689" cy="727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Förslag på dagordning och vägval kring prioritering bereds med ordförande och vice ordförande.</a:t>
          </a:r>
          <a:endParaRPr lang="sv-SE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>
              <a:solidFill>
                <a:schemeClr val="tx1"/>
              </a:solidFill>
            </a:rPr>
            <a:t>Utkast på dagordning skickas till styrgruppen/presidiet för att fastställa dagordningen på mötet.</a:t>
          </a:r>
          <a:endParaRPr lang="sv-SE" sz="1300" kern="1200" dirty="0">
            <a:solidFill>
              <a:schemeClr val="tx1"/>
            </a:solidFill>
          </a:endParaRPr>
        </a:p>
      </dsp:txBody>
      <dsp:txXfrm rot="-5400000">
        <a:off x="925819" y="1167398"/>
        <a:ext cx="7231649" cy="775755"/>
      </dsp:txXfrm>
    </dsp:sp>
    <dsp:sp modelId="{2FE45EED-5A69-47F6-9D86-51B93BC8C753}">
      <dsp:nvSpPr>
        <dsp:cNvPr id="0" name=""/>
        <dsp:cNvSpPr/>
      </dsp:nvSpPr>
      <dsp:spPr>
        <a:xfrm rot="5400000">
          <a:off x="-198389" y="2448156"/>
          <a:ext cx="1322599" cy="925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/>
            <a:t>3.</a:t>
          </a:r>
          <a:endParaRPr lang="sv-SE" sz="2700" kern="1200" dirty="0"/>
        </a:p>
      </dsp:txBody>
      <dsp:txXfrm rot="-5400000">
        <a:off x="2" y="2712676"/>
        <a:ext cx="925819" cy="396780"/>
      </dsp:txXfrm>
    </dsp:sp>
    <dsp:sp modelId="{D4D35DEF-C593-49EA-B878-7340CCF15C6F}">
      <dsp:nvSpPr>
        <dsp:cNvPr id="0" name=""/>
        <dsp:cNvSpPr/>
      </dsp:nvSpPr>
      <dsp:spPr>
        <a:xfrm rot="5400000">
          <a:off x="4132782" y="-957196"/>
          <a:ext cx="859689" cy="727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Dagordningen med tillhörande handlingar delges </a:t>
          </a:r>
          <a:r>
            <a:rPr lang="sv-SE" sz="1300" kern="1200" dirty="0" smtClean="0">
              <a:solidFill>
                <a:schemeClr val="tx1"/>
              </a:solidFill>
            </a:rPr>
            <a:t>en vecka innan mötet. </a:t>
          </a:r>
          <a:endParaRPr lang="sv-SE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>
              <a:solidFill>
                <a:schemeClr val="tx1"/>
              </a:solidFill>
            </a:rPr>
            <a:t>Minnesanteckningar tas och justeras och publiceras på webben.  </a:t>
          </a:r>
          <a:endParaRPr lang="sv-SE" sz="1300" kern="1200" dirty="0">
            <a:solidFill>
              <a:schemeClr val="tx1"/>
            </a:solidFill>
          </a:endParaRPr>
        </a:p>
      </dsp:txBody>
      <dsp:txXfrm rot="-5400000">
        <a:off x="925819" y="2291734"/>
        <a:ext cx="7231649" cy="77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2BDC-3541-4AE6-BABF-3B917080B836}" type="datetimeFigureOut">
              <a:rPr lang="sv-SE" smtClean="0"/>
              <a:t>2024-09-11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74E9-24F4-4B80-8F6B-8F856664C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0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0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LPO och hur det lirar med regionens </a:t>
            </a:r>
            <a:r>
              <a:rPr lang="sv-SE" baseline="0" dirty="0" err="1" smtClean="0"/>
              <a:t>kunskapsstyrningssytem</a:t>
            </a:r>
            <a:r>
              <a:rPr lang="sv-SE" baseline="0" dirty="0" smtClean="0"/>
              <a:t> (hjälptext)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9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5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7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1DF77-84AF-42BB-B24D-D58989A766F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1DF77-84AF-42BB-B24D-D58989A766F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8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1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37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i="1" dirty="0">
              <a:cs typeface="Arial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1BD21-3C71-4422-93FB-08926FC050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3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Utveckla hjälptext</a:t>
            </a:r>
          </a:p>
          <a:p>
            <a:r>
              <a:rPr lang="sv-SE" dirty="0" smtClean="0"/>
              <a:t>Ibland ges uppdragen till andra aktörer än RSS i beslutsstrukturen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1BD21-3C71-4422-93FB-08926FC050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29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Utveckla hjälptext t ex vad kan en tillfällig</a:t>
            </a:r>
            <a:r>
              <a:rPr lang="sv-SE" baseline="0" dirty="0" smtClean="0"/>
              <a:t> arbetsgrupp vara? Arbetsgrupper kan drivas av RSS Dalarna eller av andra där RSS Dalarna på något sätt deltar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E4D1-4491-40DA-951A-D5D44966D7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93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663429"/>
            <a:ext cx="9144000" cy="1989149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pic>
        <p:nvPicPr>
          <p:cNvPr id="6" name="Bildobjekt 5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712405E6-58EC-9029-E824-C915FD47AA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641257"/>
            <a:ext cx="2945454" cy="71853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D721F1-8739-B3BD-E5BA-5B1020D2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587F8E-97A3-4737-A1D6-1A55F93FA836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9FB05E-FFCC-F5A1-9827-9DEF1CAB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041D94-FF30-935C-6AA5-92E116DA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485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18EF3D56-D315-4C17-80EA-B80CF0891C3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Regionalt nätverk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8DB7-F40B-4F54-B72F-A408F6426B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5932B7A-AFAB-4401-AF81-2F56448A9E68}" type="datetime1">
              <a:rPr lang="sv-SE" smtClean="0"/>
              <a:t>2024-09-11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99" y="914400"/>
            <a:ext cx="11894312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5" indent="-115888">
              <a:buFont typeface="Calibri" panose="020F0502020204030204" pitchFamily="34" charset="0"/>
              <a:buChar char="-"/>
              <a:defRPr/>
            </a:lvl5pPr>
            <a:lvl6pPr marL="341313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8" y="6126480"/>
            <a:ext cx="12006071" cy="246221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6" algn="r"/>
                <a:tab pos="630936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0" y="0"/>
            <a:ext cx="11894312" cy="767329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5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439529"/>
            <a:ext cx="11370906" cy="357443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B6D1AA-23E4-78A9-3D4F-EAA63E52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3358-106F-4A3A-8507-6544091CE7EB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0F70FD8E-AF24-D383-E932-A62BCD6C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3089D46-ACE7-DD03-5C3D-19DA2BF3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F419F65B-B0D5-F0B7-4073-F138499A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649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BE6CDBAA-E30D-94B2-B737-9DD6AB54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5B58-765D-4E56-A561-1FFBE190F123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56FFFA48-3C29-D025-07E7-D2E33D43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090EB81C-0FAD-6E7A-7970-F630A8E3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261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2461329"/>
            <a:ext cx="5609253" cy="365242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2461329"/>
            <a:ext cx="5609253" cy="365242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CD385D3-0334-4DCD-B861-C542A40B60E9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092A276-343F-BEA9-5AD9-1D2069A7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2513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2477256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3291644"/>
            <a:ext cx="5587028" cy="33028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2477256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3291644"/>
            <a:ext cx="5609253" cy="33028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C42C84FB-F8CC-993B-156B-0021EFF1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B0F6-8285-49E2-AB66-79E77ABABA64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79A1A1A-005D-819F-2C76-7A2B0672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4ED45F3E-F9E2-CCD8-C000-90704619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A26AEE01-D8E5-1805-06DC-4A44D9A8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633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162A7CE-C08E-413D-9F72-C87D9E61DF64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904F37-D812-20CD-15EB-C11C43BA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006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327900"/>
            <a:ext cx="4361478" cy="971549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32790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29945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A43788EE-ED9F-ACBC-3781-F3FE49EB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480-2FDB-4026-AAF1-2CD28218587A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25724C1-5CDC-151B-FA3D-053880A2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BE26CC1-1A85-BEDA-AEC6-67AA043B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56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268987"/>
            <a:ext cx="4361478" cy="97155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268987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240537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D9EDD38-6D32-5CCE-D2CF-097C9365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DE4-1FEB-4A51-B747-FA0AC6522CAB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3DF9D-F5C5-18C9-8E67-8B894BA0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FBE14F-8336-7A94-DEB1-AC8C10AE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39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864D4-9B3A-353B-4DB0-3B6384DF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2473A28-85CB-0648-EF10-B3EF6701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5BCF-09E0-469F-89EC-64EF756F18B2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1741FE-02D4-6E59-F70C-FD77128C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D4D4BFF-ECC0-25F7-7F06-4E0B63CC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18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9A3A02-4421-0DC2-B7FB-C23B335A7A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10546" y="1204962"/>
            <a:ext cx="10416781" cy="12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5" y="2447397"/>
            <a:ext cx="11373467" cy="369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07988" y="6356350"/>
            <a:ext cx="317341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EDBCDBAB-6168-440D-8A70-228BA567EAD3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73413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SS Dalarnas ordbild.">
            <a:extLst>
              <a:ext uri="{FF2B5EF4-FFF2-40B4-BE49-F238E27FC236}">
                <a16:creationId xmlns:a16="http://schemas.microsoft.com/office/drawing/2014/main" id="{33652528-37B7-5B59-0F59-98FDB44730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365125"/>
            <a:ext cx="2101541" cy="51266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93AFC56-AD4E-DB75-FE14-8FCC9C938EBD}"/>
              </a:ext>
            </a:extLst>
          </p:cNvPr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0" name="Bildobjekt 9" descr="Region Dalarnas logotyp.">
            <a:extLst>
              <a:ext uri="{FF2B5EF4-FFF2-40B4-BE49-F238E27FC236}">
                <a16:creationId xmlns:a16="http://schemas.microsoft.com/office/drawing/2014/main" id="{3AE19856-4B4E-B9A6-57B8-9CEE10E784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1712536" y="1597441"/>
            <a:ext cx="9144000" cy="1989149"/>
          </a:xfrm>
        </p:spPr>
        <p:txBody>
          <a:bodyPr/>
          <a:lstStyle/>
          <a:p>
            <a:r>
              <a:rPr lang="sv-SE" dirty="0"/>
              <a:t>RSS Dalarna</a:t>
            </a:r>
          </a:p>
        </p:txBody>
      </p:sp>
      <p:sp>
        <p:nvSpPr>
          <p:cNvPr id="4" name="AutoShape 2" descr="https://euc-powerpoint.officeapps.live.com/pods/GetClipboardImage.ashx?Id=ab2a4b8a-dccd-4165-b799-d536fa3dfc0a&amp;DC=GEU10&amp;pkey=ed2b6a2f-75ea-486b-8663-82541f0221df&amp;wdwaccluster=GEU10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36" y="3965948"/>
            <a:ext cx="8802642" cy="2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4110" y="958808"/>
            <a:ext cx="10416781" cy="1209600"/>
          </a:xfrm>
        </p:spPr>
        <p:txBody>
          <a:bodyPr/>
          <a:lstStyle/>
          <a:p>
            <a:r>
              <a:rPr lang="sv-SE"/>
              <a:t>Beslutsprocessen inom RSS Dalarna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12DCF-0FE4-42A6-8BF4-457D7D67EB10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8E5475E-B32D-4A26-856A-7A511DB97B68}"/>
              </a:ext>
            </a:extLst>
          </p:cNvPr>
          <p:cNvGrpSpPr/>
          <p:nvPr/>
        </p:nvGrpSpPr>
        <p:grpSpPr>
          <a:xfrm>
            <a:off x="3596991" y="2445318"/>
            <a:ext cx="1260000" cy="1260000"/>
            <a:chOff x="5463638" y="3022448"/>
            <a:chExt cx="1260000" cy="1260000"/>
          </a:xfrm>
        </p:grpSpPr>
        <p:sp>
          <p:nvSpPr>
            <p:cNvPr id="20" name="Ellips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21B52929-AFB5-48C2-A4A4-93A8902BA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3638" y="3022448"/>
              <a:ext cx="1260000" cy="126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ktangel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D8818B34-D139-4518-AE55-84281D04216B}"/>
                </a:ext>
              </a:extLst>
            </p:cNvPr>
            <p:cNvSpPr/>
            <p:nvPr/>
          </p:nvSpPr>
          <p:spPr>
            <a:xfrm>
              <a:off x="5530680" y="3346407"/>
              <a:ext cx="1111559" cy="615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1" i="0" u="none" strike="noStrike" kern="1200" cap="none" spc="-5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 nivå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EC1EA355-C186-67A3-C40F-AF76FB1F5687}"/>
              </a:ext>
            </a:extLst>
          </p:cNvPr>
          <p:cNvSpPr/>
          <p:nvPr/>
        </p:nvSpPr>
        <p:spPr>
          <a:xfrm>
            <a:off x="5271939" y="2115328"/>
            <a:ext cx="3340216" cy="9257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Välfärdsrådet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850F9AF-8216-37D5-8B5C-7EFD9B3FD317}"/>
              </a:ext>
            </a:extLst>
          </p:cNvPr>
          <p:cNvSpPr/>
          <p:nvPr/>
        </p:nvSpPr>
        <p:spPr>
          <a:xfrm>
            <a:off x="5278106" y="3204084"/>
            <a:ext cx="3342565" cy="9117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Länsnätverket för förvaltningschefer (LCHNV)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BD29416-3D4F-957B-4E11-C135026EB185}"/>
              </a:ext>
            </a:extLst>
          </p:cNvPr>
          <p:cNvSpPr/>
          <p:nvPr/>
        </p:nvSpPr>
        <p:spPr>
          <a:xfrm>
            <a:off x="5269590" y="4281791"/>
            <a:ext cx="3319940" cy="91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C5AAD13-077F-5CFC-3689-9B55B035A6D2}"/>
              </a:ext>
            </a:extLst>
          </p:cNvPr>
          <p:cNvSpPr txBox="1"/>
          <p:nvPr/>
        </p:nvSpPr>
        <p:spPr>
          <a:xfrm>
            <a:off x="5365604" y="4562698"/>
            <a:ext cx="316800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Socialchefsnätverket,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SCHNV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Högerpil 28"/>
          <p:cNvSpPr/>
          <p:nvPr/>
        </p:nvSpPr>
        <p:spPr>
          <a:xfrm>
            <a:off x="9021430" y="2822667"/>
            <a:ext cx="772242" cy="31288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Höger klammerparentes 29"/>
          <p:cNvSpPr/>
          <p:nvPr/>
        </p:nvSpPr>
        <p:spPr>
          <a:xfrm>
            <a:off x="8747185" y="2166304"/>
            <a:ext cx="291068" cy="33284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9883222" y="2491682"/>
            <a:ext cx="2112589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 uppdrag till RSS Dalarna</a:t>
            </a:r>
          </a:p>
        </p:txBody>
      </p:sp>
      <p:sp>
        <p:nvSpPr>
          <p:cNvPr id="32" name="Högerpil 31"/>
          <p:cNvSpPr/>
          <p:nvPr/>
        </p:nvSpPr>
        <p:spPr>
          <a:xfrm rot="5400000">
            <a:off x="8832373" y="3860906"/>
            <a:ext cx="1503264" cy="261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B5105B7-5C98-DC0B-5B5E-8052CA8FD020}"/>
              </a:ext>
            </a:extLst>
          </p:cNvPr>
          <p:cNvSpPr/>
          <p:nvPr/>
        </p:nvSpPr>
        <p:spPr>
          <a:xfrm>
            <a:off x="9833742" y="4779782"/>
            <a:ext cx="2175549" cy="618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Arbetsgrupper, referensgrupp, LPO, nätverk med flera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9833742" y="3205979"/>
            <a:ext cx="2183156" cy="1384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Utvecklingsledare från RSS driver uppdrag ofta med stöd av olika grupperingar bestående av personer med sak- och områdeskompetens från huvudmännens verksamheter. </a:t>
            </a:r>
          </a:p>
        </p:txBody>
      </p:sp>
      <p:sp>
        <p:nvSpPr>
          <p:cNvPr id="35" name="Högerpil 34"/>
          <p:cNvSpPr/>
          <p:nvPr/>
        </p:nvSpPr>
        <p:spPr>
          <a:xfrm>
            <a:off x="1716902" y="2494477"/>
            <a:ext cx="1689647" cy="484632"/>
          </a:xfrm>
          <a:prstGeom prst="rightArrow">
            <a:avLst/>
          </a:prstGeom>
          <a:solidFill>
            <a:schemeClr val="bg1"/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3405730" y="3785554"/>
            <a:ext cx="164683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 regional nivå beslutas om uppdrag utifrån både nationella styrsignaler och regionala och lokala prioriteringar.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Högerpil 36"/>
          <p:cNvSpPr/>
          <p:nvPr/>
        </p:nvSpPr>
        <p:spPr>
          <a:xfrm rot="10800000">
            <a:off x="8969299" y="2373989"/>
            <a:ext cx="783119" cy="34021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Högerpil 37"/>
          <p:cNvSpPr/>
          <p:nvPr/>
        </p:nvSpPr>
        <p:spPr>
          <a:xfrm rot="10800000">
            <a:off x="1672659" y="3028164"/>
            <a:ext cx="1689647" cy="484632"/>
          </a:xfrm>
          <a:prstGeom prst="rightArrow">
            <a:avLst/>
          </a:prstGeom>
          <a:solidFill>
            <a:schemeClr val="bg1"/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Högerpil 39"/>
          <p:cNvSpPr/>
          <p:nvPr/>
        </p:nvSpPr>
        <p:spPr>
          <a:xfrm rot="16200000">
            <a:off x="8500196" y="3858110"/>
            <a:ext cx="1503264" cy="261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C1EA355-C186-67A3-C40F-AF76FB1F5687}"/>
              </a:ext>
            </a:extLst>
          </p:cNvPr>
          <p:cNvSpPr/>
          <p:nvPr/>
        </p:nvSpPr>
        <p:spPr>
          <a:xfrm>
            <a:off x="5274518" y="2114660"/>
            <a:ext cx="3340216" cy="9257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Välfärdsrådet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850F9AF-8216-37D5-8B5C-7EFD9B3FD317}"/>
              </a:ext>
            </a:extLst>
          </p:cNvPr>
          <p:cNvSpPr/>
          <p:nvPr/>
        </p:nvSpPr>
        <p:spPr>
          <a:xfrm>
            <a:off x="5279701" y="3204084"/>
            <a:ext cx="3342565" cy="911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Länsnätverket för förvaltningschefer, LCHNV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9837205" y="1532535"/>
            <a:ext cx="2195521" cy="738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RSS Dalarna driver och leder samverkansstrukturen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F1B640B-9E88-439F-A8F7-6AD14BF38BD4}"/>
              </a:ext>
            </a:extLst>
          </p:cNvPr>
          <p:cNvGrpSpPr/>
          <p:nvPr/>
        </p:nvGrpSpPr>
        <p:grpSpPr>
          <a:xfrm>
            <a:off x="308113" y="2373989"/>
            <a:ext cx="1319239" cy="1418004"/>
            <a:chOff x="308113" y="2373989"/>
            <a:chExt cx="1272851" cy="1260000"/>
          </a:xfrm>
        </p:grpSpPr>
        <p:sp>
          <p:nvSpPr>
            <p:cNvPr id="5" name="Ellips 4">
              <a:hlinkClick r:id="" action="ppaction://noaction"/>
              <a:extLst>
                <a:ext uri="{FF2B5EF4-FFF2-40B4-BE49-F238E27FC236}">
                  <a16:creationId xmlns:a16="http://schemas.microsoft.com/office/drawing/2014/main" id="{30B1DE2F-41D1-4761-9A57-4D172EC8C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13" y="2373989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ktangel 6">
              <a:hlinkClick r:id="" action="ppaction://noaction"/>
              <a:extLst>
                <a:ext uri="{FF2B5EF4-FFF2-40B4-BE49-F238E27FC236}">
                  <a16:creationId xmlns:a16="http://schemas.microsoft.com/office/drawing/2014/main" id="{645838DD-0E75-4DBC-8A0E-520796EB2606}"/>
                </a:ext>
              </a:extLst>
            </p:cNvPr>
            <p:cNvSpPr/>
            <p:nvPr/>
          </p:nvSpPr>
          <p:spPr>
            <a:xfrm>
              <a:off x="320964" y="2696921"/>
              <a:ext cx="1260000" cy="546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1" i="0" u="none" strike="noStrike" kern="1200" cap="none" spc="-5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Nationell nivå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En annan del av RSS Dalarnas samverkansstruktur </a:t>
            </a:r>
            <a:br>
              <a:rPr lang="sv-SE" dirty="0"/>
            </a:br>
            <a:r>
              <a:rPr lang="sv-SE" dirty="0"/>
              <a:t> är regionala grupperingar och nätverk</a:t>
            </a:r>
          </a:p>
        </p:txBody>
      </p:sp>
      <p:sp>
        <p:nvSpPr>
          <p:cNvPr id="14" name="Rektangel 13"/>
          <p:cNvSpPr/>
          <p:nvPr/>
        </p:nvSpPr>
        <p:spPr>
          <a:xfrm>
            <a:off x="891869" y="2515356"/>
            <a:ext cx="3529805" cy="884905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Nätverk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91869" y="3626125"/>
            <a:ext cx="1668545" cy="69214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SUD/RSS-nätverket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2753558" y="3637625"/>
            <a:ext cx="1741601" cy="68064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och nära vård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11463" y="4537984"/>
            <a:ext cx="1741601" cy="68064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Tillfälliga nätverk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016788" y="2800242"/>
            <a:ext cx="2914269" cy="1518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Tillfälliga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arbetsgrupper</a:t>
            </a:r>
          </a:p>
        </p:txBody>
      </p:sp>
    </p:spTree>
    <p:extLst>
      <p:ext uri="{BB962C8B-B14F-4D97-AF65-F5344CB8AC3E}">
        <p14:creationId xmlns:p14="http://schemas.microsoft.com/office/powerpoint/2010/main" val="402184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Nätverk och grupperingar som RSS Dalarna samverkar med</a:t>
            </a:r>
          </a:p>
        </p:txBody>
      </p:sp>
      <p:sp>
        <p:nvSpPr>
          <p:cNvPr id="7" name="Rektangel 6"/>
          <p:cNvSpPr/>
          <p:nvPr/>
        </p:nvSpPr>
        <p:spPr>
          <a:xfrm>
            <a:off x="522402" y="2546538"/>
            <a:ext cx="3516198" cy="1007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Nätverk inom socialtjänsten</a:t>
            </a:r>
          </a:p>
        </p:txBody>
      </p:sp>
      <p:sp>
        <p:nvSpPr>
          <p:cNvPr id="8" name="Rektangel 7"/>
          <p:cNvSpPr/>
          <p:nvPr/>
        </p:nvSpPr>
        <p:spPr>
          <a:xfrm>
            <a:off x="522401" y="3733019"/>
            <a:ext cx="1741601" cy="680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IFO-chefer</a:t>
            </a:r>
          </a:p>
        </p:txBody>
      </p:sp>
      <p:sp>
        <p:nvSpPr>
          <p:cNvPr id="9" name="Rektangel 8"/>
          <p:cNvSpPr/>
          <p:nvPr/>
        </p:nvSpPr>
        <p:spPr>
          <a:xfrm>
            <a:off x="2296999" y="3733019"/>
            <a:ext cx="1741601" cy="680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HSL-chefer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22401" y="4536363"/>
            <a:ext cx="1741601" cy="680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LSSoL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296999" y="4536363"/>
            <a:ext cx="1741601" cy="680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MAS/MAR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165744" y="2546538"/>
            <a:ext cx="3638747" cy="17156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Grupperingar inom Region Dalarna t ex verksamhetschefer inom primärvård och psykiatri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063246" y="2530896"/>
            <a:ext cx="3657600" cy="8963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Lokala programområden (LPO)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024600" y="3608925"/>
            <a:ext cx="1809947" cy="6860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 och ungas hälsa</a:t>
            </a:r>
          </a:p>
        </p:txBody>
      </p:sp>
      <p:sp>
        <p:nvSpPr>
          <p:cNvPr id="16" name="Rektangel 15"/>
          <p:cNvSpPr/>
          <p:nvPr/>
        </p:nvSpPr>
        <p:spPr>
          <a:xfrm>
            <a:off x="9982708" y="3597426"/>
            <a:ext cx="1801304" cy="6975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Primärvårdsråd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024600" y="4461079"/>
            <a:ext cx="1809947" cy="6828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Levnadsvanor</a:t>
            </a:r>
          </a:p>
        </p:txBody>
      </p:sp>
      <p:sp>
        <p:nvSpPr>
          <p:cNvPr id="18" name="Rektangel 17"/>
          <p:cNvSpPr/>
          <p:nvPr/>
        </p:nvSpPr>
        <p:spPr>
          <a:xfrm>
            <a:off x="9982708" y="4449580"/>
            <a:ext cx="1809947" cy="6828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Äldres hälsa och 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palliativ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vård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005747" y="5310021"/>
            <a:ext cx="1809947" cy="6828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Rehab,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försäkringsmedicin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9982708" y="5302665"/>
            <a:ext cx="1801304" cy="6975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Psykisk 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hälsa</a:t>
            </a:r>
          </a:p>
        </p:txBody>
      </p:sp>
    </p:spTree>
    <p:extLst>
      <p:ext uri="{BB962C8B-B14F-4D97-AF65-F5344CB8AC3E}">
        <p14:creationId xmlns:p14="http://schemas.microsoft.com/office/powerpoint/2010/main" val="364471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13105" y="1917015"/>
            <a:ext cx="8712041" cy="422252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v-SE" dirty="0"/>
              <a:t>RSS Dalarna är en del av en </a:t>
            </a:r>
            <a:r>
              <a:rPr lang="sv-SE" b="1" dirty="0"/>
              <a:t>nationell struktur </a:t>
            </a:r>
            <a:r>
              <a:rPr lang="sv-SE" dirty="0"/>
              <a:t>med 24 </a:t>
            </a:r>
            <a:r>
              <a:rPr lang="sv-SE" dirty="0" err="1"/>
              <a:t>RSS:er</a:t>
            </a:r>
            <a:r>
              <a:rPr lang="sv-SE" dirty="0"/>
              <a:t> i landet</a:t>
            </a:r>
          </a:p>
          <a:p>
            <a:r>
              <a:rPr lang="sv-SE" b="1" dirty="0"/>
              <a:t>Uppdragsgivare </a:t>
            </a:r>
            <a:r>
              <a:rPr lang="sv-SE" dirty="0"/>
              <a:t>till RSS Dalarna är länets 15 kommuner (socialtjänst) och Region Dalarna (näraliggande hälso- och sjukvård)</a:t>
            </a:r>
            <a:endParaRPr lang="sv-SE" b="1" kern="100" dirty="0">
              <a:cs typeface="Arial" panose="020B0604020202020204" pitchFamily="34" charset="0"/>
            </a:endParaRPr>
          </a:p>
          <a:p>
            <a:r>
              <a:rPr lang="sv-SE" b="1" kern="100" dirty="0">
                <a:cs typeface="Arial" panose="020B0604020202020204" pitchFamily="34" charset="0"/>
              </a:rPr>
              <a:t>RSS styrs av </a:t>
            </a:r>
            <a:r>
              <a:rPr lang="sv-SE" kern="100" dirty="0">
                <a:cs typeface="Arial" panose="020B0604020202020204" pitchFamily="34" charset="0"/>
              </a:rPr>
              <a:t>uppdragsgivarna genom olika samverkansorgan och i nära samverkan med bland annat SKR, statliga myndigheter och nationella aktörer</a:t>
            </a:r>
            <a:endParaRPr lang="sv-SE" dirty="0"/>
          </a:p>
          <a:p>
            <a:r>
              <a:rPr lang="sv-SE" dirty="0" smtClean="0"/>
              <a:t>Drivs genom ett </a:t>
            </a:r>
            <a:r>
              <a:rPr lang="sv-SE" b="1" dirty="0" smtClean="0"/>
              <a:t>samverkansavtal</a:t>
            </a:r>
            <a:r>
              <a:rPr lang="sv-SE" dirty="0" smtClean="0"/>
              <a:t> mellan länets 15 kommuner och Region Dalarna</a:t>
            </a:r>
            <a:endParaRPr lang="sv-SE" dirty="0" smtClean="0">
              <a:cs typeface="Arial"/>
            </a:endParaRPr>
          </a:p>
          <a:p>
            <a:r>
              <a:rPr lang="sv-SE" dirty="0" smtClean="0"/>
              <a:t>RSS </a:t>
            </a:r>
            <a:r>
              <a:rPr lang="sv-SE" dirty="0"/>
              <a:t>Dalarna utgör en </a:t>
            </a:r>
            <a:r>
              <a:rPr lang="sv-SE" b="1" dirty="0"/>
              <a:t>fristående</a:t>
            </a:r>
            <a:r>
              <a:rPr lang="sv-SE" dirty="0"/>
              <a:t> verksamhet inom Region </a:t>
            </a:r>
            <a:r>
              <a:rPr lang="sv-SE" dirty="0" smtClean="0"/>
              <a:t>Dalarna</a:t>
            </a:r>
            <a:endParaRPr lang="sv-SE" dirty="0" smtClean="0">
              <a:cs typeface="Arial"/>
            </a:endParaRPr>
          </a:p>
          <a:p>
            <a:endParaRPr lang="sv-SE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10546" y="1204962"/>
            <a:ext cx="10416781" cy="588212"/>
          </a:xfrm>
        </p:spPr>
        <p:txBody>
          <a:bodyPr>
            <a:normAutofit/>
          </a:bodyPr>
          <a:lstStyle/>
          <a:p>
            <a:r>
              <a:rPr lang="sv-SE" sz="3200" dirty="0"/>
              <a:t>RSS Dalarnas verksamhet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30" y="3266609"/>
            <a:ext cx="4192128" cy="29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RSS har </a:t>
            </a:r>
            <a:r>
              <a:rPr lang="sv-SE" b="1" dirty="0"/>
              <a:t>egen mål- och styrprocess </a:t>
            </a:r>
            <a:r>
              <a:rPr lang="sv-SE" dirty="0"/>
              <a:t>(egen verksamhetsplan och budget)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b="1" dirty="0"/>
              <a:t>Egna styrorgan</a:t>
            </a:r>
            <a:r>
              <a:rPr lang="sv-SE" dirty="0"/>
              <a:t> (</a:t>
            </a:r>
            <a:r>
              <a:rPr lang="sv-SE" dirty="0" smtClean="0"/>
              <a:t>Socialchefsnätverket, Länschefsnätverket </a:t>
            </a:r>
            <a:r>
              <a:rPr lang="sv-SE" dirty="0"/>
              <a:t>och Välfärdsrådet), </a:t>
            </a:r>
            <a:r>
              <a:rPr lang="sv-SE" b="1" dirty="0"/>
              <a:t>Egen verksamhetsplan och budget</a:t>
            </a:r>
            <a:r>
              <a:rPr lang="sv-SE" dirty="0"/>
              <a:t> som beslutas av och redovisas till styrorganen</a:t>
            </a:r>
            <a:endParaRPr lang="sv-SE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2900"/>
            <a:r>
              <a:rPr lang="sv-SE" dirty="0"/>
              <a:t>Verksamheten </a:t>
            </a:r>
            <a:r>
              <a:rPr lang="sv-SE" b="1" dirty="0"/>
              <a:t>finansieras</a:t>
            </a:r>
            <a:r>
              <a:rPr lang="sv-SE" dirty="0"/>
              <a:t> delvis med stöd av ett samverkansavtal med samfinansiering mellan Region Dalarna och länets 15 kommuner samt genom olika nationella satsningar </a:t>
            </a:r>
            <a:r>
              <a:rPr lang="sv-SE" dirty="0" smtClean="0"/>
              <a:t>och överenskommelser.</a:t>
            </a:r>
          </a:p>
          <a:p>
            <a:pPr marL="349250" indent="-342900"/>
            <a:r>
              <a:rPr lang="sv-SE" dirty="0" smtClean="0"/>
              <a:t>RSS </a:t>
            </a:r>
            <a:r>
              <a:rPr lang="sv-SE" dirty="0"/>
              <a:t>har </a:t>
            </a:r>
            <a:r>
              <a:rPr lang="sv-SE" dirty="0" smtClean="0"/>
              <a:t>ca </a:t>
            </a:r>
            <a:r>
              <a:rPr lang="sv-SE" dirty="0"/>
              <a:t>8 medarbetare (avdelningschef, utvecklingsledare, samordnare). </a:t>
            </a: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32D3-FB1C-4870-BD79-1C88612A0E68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RSS Dalarnas verksamhet</a:t>
            </a:r>
          </a:p>
        </p:txBody>
      </p:sp>
    </p:spTree>
    <p:extLst>
      <p:ext uri="{BB962C8B-B14F-4D97-AF65-F5344CB8AC3E}">
        <p14:creationId xmlns:p14="http://schemas.microsoft.com/office/powerpoint/2010/main" val="2757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4EC02D-8587-5140-F8F5-FCAB348F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2439529"/>
            <a:ext cx="7875614" cy="357443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RSS (regional </a:t>
            </a:r>
            <a:r>
              <a:rPr lang="sv-SE" dirty="0" smtClean="0"/>
              <a:t>samverkans- och stödstruktur</a:t>
            </a:r>
            <a:r>
              <a:rPr lang="sv-SE" dirty="0"/>
              <a:t>) är en regional stödverksamhet som drivs av länets kommuner och Region Dalarna. </a:t>
            </a:r>
          </a:p>
          <a:p>
            <a:pPr>
              <a:lnSpc>
                <a:spcPct val="110000"/>
              </a:lnSpc>
            </a:pPr>
            <a:r>
              <a:rPr lang="sv-SE" dirty="0"/>
              <a:t>Främjar samverkan och kunskapsutveckling. </a:t>
            </a:r>
          </a:p>
          <a:p>
            <a:pPr>
              <a:lnSpc>
                <a:spcPct val="110000"/>
              </a:lnSpc>
            </a:pPr>
            <a:r>
              <a:rPr lang="sv-SE" dirty="0"/>
              <a:t>En central part i socialtjänstens system för kunskapsstyrning. </a:t>
            </a:r>
          </a:p>
          <a:p>
            <a:pPr>
              <a:lnSpc>
                <a:spcPct val="110000"/>
              </a:lnSpc>
            </a:pPr>
            <a:r>
              <a:rPr lang="sv-SE" dirty="0"/>
              <a:t>RSS är dialogpart mellan den lokala, regionala och den nationella nivån, till SKR, statliga myndigheter med flera.</a:t>
            </a:r>
          </a:p>
          <a:p>
            <a:pPr marL="0" indent="0">
              <a:lnSpc>
                <a:spcPct val="110000"/>
              </a:lnSpc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49D6A2-FD44-4413-B5A4-A77BCF40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36F74-D8D8-4BEB-83EC-80B16AA3313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5767A9-0ED7-EE70-B5EE-DC5892CB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71C45C-A551-5A3A-B950-05BA3E92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+mn-lt"/>
              </a:rPr>
              <a:t>Vad är RSS?</a:t>
            </a:r>
            <a:endParaRPr lang="sv-SE" sz="200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7008A44-A3CF-05D1-7298-BE1AC4D020BE}"/>
              </a:ext>
            </a:extLst>
          </p:cNvPr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DCE68E-DE09-6B69-7A8F-BA7D6DFAF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75" y="2414562"/>
            <a:ext cx="4946881" cy="35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111C7-2466-07BA-31B8-9A937609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13" y="1013948"/>
            <a:ext cx="10619402" cy="1210581"/>
          </a:xfrm>
        </p:spPr>
        <p:txBody>
          <a:bodyPr/>
          <a:lstStyle/>
          <a:p>
            <a:r>
              <a:rPr lang="sv-SE" dirty="0"/>
              <a:t>RSS Dalarnas verksamhetsmål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D45ED-D83E-AF39-3B97-03D7633C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4B70C-70D8-46A1-A8FA-F4767FAEE422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6F7D0E-0EDA-CBCA-3B54-442A2B8F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4D7C255-49DB-8C2B-0A4B-05581939F006}"/>
              </a:ext>
            </a:extLst>
          </p:cNvPr>
          <p:cNvSpPr/>
          <p:nvPr/>
        </p:nvSpPr>
        <p:spPr>
          <a:xfrm>
            <a:off x="4233928" y="2542646"/>
            <a:ext cx="3724141" cy="11204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4F07EA3-3BE8-D1F3-2668-AA62A76DB9D5}"/>
              </a:ext>
            </a:extLst>
          </p:cNvPr>
          <p:cNvSpPr txBox="1"/>
          <p:nvPr/>
        </p:nvSpPr>
        <p:spPr>
          <a:xfrm>
            <a:off x="4326228" y="2646609"/>
            <a:ext cx="356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Jämställd, jämlik och evidensbaserad socialtjänst och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näraliggande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hälso- och sjukvård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4402EC-BF5B-CEA9-4682-2CE16E8A8AF4}"/>
              </a:ext>
            </a:extLst>
          </p:cNvPr>
          <p:cNvSpPr/>
          <p:nvPr/>
        </p:nvSpPr>
        <p:spPr>
          <a:xfrm>
            <a:off x="1813529" y="5067659"/>
            <a:ext cx="2680435" cy="11073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92E2E31-07CC-D37B-3EBA-B1BC011387B1}"/>
              </a:ext>
            </a:extLst>
          </p:cNvPr>
          <p:cNvSpPr txBox="1"/>
          <p:nvPr/>
        </p:nvSpPr>
        <p:spPr>
          <a:xfrm>
            <a:off x="1808118" y="5245215"/>
            <a:ext cx="26475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Stödja kunskaps- och kompetensutveckling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F8289E-EE35-3C58-EEAF-A60BB0ABFCCD}"/>
              </a:ext>
            </a:extLst>
          </p:cNvPr>
          <p:cNvSpPr/>
          <p:nvPr/>
        </p:nvSpPr>
        <p:spPr>
          <a:xfrm>
            <a:off x="4833334" y="5067659"/>
            <a:ext cx="2525331" cy="11035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CB1FD14-30D5-2CCC-3367-E7F86A79E5DF}"/>
              </a:ext>
            </a:extLst>
          </p:cNvPr>
          <p:cNvSpPr txBox="1"/>
          <p:nvPr/>
        </p:nvSpPr>
        <p:spPr>
          <a:xfrm>
            <a:off x="4925632" y="5201944"/>
            <a:ext cx="24330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Driva en hållbar och ändamålsenlig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samverkansstruktur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5964DDB-0826-E7DD-F6B3-AA673841646D}"/>
              </a:ext>
            </a:extLst>
          </p:cNvPr>
          <p:cNvSpPr/>
          <p:nvPr/>
        </p:nvSpPr>
        <p:spPr>
          <a:xfrm>
            <a:off x="7823947" y="5054856"/>
            <a:ext cx="2340736" cy="11065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00D257D-584B-EA9F-929C-B0506165DABA}"/>
              </a:ext>
            </a:extLst>
          </p:cNvPr>
          <p:cNvSpPr txBox="1"/>
          <p:nvPr/>
        </p:nvSpPr>
        <p:spPr>
          <a:xfrm>
            <a:off x="7823947" y="5443908"/>
            <a:ext cx="234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Främja samverkan</a:t>
            </a: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D6AA063F-C9DD-0B77-4C8D-F29AE6042EC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3670199"/>
            <a:ext cx="0" cy="1397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E9C736C5-BA5F-573E-2B07-B4A138A99A36}"/>
              </a:ext>
            </a:extLst>
          </p:cNvPr>
          <p:cNvCxnSpPr/>
          <p:nvPr/>
        </p:nvCxnSpPr>
        <p:spPr>
          <a:xfrm>
            <a:off x="3153747" y="4005329"/>
            <a:ext cx="58405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19">
            <a:extLst>
              <a:ext uri="{FF2B5EF4-FFF2-40B4-BE49-F238E27FC236}">
                <a16:creationId xmlns:a16="http://schemas.microsoft.com/office/drawing/2014/main" id="{62A822FE-73D6-EB2F-1F13-EE2EA05CD5C1}"/>
              </a:ext>
            </a:extLst>
          </p:cNvPr>
          <p:cNvCxnSpPr>
            <a:endCxn id="9" idx="0"/>
          </p:cNvCxnSpPr>
          <p:nvPr/>
        </p:nvCxnSpPr>
        <p:spPr>
          <a:xfrm>
            <a:off x="3153747" y="4005329"/>
            <a:ext cx="0" cy="1062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18004CC2-92AC-3BA2-C0B7-1D1E2276D72D}"/>
              </a:ext>
            </a:extLst>
          </p:cNvPr>
          <p:cNvCxnSpPr>
            <a:cxnSpLocks/>
          </p:cNvCxnSpPr>
          <p:nvPr/>
        </p:nvCxnSpPr>
        <p:spPr>
          <a:xfrm flipH="1">
            <a:off x="8994315" y="4005329"/>
            <a:ext cx="1" cy="10495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Bildobjekt 23"/>
          <p:cNvPicPr/>
          <p:nvPr/>
        </p:nvPicPr>
        <p:blipFill rotWithShape="1">
          <a:blip r:embed="rId2"/>
          <a:srcRect t="24411" b="26413"/>
          <a:stretch/>
        </p:blipFill>
        <p:spPr>
          <a:xfrm>
            <a:off x="4413885" y="3805792"/>
            <a:ext cx="3473352" cy="11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71C45C-A551-5A3A-B950-05BA3E92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RSS Dalarnas uppdrag</a:t>
            </a:r>
            <a:endParaRPr lang="sv-SE" sz="2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4EC02D-8587-5140-F8F5-FCAB348F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2414563"/>
            <a:ext cx="7464671" cy="34967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/>
              <a:t>Stödjer </a:t>
            </a:r>
            <a:r>
              <a:rPr lang="sv-SE" b="1" dirty="0"/>
              <a:t>utvecklingen av en jämställd, jämlik och evidensbaserad praktik </a:t>
            </a:r>
            <a:r>
              <a:rPr lang="sv-SE" dirty="0"/>
              <a:t>i länets kommuner och i samverkan mellan länets kommuner och Region Dalarna i frågor som rör socialtjänst och </a:t>
            </a:r>
            <a:r>
              <a:rPr lang="sv-SE" dirty="0" smtClean="0"/>
              <a:t>näraliggande </a:t>
            </a:r>
            <a:r>
              <a:rPr lang="sv-SE" dirty="0" err="1" smtClean="0"/>
              <a:t>hälso-</a:t>
            </a:r>
            <a:r>
              <a:rPr lang="sv-SE" dirty="0" smtClean="0"/>
              <a:t> </a:t>
            </a:r>
            <a:r>
              <a:rPr lang="sv-SE" dirty="0"/>
              <a:t>och sjukvård.  </a:t>
            </a:r>
            <a:endParaRPr lang="sv-SE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dirty="0"/>
              <a:t>Stödjer </a:t>
            </a:r>
            <a:r>
              <a:rPr lang="sv-SE" b="1" dirty="0"/>
              <a:t>strategisk samverkan </a:t>
            </a:r>
            <a:r>
              <a:rPr lang="sv-SE" sz="2500" dirty="0"/>
              <a:t>genom en regional samverkansstruktur. </a:t>
            </a:r>
            <a:r>
              <a:rPr lang="sv-SE" dirty="0"/>
              <a:t> </a:t>
            </a:r>
            <a:endParaRPr lang="sv-SE" dirty="0">
              <a:cs typeface="Arial"/>
            </a:endParaRPr>
          </a:p>
          <a:p>
            <a:r>
              <a:rPr lang="sv-SE" kern="100" dirty="0">
                <a:latin typeface="Arial"/>
                <a:ea typeface="Calibri" panose="020F0502020204030204" pitchFamily="34" charset="0"/>
                <a:cs typeface="Arial"/>
              </a:rPr>
              <a:t>Bedriver </a:t>
            </a:r>
            <a:r>
              <a:rPr lang="sv-SE" b="1" kern="100" dirty="0">
                <a:latin typeface="Arial"/>
                <a:ea typeface="Calibri" panose="020F0502020204030204" pitchFamily="34" charset="0"/>
                <a:cs typeface="Arial"/>
              </a:rPr>
              <a:t>regionala utvecklingsarbeten </a:t>
            </a:r>
            <a:r>
              <a:rPr lang="sv-SE" kern="100" dirty="0">
                <a:latin typeface="Arial"/>
                <a:ea typeface="Calibri" panose="020F0502020204030204" pitchFamily="34" charset="0"/>
                <a:cs typeface="Arial"/>
              </a:rPr>
              <a:t>i samverkan. </a:t>
            </a: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sz="1800" dirty="0"/>
          </a:p>
          <a:p>
            <a:endParaRPr lang="sv-SE" sz="1800" dirty="0"/>
          </a:p>
          <a:p>
            <a:pPr>
              <a:lnSpc>
                <a:spcPct val="110000"/>
              </a:lnSpc>
            </a:pP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49D6A2-FD44-4413-B5A4-A77BCF40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0789-6A63-4925-9E13-3BA867B08768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5767A9-0ED7-EE70-B5EE-DC5892CB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7008A44-A3CF-05D1-7298-BE1AC4D020BE}"/>
              </a:ext>
            </a:extLst>
          </p:cNvPr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DCE68E-DE09-6B69-7A8F-BA7D6DFAF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3" y="1450475"/>
            <a:ext cx="6900420" cy="49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10546" y="2414561"/>
            <a:ext cx="8658039" cy="3693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Vi erbjuder regionalt stöd genom olika uppdrag och genom vår verktygslåda:</a:t>
            </a:r>
          </a:p>
          <a:p>
            <a:pPr marL="0" indent="0">
              <a:buNone/>
            </a:pPr>
            <a:r>
              <a:rPr lang="sv-SE" dirty="0"/>
              <a:t>• samlar och sprider bästa tillgängliga kunskap.</a:t>
            </a:r>
          </a:p>
          <a:p>
            <a:pPr marL="0" indent="0">
              <a:buNone/>
            </a:pPr>
            <a:r>
              <a:rPr lang="sv-SE" dirty="0"/>
              <a:t>• genomför analyser, kartläggningar, utredningar.</a:t>
            </a:r>
          </a:p>
          <a:p>
            <a:pPr marL="0" indent="0">
              <a:buNone/>
            </a:pPr>
            <a:r>
              <a:rPr lang="sv-SE" dirty="0"/>
              <a:t>• stödjer arbete med systematisk uppföljning.</a:t>
            </a:r>
          </a:p>
          <a:p>
            <a:pPr marL="0" indent="0">
              <a:buNone/>
            </a:pPr>
            <a:r>
              <a:rPr lang="sv-SE" dirty="0"/>
              <a:t>• stödjer implementering.</a:t>
            </a:r>
          </a:p>
          <a:p>
            <a:pPr marL="0" indent="0">
              <a:buNone/>
            </a:pPr>
            <a:r>
              <a:rPr lang="sv-SE" dirty="0"/>
              <a:t>• stödjer verksamhetsutveckling.</a:t>
            </a:r>
          </a:p>
          <a:p>
            <a:pPr marL="0" indent="0">
              <a:buNone/>
            </a:pPr>
            <a:r>
              <a:rPr lang="sv-SE" dirty="0"/>
              <a:t>• stödjer kompetensutveckling.</a:t>
            </a:r>
          </a:p>
          <a:p>
            <a:pPr marL="0" indent="0">
              <a:buNone/>
            </a:pPr>
            <a:r>
              <a:rPr lang="sv-SE" dirty="0"/>
              <a:t>För att uppnå jämställdhet och jämlikhet är jämställdhetsintegrering som strategi ett viktigt redskap inom ovannämnda områden. </a:t>
            </a:r>
          </a:p>
          <a:p>
            <a:pPr marL="0" indent="0">
              <a:buNone/>
            </a:pPr>
            <a:r>
              <a:rPr lang="sv-SE" dirty="0"/>
              <a:t>Barnrättsperspektiv, brukarinflytande och brukardelaktighet är viktiga perspektiv i allt vårt arbete.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stödjer RSS Dalarna utvecklingen av en evidensbaserad praktik?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355" y="2876945"/>
            <a:ext cx="2584098" cy="26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 descr="En bild som visar text, logotyp, Grafik, Teckensnitt&#10;&#10;Automatiskt genererad beskrivning">
            <a:extLst>
              <a:ext uri="{FF2B5EF4-FFF2-40B4-BE49-F238E27FC236}">
                <a16:creationId xmlns:a16="http://schemas.microsoft.com/office/drawing/2014/main" id="{33A54FB3-CCD2-F33D-2D6C-F6AEDE8F9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7602" y="2090608"/>
            <a:ext cx="6340475" cy="4516120"/>
          </a:xfr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B3E1E8-72E7-4E46-4440-FA15256A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875B5E-40A7-7A7A-40C8-D04E6BE7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68E4EA-BC8B-B747-CCBC-CE243A71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2294B11-E5E8-3737-894D-6C443170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RSS Dalarna är en dialogpart för lokala behov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986BBAE-B487-767F-1EF4-7B5DF3A11393}"/>
              </a:ext>
            </a:extLst>
          </p:cNvPr>
          <p:cNvSpPr txBox="1"/>
          <p:nvPr/>
        </p:nvSpPr>
        <p:spPr>
          <a:xfrm>
            <a:off x="343165" y="2719604"/>
            <a:ext cx="637957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RSS Dalarna är en dialogpart för att föra Dalarnas talan till den regionala och nationella nivån 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RSS Dalarnas uppdrag baseras på de lokala behoven i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Dalarna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RSS Dalarna samlar och sprider bästa tillgängliga kunskap från nationell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nivå till regional och lokal 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RSS Dalarna identifierar regionala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utvecklingsarbeten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samråd med RSS beslutande samverkansorgan</a:t>
            </a:r>
          </a:p>
        </p:txBody>
      </p:sp>
    </p:spTree>
    <p:extLst>
      <p:ext uri="{BB962C8B-B14F-4D97-AF65-F5344CB8AC3E}">
        <p14:creationId xmlns:p14="http://schemas.microsoft.com/office/powerpoint/2010/main" val="98103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6D483C-7DB3-5FBD-32DD-99DCA94F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2419209"/>
            <a:ext cx="6148666" cy="3594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Arial"/>
              </a:rPr>
              <a:t>Genom att driva och leda samverkansstrukturen med beslutande samverkansorgan</a:t>
            </a:r>
          </a:p>
          <a:p>
            <a:r>
              <a:rPr lang="sv-SE" dirty="0">
                <a:cs typeface="Arial"/>
              </a:rPr>
              <a:t>Genom olika uppdrag stärka och utveckla samverkan i praktiken genom samverkansledning</a:t>
            </a:r>
          </a:p>
          <a:p>
            <a:r>
              <a:rPr lang="sv-SE" dirty="0">
                <a:cs typeface="Arial"/>
              </a:rPr>
              <a:t>Genom att sprida och implementera evidensbaserad </a:t>
            </a:r>
            <a:r>
              <a:rPr lang="sv-SE" dirty="0" smtClean="0">
                <a:cs typeface="Arial"/>
              </a:rPr>
              <a:t>kunskap </a:t>
            </a:r>
            <a:r>
              <a:rPr lang="sv-SE" dirty="0">
                <a:cs typeface="Arial"/>
              </a:rPr>
              <a:t>om samverkan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0A020F-C72D-DF94-8831-41E8D40D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A7CE-C08E-413D-9F72-C87D9E61DF64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C090B4B-518B-36C1-429E-67C888C3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AC9EF1-409F-CC09-B1CC-A921127C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AE131134-2BB4-45A2-82B1-6803C194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Hur stödjer RSS Dalarna utvecklingen av samverkan?</a:t>
            </a:r>
            <a:endParaRPr lang="sv-SE" dirty="0"/>
          </a:p>
        </p:txBody>
      </p:sp>
      <p:pic>
        <p:nvPicPr>
          <p:cNvPr id="7" name="Bildobjekt 6" descr="En bild som visar cirkel, skärmbild, Teckensnitt, Grafik&#10;&#10;Automatiskt genererad beskrivning">
            <a:extLst>
              <a:ext uri="{FF2B5EF4-FFF2-40B4-BE49-F238E27FC236}">
                <a16:creationId xmlns:a16="http://schemas.microsoft.com/office/drawing/2014/main" id="{9214AA29-899D-1E02-C1FD-9A55829C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77" y="1899168"/>
            <a:ext cx="57877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6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82CD80-6CD3-719A-96ED-B4DBF99C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294B1-7D02-4818-B357-E9862EE794BD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B37D88-1633-3AD2-9626-120C1A10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1888254" y="117675"/>
            <a:ext cx="9742715" cy="6009150"/>
            <a:chOff x="1529443" y="129250"/>
            <a:chExt cx="9742715" cy="6009150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1529443" y="347201"/>
            <a:ext cx="9742715" cy="5791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" name="Grupp 15"/>
            <p:cNvGrpSpPr/>
            <p:nvPr/>
          </p:nvGrpSpPr>
          <p:grpSpPr>
            <a:xfrm>
              <a:off x="6900041" y="129250"/>
              <a:ext cx="1439639" cy="1352552"/>
              <a:chOff x="7058968" y="-5165219"/>
              <a:chExt cx="2269677" cy="2269677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7" name="Figur 16"/>
              <p:cNvSpPr/>
              <p:nvPr/>
            </p:nvSpPr>
            <p:spPr>
              <a:xfrm rot="20700000">
                <a:off x="7058968" y="-5165219"/>
                <a:ext cx="2269677" cy="2269677"/>
              </a:xfrm>
              <a:prstGeom prst="gear6">
                <a:avLst/>
              </a:prstGeom>
              <a:solidFill>
                <a:schemeClr val="accent4">
                  <a:lumMod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Figur 4"/>
              <p:cNvSpPr txBox="1"/>
              <p:nvPr/>
            </p:nvSpPr>
            <p:spPr>
              <a:xfrm>
                <a:off x="7556774" y="-4667411"/>
                <a:ext cx="1274064" cy="1274063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Styrgrupp SCHNV</a:t>
                </a:r>
              </a:p>
            </p:txBody>
          </p:sp>
        </p:grpSp>
        <p:grpSp>
          <p:nvGrpSpPr>
            <p:cNvPr id="22" name="Grupp 21"/>
            <p:cNvGrpSpPr/>
            <p:nvPr/>
          </p:nvGrpSpPr>
          <p:grpSpPr>
            <a:xfrm>
              <a:off x="8950473" y="2540355"/>
              <a:ext cx="1828800" cy="1719127"/>
              <a:chOff x="7058966" y="-5165217"/>
              <a:chExt cx="2269677" cy="2269677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3" name="Figur 22"/>
              <p:cNvSpPr/>
              <p:nvPr/>
            </p:nvSpPr>
            <p:spPr>
              <a:xfrm rot="20700000">
                <a:off x="7058966" y="-5165217"/>
                <a:ext cx="2269677" cy="2269677"/>
              </a:xfrm>
              <a:prstGeom prst="gear6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igur 4"/>
              <p:cNvSpPr txBox="1"/>
              <p:nvPr/>
            </p:nvSpPr>
            <p:spPr>
              <a:xfrm>
                <a:off x="7556774" y="-4667411"/>
                <a:ext cx="1274064" cy="127406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Välfärdsrådets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presidium</a:t>
                </a:r>
              </a:p>
            </p:txBody>
          </p:sp>
        </p:grpSp>
        <p:grpSp>
          <p:nvGrpSpPr>
            <p:cNvPr id="19" name="Grupp 18"/>
            <p:cNvGrpSpPr/>
            <p:nvPr/>
          </p:nvGrpSpPr>
          <p:grpSpPr>
            <a:xfrm>
              <a:off x="3419669" y="1346396"/>
              <a:ext cx="1439639" cy="1352552"/>
              <a:chOff x="7058966" y="-5165217"/>
              <a:chExt cx="2269677" cy="226967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0" name="Figur 19"/>
              <p:cNvSpPr/>
              <p:nvPr/>
            </p:nvSpPr>
            <p:spPr>
              <a:xfrm rot="20700000">
                <a:off x="7058966" y="-5165217"/>
                <a:ext cx="2269677" cy="2269677"/>
              </a:xfrm>
              <a:prstGeom prst="gear6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igur 4"/>
              <p:cNvSpPr txBox="1"/>
              <p:nvPr/>
            </p:nvSpPr>
            <p:spPr>
              <a:xfrm>
                <a:off x="7556774" y="-4667411"/>
                <a:ext cx="1274064" cy="127406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Styrgrupp LCHNV</a:t>
                </a:r>
              </a:p>
            </p:txBody>
          </p:sp>
        </p:grpSp>
      </p:grpSp>
      <p:sp>
        <p:nvSpPr>
          <p:cNvPr id="25" name="Rubrik 1">
            <a:extLst>
              <a:ext uri="{FF2B5EF4-FFF2-40B4-BE49-F238E27FC236}">
                <a16:creationId xmlns:a16="http://schemas.microsoft.com/office/drawing/2014/main" id="{F01CB1AA-59A9-5271-D34F-930AF12F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74" y="1870558"/>
            <a:ext cx="3568731" cy="1209600"/>
          </a:xfrm>
        </p:spPr>
        <p:txBody>
          <a:bodyPr>
            <a:noAutofit/>
          </a:bodyPr>
          <a:lstStyle/>
          <a:p>
            <a:r>
              <a:rPr lang="sv-SE" sz="2400" dirty="0">
                <a:latin typeface="+mn-lt"/>
              </a:rPr>
              <a:t>RSS Dalarnas samverkansstruktur</a:t>
            </a:r>
            <a:r>
              <a:rPr lang="sv-SE" sz="2400">
                <a:latin typeface="+mn-lt"/>
              </a:rPr>
              <a:t> och beslutande</a:t>
            </a:r>
            <a:r>
              <a:rPr lang="sv-SE" sz="2400" dirty="0">
                <a:latin typeface="+mn-lt"/>
              </a:rPr>
              <a:t> samverkansorgan</a:t>
            </a:r>
            <a:br>
              <a:rPr lang="sv-SE" sz="2400" dirty="0">
                <a:latin typeface="+mn-lt"/>
              </a:rPr>
            </a:br>
            <a:r>
              <a:rPr lang="sv-SE" sz="2400" dirty="0">
                <a:latin typeface="+mn-lt"/>
              </a:rPr>
              <a:t/>
            </a:r>
            <a:br>
              <a:rPr lang="sv-SE" sz="2400" dirty="0">
                <a:latin typeface="+mn-lt"/>
              </a:rPr>
            </a:br>
            <a:endParaRPr lang="sv-SE" sz="240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2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3358-106F-4A3A-8507-6544091CE7EB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ser ärendeberedningen ut i korthet</a:t>
            </a:r>
            <a:endParaRPr lang="sv-SE" dirty="0"/>
          </a:p>
        </p:txBody>
      </p:sp>
      <p:graphicFrame>
        <p:nvGraphicFramePr>
          <p:cNvPr id="10" name="Platshållare för innehåll 9"/>
          <p:cNvGraphicFramePr>
            <a:graphicFrameLocks noGrp="1"/>
          </p:cNvGraphicFramePr>
          <p:nvPr>
            <p:ph idx="1"/>
            <p:extLst/>
          </p:nvPr>
        </p:nvGraphicFramePr>
        <p:xfrm>
          <a:off x="411164" y="2439988"/>
          <a:ext cx="8199436" cy="357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33" y="2439988"/>
            <a:ext cx="3826322" cy="27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6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Cdag">
  <a:themeElements>
    <a:clrScheme name="RSS Dalarna">
      <a:dk1>
        <a:srgbClr val="000000"/>
      </a:dk1>
      <a:lt1>
        <a:srgbClr val="FFFFFF"/>
      </a:lt1>
      <a:dk2>
        <a:srgbClr val="45907A"/>
      </a:dk2>
      <a:lt2>
        <a:srgbClr val="D5EAE6"/>
      </a:lt2>
      <a:accent1>
        <a:srgbClr val="45907A"/>
      </a:accent1>
      <a:accent2>
        <a:srgbClr val="D5EAE6"/>
      </a:accent2>
      <a:accent3>
        <a:srgbClr val="0074A2"/>
      </a:accent3>
      <a:accent4>
        <a:srgbClr val="DEF0F4"/>
      </a:accent4>
      <a:accent5>
        <a:srgbClr val="EDBC2E"/>
      </a:accent5>
      <a:accent6>
        <a:srgbClr val="FFEC9F"/>
      </a:accent6>
      <a:hlink>
        <a:srgbClr val="0074A2"/>
      </a:hlink>
      <a:folHlink>
        <a:srgbClr val="45907A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864</Words>
  <Application>Microsoft Office PowerPoint</Application>
  <PresentationFormat>Bredbild</PresentationFormat>
  <Paragraphs>158</Paragraphs>
  <Slides>14</Slides>
  <Notes>12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VCdag</vt:lpstr>
      <vt:lpstr>think-cell Slide</vt:lpstr>
      <vt:lpstr>RSS Dalarna</vt:lpstr>
      <vt:lpstr>Vad är RSS?</vt:lpstr>
      <vt:lpstr>RSS Dalarnas verksamhetsmål</vt:lpstr>
      <vt:lpstr>RSS Dalarnas uppdrag</vt:lpstr>
      <vt:lpstr>Hur stödjer RSS Dalarna utvecklingen av en evidensbaserad praktik?</vt:lpstr>
      <vt:lpstr>RSS Dalarna är en dialogpart för lokala behov</vt:lpstr>
      <vt:lpstr>Hur stödjer RSS Dalarna utvecklingen av samverkan?</vt:lpstr>
      <vt:lpstr>RSS Dalarnas samverkansstruktur och beslutande samverkansorgan  </vt:lpstr>
      <vt:lpstr>Så här ser ärendeberedningen ut i korthet</vt:lpstr>
      <vt:lpstr>Beslutsprocessen inom RSS Dalarna</vt:lpstr>
      <vt:lpstr>En annan del av RSS Dalarnas samverkansstruktur   är regionala grupperingar och nätverk</vt:lpstr>
      <vt:lpstr>Nätverk och grupperingar som RSS Dalarna samverkar med</vt:lpstr>
      <vt:lpstr>RSS Dalarnas verksamhet</vt:lpstr>
      <vt:lpstr>RSS Dalarnas verksamhet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Dalarna</dc:title>
  <dc:creator>Axman Björnfot Elin /Ledningsstöd och strategi Hälso- och sjukvård Dalarna /Falun</dc:creator>
  <cp:lastModifiedBy>Högkvist Maria /Ledningsstöd och strategi Hälso- och sjukvård Dalarna /Falun</cp:lastModifiedBy>
  <cp:revision>2</cp:revision>
  <dcterms:created xsi:type="dcterms:W3CDTF">2024-09-06T13:44:25Z</dcterms:created>
  <dcterms:modified xsi:type="dcterms:W3CDTF">2024-09-11T06:12:55Z</dcterms:modified>
</cp:coreProperties>
</file>