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slideLayouts/slideLayout58.xml" ContentType="application/vnd.openxmlformats-officedocument.presentationml.slideLayout+xml"/>
  <Override PartName="/ppt/theme/theme9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1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2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1" r:id="rId5"/>
    <p:sldMasterId id="2147483682" r:id="rId6"/>
    <p:sldMasterId id="2147483686" r:id="rId7"/>
    <p:sldMasterId id="2147483695" r:id="rId8"/>
    <p:sldMasterId id="2147483705" r:id="rId9"/>
    <p:sldMasterId id="2147483745" r:id="rId10"/>
    <p:sldMasterId id="2147483748" r:id="rId11"/>
    <p:sldMasterId id="2147483759" r:id="rId12"/>
    <p:sldMasterId id="2147483761" r:id="rId13"/>
    <p:sldMasterId id="2147483771" r:id="rId14"/>
    <p:sldMasterId id="2147483780" r:id="rId15"/>
    <p:sldMasterId id="2147483789" r:id="rId16"/>
  </p:sldMasterIdLst>
  <p:notesMasterIdLst>
    <p:notesMasterId r:id="rId26"/>
  </p:notesMasterIdLst>
  <p:sldIdLst>
    <p:sldId id="2256" r:id="rId17"/>
    <p:sldId id="2259" r:id="rId18"/>
    <p:sldId id="9372" r:id="rId19"/>
    <p:sldId id="9376" r:id="rId20"/>
    <p:sldId id="9377" r:id="rId21"/>
    <p:sldId id="9378" r:id="rId22"/>
    <p:sldId id="9391" r:id="rId23"/>
    <p:sldId id="9388" r:id="rId24"/>
    <p:sldId id="9390" r:id="rId2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4B734-76B4-4884-892E-D8BCCB9CDB2B}" v="1" dt="2022-03-29T12:28:23.7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3792" autoAdjust="0"/>
  </p:normalViewPr>
  <p:slideViewPr>
    <p:cSldViewPr snapToGrid="0">
      <p:cViewPr>
        <p:scale>
          <a:sx n="109" d="100"/>
          <a:sy n="109" d="100"/>
        </p:scale>
        <p:origin x="13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29EA8-D041-4DDB-B40E-1E6A2059C367}" type="datetimeFigureOut">
              <a:rPr lang="sv-SE" smtClean="0"/>
              <a:t>2022-03-29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9E4FC-1394-4313-B3DD-C981603AB1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7154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255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54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8961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2022-03-29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180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2416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2858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1928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7387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1000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887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2022-03-29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DC4C474C-256C-4F69-82DB-E30D2C1C09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52" y="6211021"/>
            <a:ext cx="992904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7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6837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ö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1ADA1F9B-CCF0-4D82-A120-69E88C498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2022-03-29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9945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å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enhet&#10;&#10;Automatiskt genererad beskrivning">
            <a:extLst>
              <a:ext uri="{FF2B5EF4-FFF2-40B4-BE49-F238E27FC236}">
                <a16:creationId xmlns:a16="http://schemas.microsoft.com/office/drawing/2014/main" id="{F462BC7F-2338-4B3A-95AD-A880358D7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2022-03-29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4996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ul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F97776BC-9198-4B58-90BB-4964DF0EC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2022-03-29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1906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var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ritning&#10;&#10;Automatiskt genererad beskrivning">
            <a:extLst>
              <a:ext uri="{FF2B5EF4-FFF2-40B4-BE49-F238E27FC236}">
                <a16:creationId xmlns:a16="http://schemas.microsoft.com/office/drawing/2014/main" id="{1E92A6A6-8B0A-4DE1-8142-4259EB45C9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2022-03-29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2952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7315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4939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2022-03-29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0595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0736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49166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164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6915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8754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2427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4327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10937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2022-03-29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98865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13551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52759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30488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14049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538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523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22087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19464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2022-03-29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66630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66115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45914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86224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51889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96459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785446"/>
            <a:ext cx="10515600" cy="905242"/>
          </a:xfrm>
        </p:spPr>
        <p:txBody>
          <a:bodyPr anchor="t">
            <a:normAutofit/>
          </a:bodyPr>
          <a:lstStyle>
            <a:lvl1pPr>
              <a:defRPr sz="3200">
                <a:latin typeface="Britannic Bold" panose="020B0903060703020204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87538"/>
            <a:ext cx="6772275" cy="3609975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latin typeface="+mn-lt"/>
              </a:defRPr>
            </a:lvl1pPr>
            <a:lvl2pPr marL="457200" indent="0" algn="l">
              <a:buNone/>
              <a:defRPr sz="2200">
                <a:latin typeface="+mn-lt"/>
              </a:defRPr>
            </a:lvl2pPr>
            <a:lvl3pPr marL="914400" indent="0" algn="l">
              <a:buNone/>
              <a:defRPr>
                <a:latin typeface="+mn-lt"/>
              </a:defRPr>
            </a:lvl3pPr>
            <a:lvl4pPr marL="1371600" indent="0" algn="l">
              <a:buNone/>
              <a:defRPr>
                <a:latin typeface="+mn-lt"/>
              </a:defRPr>
            </a:lvl4pPr>
            <a:lvl5pPr marL="1828800" indent="0" algn="l">
              <a:buNone/>
              <a:defRPr>
                <a:latin typeface="+mn-lt"/>
              </a:defRPr>
            </a:lvl5pPr>
          </a:lstStyle>
          <a:p>
            <a:pPr lvl="0"/>
            <a:r>
              <a:rPr lang="sv-SE" dirty="0"/>
              <a:t>Redigera format för brödtext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95250" y="552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C5FF4-DEFA-47EA-A7CF-D210D0C8F4C9}" type="datetimeFigureOut">
              <a:rPr lang="sv-SE" smtClean="0"/>
              <a:pPr/>
              <a:t>2022-03-29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85331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010400" cy="435133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838200" y="785446"/>
            <a:ext cx="10515600" cy="905242"/>
          </a:xfrm>
        </p:spPr>
        <p:txBody>
          <a:bodyPr anchor="t">
            <a:normAutofit/>
          </a:bodyPr>
          <a:lstStyle>
            <a:lvl1pPr>
              <a:defRPr sz="3200">
                <a:latin typeface="Britannic Bold" panose="020B0903060703020204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95250" y="552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C5FF4-DEFA-47EA-A7CF-D210D0C8F4C9}" type="datetimeFigureOut">
              <a:rPr lang="sv-SE" smtClean="0"/>
              <a:pPr/>
              <a:t>2022-03-29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678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4998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500">
                <a:latin typeface="Britannic Bold" panose="020B0903060703020204" pitchFamily="34" charset="0"/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om du vill redigera mall för underrubrikformat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582357" y="61879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C5FF4-DEFA-47EA-A7CF-D210D0C8F4C9}" type="datetimeFigureOut">
              <a:rPr lang="sv-SE" smtClean="0"/>
              <a:pPr/>
              <a:t>2022-03-29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6114" y="61879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1136C-9CC6-4E0D-8DD9-5D2393312B6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16699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785446"/>
            <a:ext cx="10515600" cy="905242"/>
          </a:xfrm>
        </p:spPr>
        <p:txBody>
          <a:bodyPr anchor="t">
            <a:normAutofit/>
          </a:bodyPr>
          <a:lstStyle>
            <a:lvl1pPr>
              <a:defRPr sz="3200">
                <a:latin typeface="Britannic Bold" panose="020B0903060703020204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87538"/>
            <a:ext cx="10515600" cy="3609975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latin typeface="+mn-lt"/>
              </a:defRPr>
            </a:lvl1pPr>
            <a:lvl2pPr marL="457200" indent="0" algn="l">
              <a:buNone/>
              <a:defRPr sz="2200">
                <a:latin typeface="+mn-lt"/>
              </a:defRPr>
            </a:lvl2pPr>
            <a:lvl3pPr marL="914400" indent="0" algn="l">
              <a:buNone/>
              <a:defRPr>
                <a:latin typeface="+mn-lt"/>
              </a:defRPr>
            </a:lvl3pPr>
            <a:lvl4pPr marL="1371600" indent="0" algn="l">
              <a:buNone/>
              <a:defRPr>
                <a:latin typeface="+mn-lt"/>
              </a:defRPr>
            </a:lvl4pPr>
            <a:lvl5pPr marL="1828800" indent="0" algn="l">
              <a:buNone/>
              <a:defRPr>
                <a:latin typeface="+mn-lt"/>
              </a:defRPr>
            </a:lvl5pPr>
          </a:lstStyle>
          <a:p>
            <a:pPr lvl="0"/>
            <a:r>
              <a:rPr lang="sv-SE" dirty="0"/>
              <a:t>Redigera format för brödtext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582357" y="61879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C5FF4-DEFA-47EA-A7CF-D210D0C8F4C9}" type="datetimeFigureOut">
              <a:rPr lang="sv-SE" smtClean="0"/>
              <a:pPr/>
              <a:t>2022-03-29</a:t>
            </a:fld>
            <a:endParaRPr lang="sv-SE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6114" y="61879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1136C-9CC6-4E0D-8DD9-5D2393312B6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56408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838200" y="785446"/>
            <a:ext cx="10515600" cy="905242"/>
          </a:xfrm>
        </p:spPr>
        <p:txBody>
          <a:bodyPr anchor="t">
            <a:normAutofit/>
          </a:bodyPr>
          <a:lstStyle>
            <a:lvl1pPr>
              <a:defRPr sz="3200">
                <a:latin typeface="Britannic Bold" panose="020B0903060703020204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582357" y="61879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C5FF4-DEFA-47EA-A7CF-D210D0C8F4C9}" type="datetimeFigureOut">
              <a:rPr lang="sv-SE" smtClean="0"/>
              <a:pPr/>
              <a:t>2022-03-29</a:t>
            </a:fld>
            <a:endParaRPr lang="sv-SE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6114" y="61879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1136C-9CC6-4E0D-8DD9-5D2393312B6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17624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785446"/>
            <a:ext cx="10515600" cy="905242"/>
          </a:xfrm>
        </p:spPr>
        <p:txBody>
          <a:bodyPr anchor="t">
            <a:normAutofit/>
          </a:bodyPr>
          <a:lstStyle>
            <a:lvl1pPr>
              <a:defRPr sz="3200">
                <a:latin typeface="Britannic Bold" panose="020B0903060703020204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/>
          </p:nvPr>
        </p:nvSpPr>
        <p:spPr>
          <a:xfrm>
            <a:off x="838200" y="1887538"/>
            <a:ext cx="10515600" cy="36099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 sz="2200"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82357" y="61879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C5FF4-DEFA-47EA-A7CF-D210D0C8F4C9}" type="datetimeFigureOut">
              <a:rPr lang="sv-SE" smtClean="0"/>
              <a:pPr/>
              <a:t>2022-03-29</a:t>
            </a:fld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6114" y="61879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1136C-9CC6-4E0D-8DD9-5D2393312B6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00046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970977"/>
            <a:ext cx="12192000" cy="4753964"/>
          </a:xfrm>
          <a:prstGeom prst="rect">
            <a:avLst/>
          </a:prstGeom>
          <a:solidFill>
            <a:srgbClr val="F47E4C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1236021"/>
            <a:ext cx="10515600" cy="905242"/>
          </a:xfrm>
        </p:spPr>
        <p:txBody>
          <a:bodyPr anchor="t">
            <a:normAutofit/>
          </a:bodyPr>
          <a:lstStyle>
            <a:lvl1pPr>
              <a:defRPr sz="3200">
                <a:latin typeface="Britannic Bold" panose="020B0903060703020204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165833"/>
            <a:ext cx="10515600" cy="3609975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latin typeface="+mn-lt"/>
              </a:defRPr>
            </a:lvl1pPr>
            <a:lvl2pPr marL="457200" indent="0" algn="l">
              <a:buNone/>
              <a:defRPr sz="2200">
                <a:latin typeface="+mn-lt"/>
              </a:defRPr>
            </a:lvl2pPr>
            <a:lvl3pPr marL="914400" indent="0" algn="l">
              <a:buNone/>
              <a:defRPr>
                <a:latin typeface="+mn-lt"/>
              </a:defRPr>
            </a:lvl3pPr>
            <a:lvl4pPr marL="1371600" indent="0" algn="l">
              <a:buNone/>
              <a:defRPr>
                <a:latin typeface="+mn-lt"/>
              </a:defRPr>
            </a:lvl4pPr>
            <a:lvl5pPr marL="1828800" indent="0" algn="l">
              <a:buNone/>
              <a:defRPr>
                <a:latin typeface="+mn-lt"/>
              </a:defRPr>
            </a:lvl5pPr>
          </a:lstStyle>
          <a:p>
            <a:pPr lvl="0"/>
            <a:r>
              <a:rPr lang="sv-SE" dirty="0"/>
              <a:t>Redigera format för brödtext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82357" y="61879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C5FF4-DEFA-47EA-A7CF-D210D0C8F4C9}" type="datetimeFigureOut">
              <a:rPr lang="sv-SE" smtClean="0"/>
              <a:pPr/>
              <a:t>2022-03-29</a:t>
            </a:fld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6114" y="61879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1136C-9CC6-4E0D-8DD9-5D2393312B6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40616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970977"/>
            <a:ext cx="12192000" cy="4753964"/>
          </a:xfrm>
          <a:prstGeom prst="rect">
            <a:avLst/>
          </a:prstGeom>
          <a:solidFill>
            <a:srgbClr val="F47E4C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1236021"/>
            <a:ext cx="10515600" cy="905242"/>
          </a:xfrm>
        </p:spPr>
        <p:txBody>
          <a:bodyPr anchor="t">
            <a:normAutofit/>
          </a:bodyPr>
          <a:lstStyle>
            <a:lvl1pPr>
              <a:defRPr sz="3200">
                <a:latin typeface="Britannic Bold" panose="020B0903060703020204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165833"/>
            <a:ext cx="10515600" cy="3609975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latin typeface="+mn-lt"/>
              </a:defRPr>
            </a:lvl1pPr>
            <a:lvl2pPr marL="457200" indent="0" algn="l">
              <a:buNone/>
              <a:defRPr sz="2200">
                <a:latin typeface="+mn-lt"/>
              </a:defRPr>
            </a:lvl2pPr>
            <a:lvl3pPr marL="914400" indent="0" algn="l">
              <a:buNone/>
              <a:defRPr>
                <a:latin typeface="+mn-lt"/>
              </a:defRPr>
            </a:lvl3pPr>
            <a:lvl4pPr marL="1371600" indent="0" algn="l">
              <a:buNone/>
              <a:defRPr>
                <a:latin typeface="+mn-lt"/>
              </a:defRPr>
            </a:lvl4pPr>
            <a:lvl5pPr marL="1828800" indent="0" algn="l">
              <a:buNone/>
              <a:defRPr>
                <a:latin typeface="+mn-lt"/>
              </a:defRPr>
            </a:lvl5pPr>
          </a:lstStyle>
          <a:p>
            <a:pPr lvl="0"/>
            <a:r>
              <a:rPr lang="sv-SE" dirty="0"/>
              <a:t>Redigera format för brödtext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82357" y="61879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C5FF4-DEFA-47EA-A7CF-D210D0C8F4C9}" type="datetimeFigureOut">
              <a:rPr lang="sv-SE" smtClean="0"/>
              <a:pPr/>
              <a:t>2022-03-29</a:t>
            </a:fld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6114" y="61879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1136C-9CC6-4E0D-8DD9-5D2393312B6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31493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970977"/>
            <a:ext cx="12192000" cy="4753964"/>
          </a:xfrm>
          <a:prstGeom prst="rect">
            <a:avLst/>
          </a:prstGeom>
          <a:solidFill>
            <a:srgbClr val="00A6A8">
              <a:alpha val="4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1236021"/>
            <a:ext cx="10515600" cy="905242"/>
          </a:xfrm>
        </p:spPr>
        <p:txBody>
          <a:bodyPr anchor="t">
            <a:normAutofit/>
          </a:bodyPr>
          <a:lstStyle>
            <a:lvl1pPr>
              <a:defRPr sz="3200">
                <a:latin typeface="Britannic Bold" panose="020B0903060703020204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165833"/>
            <a:ext cx="10515600" cy="3609975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latin typeface="+mn-lt"/>
              </a:defRPr>
            </a:lvl1pPr>
            <a:lvl2pPr marL="457200" indent="0" algn="l">
              <a:buNone/>
              <a:defRPr sz="2200">
                <a:latin typeface="+mn-lt"/>
              </a:defRPr>
            </a:lvl2pPr>
            <a:lvl3pPr marL="914400" indent="0" algn="l">
              <a:buNone/>
              <a:defRPr>
                <a:latin typeface="+mn-lt"/>
              </a:defRPr>
            </a:lvl3pPr>
            <a:lvl4pPr marL="1371600" indent="0" algn="l">
              <a:buNone/>
              <a:defRPr>
                <a:latin typeface="+mn-lt"/>
              </a:defRPr>
            </a:lvl4pPr>
            <a:lvl5pPr marL="1828800" indent="0" algn="l">
              <a:buNone/>
              <a:defRPr>
                <a:latin typeface="+mn-lt"/>
              </a:defRPr>
            </a:lvl5pPr>
          </a:lstStyle>
          <a:p>
            <a:pPr lvl="0"/>
            <a:r>
              <a:rPr lang="sv-SE" dirty="0"/>
              <a:t>Redigera format för brödtext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82357" y="61879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C5FF4-DEFA-47EA-A7CF-D210D0C8F4C9}" type="datetimeFigureOut">
              <a:rPr lang="sv-SE" smtClean="0"/>
              <a:pPr/>
              <a:t>2022-03-29</a:t>
            </a:fld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6114" y="61879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1136C-9CC6-4E0D-8DD9-5D2393312B6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54220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970977"/>
            <a:ext cx="12192000" cy="4753964"/>
          </a:xfrm>
          <a:prstGeom prst="rect">
            <a:avLst/>
          </a:prstGeom>
          <a:solidFill>
            <a:srgbClr val="A4CE87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1236021"/>
            <a:ext cx="10515600" cy="905242"/>
          </a:xfrm>
        </p:spPr>
        <p:txBody>
          <a:bodyPr anchor="t">
            <a:normAutofit/>
          </a:bodyPr>
          <a:lstStyle>
            <a:lvl1pPr>
              <a:defRPr sz="3200">
                <a:latin typeface="Britannic Bold" panose="020B0903060703020204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165833"/>
            <a:ext cx="10515600" cy="3609975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latin typeface="+mn-lt"/>
              </a:defRPr>
            </a:lvl1pPr>
            <a:lvl2pPr marL="457200" indent="0" algn="l">
              <a:buNone/>
              <a:defRPr sz="2200">
                <a:latin typeface="+mn-lt"/>
              </a:defRPr>
            </a:lvl2pPr>
            <a:lvl3pPr marL="914400" indent="0" algn="l">
              <a:buNone/>
              <a:defRPr>
                <a:latin typeface="+mn-lt"/>
              </a:defRPr>
            </a:lvl3pPr>
            <a:lvl4pPr marL="1371600" indent="0" algn="l">
              <a:buNone/>
              <a:defRPr>
                <a:latin typeface="+mn-lt"/>
              </a:defRPr>
            </a:lvl4pPr>
            <a:lvl5pPr marL="1828800" indent="0" algn="l">
              <a:buNone/>
              <a:defRPr>
                <a:latin typeface="+mn-lt"/>
              </a:defRPr>
            </a:lvl5pPr>
          </a:lstStyle>
          <a:p>
            <a:pPr lvl="0"/>
            <a:r>
              <a:rPr lang="sv-SE" dirty="0"/>
              <a:t>Redigera format för brödtext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82357" y="61879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C5FF4-DEFA-47EA-A7CF-D210D0C8F4C9}" type="datetimeFigureOut">
              <a:rPr lang="sv-SE" smtClean="0"/>
              <a:pPr/>
              <a:t>2022-03-29</a:t>
            </a:fld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6114" y="61879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1136C-9CC6-4E0D-8DD9-5D2393312B6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62261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1407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172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96531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68670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2022-03-29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20552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07749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36522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72852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95167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29001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Gul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 not remove" hidden="1">
            <a:extLst>
              <a:ext uri="{FF2B5EF4-FFF2-40B4-BE49-F238E27FC236}">
                <a16:creationId xmlns:a16="http://schemas.microsoft.com/office/drawing/2014/main" id="{92375573-086C-4AA2-9CC7-D0F7A493E23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F97776BC-9198-4B58-90BB-4964DF0EC1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81942B58-7CE3-44BA-8302-AB89304FA696}" type="datetime1">
              <a:rPr lang="sv-SE" smtClean="0"/>
              <a:t>2022-03-29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r>
              <a:rPr lang="sv-SE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81347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97211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686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89701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2022-03-29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4619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62574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8362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4302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912020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43258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38165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64120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2022-03-29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52816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180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159471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5769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98739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89177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91968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06049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93814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65390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41498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38246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522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11653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474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729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image" Target="../media/image18.jpeg"/><Relationship Id="rId5" Type="http://schemas.openxmlformats.org/officeDocument/2006/relationships/slideLayout" Target="../slideLayouts/slideLayout63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71.xml"/><Relationship Id="rId9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0.xml"/><Relationship Id="rId10" Type="http://schemas.openxmlformats.org/officeDocument/2006/relationships/image" Target="../media/image18.jpeg"/><Relationship Id="rId4" Type="http://schemas.openxmlformats.org/officeDocument/2006/relationships/slideLayout" Target="../slideLayouts/slideLayout79.xml"/><Relationship Id="rId9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87.xml"/><Relationship Id="rId9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10" Type="http://schemas.openxmlformats.org/officeDocument/2006/relationships/image" Target="../media/image12.jpeg"/><Relationship Id="rId4" Type="http://schemas.openxmlformats.org/officeDocument/2006/relationships/slideLayout" Target="../slideLayouts/slideLayout43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54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53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714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3AE7FF09-5CCC-4FAB-8408-8005BA4AAF1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483" cy="4032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2022-03-29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A52E8933-DCFE-49DC-8860-51A0F5BEB337}"/>
              </a:ext>
            </a:extLst>
          </p:cNvPr>
          <p:cNvCxnSpPr/>
          <p:nvPr userDrawn="1"/>
        </p:nvCxnSpPr>
        <p:spPr>
          <a:xfrm>
            <a:off x="0" y="6279521"/>
            <a:ext cx="1219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17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22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2022-03-29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A52E8933-DCFE-49DC-8860-51A0F5BEB337}"/>
              </a:ext>
            </a:extLst>
          </p:cNvPr>
          <p:cNvCxnSpPr/>
          <p:nvPr userDrawn="1"/>
        </p:nvCxnSpPr>
        <p:spPr>
          <a:xfrm>
            <a:off x="0" y="6279521"/>
            <a:ext cx="12192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objekt 10" descr="En bild som visar ritning&#10;&#10;Automatiskt genererad beskrivning">
            <a:extLst>
              <a:ext uri="{FF2B5EF4-FFF2-40B4-BE49-F238E27FC236}">
                <a16:creationId xmlns:a16="http://schemas.microsoft.com/office/drawing/2014/main" id="{FBF56087-D006-4AE0-B04E-26938F3EF59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640" cy="4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3AE7FF09-5CCC-4FAB-8408-8005BA4AAF1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483" cy="4032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2022-03-29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A52E8933-DCFE-49DC-8860-51A0F5BEB337}"/>
              </a:ext>
            </a:extLst>
          </p:cNvPr>
          <p:cNvCxnSpPr/>
          <p:nvPr userDrawn="1"/>
        </p:nvCxnSpPr>
        <p:spPr>
          <a:xfrm>
            <a:off x="0" y="6279521"/>
            <a:ext cx="1219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0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4657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88DC57B8-96C9-401F-BEB2-987CD6ADD88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t>2022-03-29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80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2022-03-29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BCD0A87E-FE0C-48EC-96E1-F6EBC1D60EB4}"/>
              </a:ext>
            </a:extLst>
          </p:cNvPr>
          <p:cNvGrpSpPr/>
          <p:nvPr userDrawn="1"/>
        </p:nvGrpSpPr>
        <p:grpSpPr>
          <a:xfrm>
            <a:off x="9575321" y="4632388"/>
            <a:ext cx="2624600" cy="2234238"/>
            <a:chOff x="9575321" y="4632388"/>
            <a:chExt cx="2624600" cy="2234238"/>
          </a:xfrm>
        </p:grpSpPr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id="{ACA10481-D63E-4AC3-9AE2-AFE237E53EE2}"/>
                </a:ext>
              </a:extLst>
            </p:cNvPr>
            <p:cNvGrpSpPr/>
            <p:nvPr userDrawn="1"/>
          </p:nvGrpSpPr>
          <p:grpSpPr>
            <a:xfrm>
              <a:off x="9575321" y="4632388"/>
              <a:ext cx="2624600" cy="2234238"/>
              <a:chOff x="9575321" y="4632388"/>
              <a:chExt cx="2624600" cy="2234238"/>
            </a:xfrm>
          </p:grpSpPr>
          <p:pic>
            <p:nvPicPr>
              <p:cNvPr id="9" name="Bildobjekt 8">
                <a:extLst>
                  <a:ext uri="{FF2B5EF4-FFF2-40B4-BE49-F238E27FC236}">
                    <a16:creationId xmlns:a16="http://schemas.microsoft.com/office/drawing/2014/main" id="{202610F5-2FAD-47F3-9DA3-0B09A2D86B1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9770502" y="4437207"/>
                <a:ext cx="2234238" cy="2624600"/>
              </a:xfrm>
              <a:prstGeom prst="rect">
                <a:avLst/>
              </a:prstGeom>
            </p:spPr>
          </p:pic>
          <p:sp>
            <p:nvSpPr>
              <p:cNvPr id="7" name="Rektangel 6">
                <a:extLst>
                  <a:ext uri="{FF2B5EF4-FFF2-40B4-BE49-F238E27FC236}">
                    <a16:creationId xmlns:a16="http://schemas.microsoft.com/office/drawing/2014/main" id="{62880465-B287-44D9-987F-54B252C2CEC4}"/>
                  </a:ext>
                </a:extLst>
              </p:cNvPr>
              <p:cNvSpPr/>
              <p:nvPr userDrawn="1"/>
            </p:nvSpPr>
            <p:spPr>
              <a:xfrm>
                <a:off x="11527768" y="5607170"/>
                <a:ext cx="428443" cy="9834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pic>
          <p:nvPicPr>
            <p:cNvPr id="8" name="Bildobjekt 7" descr="En bild som visar ritning&#10;&#10;Automatiskt genererad beskrivning">
              <a:extLst>
                <a:ext uri="{FF2B5EF4-FFF2-40B4-BE49-F238E27FC236}">
                  <a16:creationId xmlns:a16="http://schemas.microsoft.com/office/drawing/2014/main" id="{05E2CB7E-A3C4-4B87-A60A-A968FF73A4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0052" y="6211021"/>
              <a:ext cx="966160" cy="399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664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684" r:id="rId2"/>
    <p:sldLayoutId id="2147483685" r:id="rId3"/>
    <p:sldLayoutId id="2147483714" r:id="rId4"/>
    <p:sldLayoutId id="2147483715" r:id="rId5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01E141CC-09B0-40DE-8689-3F3B027583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2022-03-29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101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22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2022-03-29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3E467AC3-6FEB-43D1-B07B-53D7F2F674E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640" cy="4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3AE7FF09-5CCC-4FAB-8408-8005BA4AAF1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483" cy="4032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2022-03-29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A52E8933-DCFE-49DC-8860-51A0F5BEB337}"/>
              </a:ext>
            </a:extLst>
          </p:cNvPr>
          <p:cNvCxnSpPr/>
          <p:nvPr userDrawn="1"/>
        </p:nvCxnSpPr>
        <p:spPr>
          <a:xfrm>
            <a:off x="0" y="6279521"/>
            <a:ext cx="1219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26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85446"/>
            <a:ext cx="10515600" cy="9169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8424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5250" y="552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C5FF4-DEFA-47EA-A7CF-D210D0C8F4C9}" type="datetimeFigureOut">
              <a:rPr lang="sv-SE" smtClean="0"/>
              <a:pPr/>
              <a:t>2022-03-29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0764C8A-59BF-423F-9C5B-AF0EF2A6DEC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5066" y="240852"/>
            <a:ext cx="1309629" cy="38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4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Britannic Bold" panose="020B09030607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85446"/>
            <a:ext cx="10515600" cy="9169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8424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582357" y="61879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C5FF4-DEFA-47EA-A7CF-D210D0C8F4C9}" type="datetimeFigureOut">
              <a:rPr lang="sv-SE" smtClean="0"/>
              <a:pPr/>
              <a:t>2022-03-29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6114" y="61879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1136C-9CC6-4E0D-8DD9-5D2393312B64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76512B4-21AD-4FD9-8C89-0169BAF2D5B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5066" y="240852"/>
            <a:ext cx="1309629" cy="38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4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Britannic Bold" panose="020B09030607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85446"/>
            <a:ext cx="10515600" cy="9169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8424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03BB1C6-CB2E-4A5A-90EE-800EDA84DB5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5066" y="240852"/>
            <a:ext cx="1309629" cy="38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9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Britannic Bold" panose="020B09030607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8F8327-F35B-4240-AA5F-90D880E1F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920" y="1904684"/>
            <a:ext cx="9608400" cy="1966912"/>
          </a:xfrm>
        </p:spPr>
        <p:txBody>
          <a:bodyPr/>
          <a:lstStyle/>
          <a:p>
            <a:r>
              <a:rPr lang="sv-SE" sz="4400" dirty="0"/>
              <a:t>Utvecklingsarbete för socialtjänstens verksamhetssystem</a:t>
            </a:r>
            <a:br>
              <a:rPr lang="sv-SE" dirty="0"/>
            </a:br>
            <a:r>
              <a:rPr lang="sv-SE" sz="4400" dirty="0"/>
              <a:t>2022-03-29</a:t>
            </a:r>
            <a:br>
              <a:rPr lang="sv-SE" dirty="0"/>
            </a:br>
            <a:br>
              <a:rPr lang="sv-SE" dirty="0"/>
            </a:br>
            <a:br>
              <a:rPr lang="sv-SE" sz="2400" dirty="0"/>
            </a:br>
            <a:br>
              <a:rPr lang="sv-SE" sz="2400" dirty="0"/>
            </a:br>
            <a:r>
              <a:rPr lang="sv-SE" sz="2400" dirty="0"/>
              <a:t>Klas Nilsson</a:t>
            </a:r>
          </a:p>
        </p:txBody>
      </p:sp>
    </p:spTree>
    <p:extLst>
      <p:ext uri="{BB962C8B-B14F-4D97-AF65-F5344CB8AC3E}">
        <p14:creationId xmlns:p14="http://schemas.microsoft.com/office/powerpoint/2010/main" val="161530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91B999-33FA-42CA-A91C-39D77BFE9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458" y="693593"/>
            <a:ext cx="8708367" cy="792308"/>
          </a:xfrm>
        </p:spPr>
        <p:txBody>
          <a:bodyPr/>
          <a:lstStyle/>
          <a:p>
            <a:r>
              <a:rPr lang="sv-SE" dirty="0"/>
              <a:t>Beställarnätverk/Beställargrupp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E8A268-D497-4C3C-B4F7-4FD9A0737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458" y="1485901"/>
            <a:ext cx="8956018" cy="4874035"/>
          </a:xfrm>
        </p:spPr>
        <p:txBody>
          <a:bodyPr/>
          <a:lstStyle/>
          <a:p>
            <a:pPr marL="30163" indent="0">
              <a:buNone/>
            </a:pPr>
            <a:r>
              <a:rPr lang="sv-SE" b="1" dirty="0"/>
              <a:t>Vinnovafinansierat projekt 2019-2022</a:t>
            </a:r>
          </a:p>
          <a:p>
            <a:pPr marL="30163" indent="0">
              <a:buNone/>
            </a:pPr>
            <a:r>
              <a:rPr lang="sv-SE" sz="2000" dirty="0"/>
              <a:t>2019	Startade beställarnätverk med ett antal kommuner. Kommun-, 	myndighets- och leverantörsdialoger kring behoven.</a:t>
            </a:r>
          </a:p>
          <a:p>
            <a:pPr marL="30163" indent="0">
              <a:buNone/>
            </a:pPr>
            <a:r>
              <a:rPr lang="sv-SE" sz="2000" dirty="0"/>
              <a:t>2020	Tog fram rapporter om:</a:t>
            </a:r>
          </a:p>
          <a:p>
            <a:pPr marL="1371600" lvl="2" indent="-457200">
              <a:buAutoNum type="arabicPeriod"/>
            </a:pPr>
            <a:r>
              <a:rPr lang="sv-SE" dirty="0"/>
              <a:t>Vägledning för upphandling av verksamhetssystem inom socialtjänsten</a:t>
            </a:r>
          </a:p>
          <a:p>
            <a:pPr marL="1371600" lvl="2" indent="-457200">
              <a:buFont typeface="Symbol" panose="05050102010706020507" pitchFamily="18" charset="2"/>
              <a:buAutoNum type="arabicPeriod"/>
            </a:pPr>
            <a:r>
              <a:rPr lang="sv-SE" dirty="0"/>
              <a:t>Från pappershantering till digital hantering</a:t>
            </a:r>
          </a:p>
          <a:p>
            <a:pPr marL="1371600" lvl="2" indent="-457200">
              <a:buFont typeface="Symbol" panose="05050102010706020507" pitchFamily="18" charset="2"/>
              <a:buAutoNum type="arabicPeriod"/>
            </a:pPr>
            <a:r>
              <a:rPr lang="sv-SE" dirty="0"/>
              <a:t>Sammanställning av rättsliga hinder för digitaliseringen av socialtjänsten</a:t>
            </a:r>
          </a:p>
          <a:p>
            <a:pPr marL="1371600" lvl="2" indent="-457200">
              <a:buFont typeface="Symbol" panose="05050102010706020507" pitchFamily="18" charset="2"/>
              <a:buAutoNum type="arabicPeriod"/>
            </a:pPr>
            <a:r>
              <a:rPr lang="sv-SE" dirty="0"/>
              <a:t>Rättsliga förutsättningar för att använda AI i socialtjänsten</a:t>
            </a:r>
          </a:p>
          <a:p>
            <a:pPr marL="1371600" lvl="2" indent="-457200">
              <a:buFont typeface="Symbol" panose="05050102010706020507" pitchFamily="18" charset="2"/>
              <a:buAutoNum type="arabicPeriod"/>
            </a:pPr>
            <a:endParaRPr lang="sv-SE" dirty="0"/>
          </a:p>
          <a:p>
            <a:pPr marL="30163" indent="0">
              <a:buNone/>
            </a:pPr>
            <a:r>
              <a:rPr lang="sv-SE" sz="2000" dirty="0"/>
              <a:t>2021	Startade beställargruppen med 10 kommuner i syfte att utreda 	förutsättningarna för en innovationsupphandling.</a:t>
            </a:r>
          </a:p>
          <a:p>
            <a:pPr marL="30163" indent="0">
              <a:buNone/>
            </a:pPr>
            <a:r>
              <a:rPr lang="sv-SE" sz="2000" dirty="0"/>
              <a:t>	Slutsats: att utveckla ett nytt system idag skulle resultera i 	samma grundläggande brister som befintliga system har.</a:t>
            </a:r>
            <a:endParaRPr lang="sv-SE" dirty="0"/>
          </a:p>
        </p:txBody>
      </p:sp>
      <p:pic>
        <p:nvPicPr>
          <p:cNvPr id="4" name="Platshållare för bild 5">
            <a:extLst>
              <a:ext uri="{FF2B5EF4-FFF2-40B4-BE49-F238E27FC236}">
                <a16:creationId xmlns:a16="http://schemas.microsoft.com/office/drawing/2014/main" id="{20F584BC-1D24-4812-A23E-542A70003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7" t="-519" r="36589"/>
          <a:stretch/>
        </p:blipFill>
        <p:spPr>
          <a:xfrm>
            <a:off x="0" y="-74428"/>
            <a:ext cx="2558473" cy="693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69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CAD6F3-9FA3-4A69-B4B4-CFB0F9CA6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</p:spPr>
        <p:txBody>
          <a:bodyPr anchor="t">
            <a:normAutofit/>
          </a:bodyPr>
          <a:lstStyle/>
          <a:p>
            <a:r>
              <a:rPr lang="sv-SE" dirty="0"/>
              <a:t>Projektets roll framåt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F7E89C6-3BB4-4FDB-868B-E203A002A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83568" y="2245851"/>
            <a:ext cx="5110308" cy="3740400"/>
          </a:xfrm>
        </p:spPr>
        <p:txBody>
          <a:bodyPr>
            <a:normAutofit/>
          </a:bodyPr>
          <a:lstStyle/>
          <a:p>
            <a:pPr marL="30163" indent="0">
              <a:buNone/>
            </a:pPr>
            <a:r>
              <a:rPr lang="sv-SE" dirty="0"/>
              <a:t>Ta fram krav för upphandling och leverantörsdialog</a:t>
            </a:r>
          </a:p>
          <a:p>
            <a:pPr marL="373063" indent="-342900">
              <a:buFont typeface="+mj-lt"/>
              <a:buAutoNum type="arabicPeriod"/>
            </a:pPr>
            <a:endParaRPr lang="sv-SE" dirty="0"/>
          </a:p>
          <a:p>
            <a:pPr marL="30163" indent="0">
              <a:buNone/>
            </a:pPr>
            <a:r>
              <a:rPr lang="sv-SE" dirty="0"/>
              <a:t>Samordna leverantörerna för att skapa tekniska standarder</a:t>
            </a:r>
          </a:p>
          <a:p>
            <a:pPr marL="373063" indent="-342900">
              <a:buFont typeface="+mj-lt"/>
              <a:buAutoNum type="arabicPeriod"/>
            </a:pPr>
            <a:endParaRPr lang="sv-SE" dirty="0"/>
          </a:p>
          <a:p>
            <a:pPr marL="30163" indent="0">
              <a:buNone/>
            </a:pPr>
            <a:r>
              <a:rPr lang="sv-SE" dirty="0"/>
              <a:t>Rekommendationer för ökad standardisering mellan kommuner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AF0C70B3-AB08-4DEC-88BE-DB3568A93BD9}"/>
              </a:ext>
            </a:extLst>
          </p:cNvPr>
          <p:cNvSpPr txBox="1"/>
          <p:nvPr/>
        </p:nvSpPr>
        <p:spPr>
          <a:xfrm>
            <a:off x="1560738" y="2087591"/>
            <a:ext cx="8228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96250CB-DC23-4488-B60C-9ABBF9733FA4}"/>
              </a:ext>
            </a:extLst>
          </p:cNvPr>
          <p:cNvSpPr txBox="1"/>
          <p:nvPr/>
        </p:nvSpPr>
        <p:spPr>
          <a:xfrm>
            <a:off x="1572461" y="3529089"/>
            <a:ext cx="8228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1F028BD-D810-45B1-9945-DC87D22A6E64}"/>
              </a:ext>
            </a:extLst>
          </p:cNvPr>
          <p:cNvSpPr txBox="1"/>
          <p:nvPr/>
        </p:nvSpPr>
        <p:spPr>
          <a:xfrm>
            <a:off x="1572461" y="4916792"/>
            <a:ext cx="8228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341546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E530DB-7F9B-4209-9C46-C935B3380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1. Ta fram krav för upphandling och leverantörsdialog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EC6E5A6-CDF4-41C0-812B-B66A00DBD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32" y="2495203"/>
            <a:ext cx="9609825" cy="4154314"/>
          </a:xfrm>
        </p:spPr>
        <p:txBody>
          <a:bodyPr/>
          <a:lstStyle/>
          <a:p>
            <a:r>
              <a:rPr lang="sv-SE" dirty="0"/>
              <a:t>Bryta ned krav i grupper (Ex: Lagkrav, Avgifter &amp; debitering, Utdata och statistik, Integrationer, Arkiv och gallring, Informationssäkerhet)</a:t>
            </a:r>
          </a:p>
          <a:p>
            <a:r>
              <a:rPr lang="sv-SE" dirty="0"/>
              <a:t>Ta fram och publicera krav, en grupp i taget. </a:t>
            </a:r>
          </a:p>
          <a:p>
            <a:pPr lvl="1"/>
            <a:r>
              <a:rPr lang="sv-SE" dirty="0"/>
              <a:t>Om möjligt: testade och utvärderade i redan gjorda upphandlingar</a:t>
            </a:r>
          </a:p>
          <a:p>
            <a:pPr lvl="1"/>
            <a:r>
              <a:rPr lang="sv-SE" dirty="0"/>
              <a:t>Avstämda med leverantörerna</a:t>
            </a:r>
          </a:p>
          <a:p>
            <a:pPr lvl="1"/>
            <a:r>
              <a:rPr lang="sv-SE" dirty="0"/>
              <a:t>Gradvis och förutsägbar ambitionshöjning</a:t>
            </a:r>
          </a:p>
        </p:txBody>
      </p:sp>
    </p:spTree>
    <p:extLst>
      <p:ext uri="{BB962C8B-B14F-4D97-AF65-F5344CB8AC3E}">
        <p14:creationId xmlns:p14="http://schemas.microsoft.com/office/powerpoint/2010/main" val="192697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8ED8B8-559C-4EE2-A370-E3EAAB62A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2. Samordna leverantörer för att skapa standarder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30F1C8C-1EF3-4B57-87C0-C0F20EEA8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Upprätta formaliserat samarbete mellan SKR-koncernen, leverantörerna och branchorganisationen Tech Sverige. </a:t>
            </a:r>
          </a:p>
          <a:p>
            <a:r>
              <a:rPr lang="sv-SE" dirty="0"/>
              <a:t>Utveckla nya standardiseringar och integrationsgränssnitt tillsammans med leverantörerna, t.ex. mot:</a:t>
            </a:r>
          </a:p>
          <a:p>
            <a:pPr lvl="1"/>
            <a:r>
              <a:rPr lang="sv-SE" dirty="0"/>
              <a:t>e-tjänsteplattformar</a:t>
            </a:r>
          </a:p>
          <a:p>
            <a:pPr lvl="1"/>
            <a:r>
              <a:rPr lang="sv-SE" dirty="0"/>
              <a:t>andra närliggande verksamhetsstöd</a:t>
            </a:r>
          </a:p>
          <a:p>
            <a:pPr lvl="1"/>
            <a:r>
              <a:rPr lang="sv-SE" dirty="0"/>
              <a:t>rapport- och analyssystem</a:t>
            </a:r>
          </a:p>
        </p:txBody>
      </p:sp>
    </p:spTree>
    <p:extLst>
      <p:ext uri="{BB962C8B-B14F-4D97-AF65-F5344CB8AC3E}">
        <p14:creationId xmlns:p14="http://schemas.microsoft.com/office/powerpoint/2010/main" val="399909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3C4109-3080-4D22-A392-615CD1354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33" y="975186"/>
            <a:ext cx="9851367" cy="1112405"/>
          </a:xfrm>
        </p:spPr>
        <p:txBody>
          <a:bodyPr/>
          <a:lstStyle/>
          <a:p>
            <a:r>
              <a:rPr lang="sv-SE" dirty="0"/>
              <a:t>3. Rekommendationer för ökad standardisering mellan kommuner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20FFCA8-4E23-49F5-B6BA-345D17C5D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32" y="2495202"/>
            <a:ext cx="9751520" cy="4077047"/>
          </a:xfrm>
        </p:spPr>
        <p:txBody>
          <a:bodyPr/>
          <a:lstStyle/>
          <a:p>
            <a:r>
              <a:rPr lang="sv-SE" dirty="0"/>
              <a:t>Hur nationella termer, begrepp och informationsspecifikationer bör implementeras i kommunernas installationer av systemen.</a:t>
            </a:r>
          </a:p>
          <a:p>
            <a:r>
              <a:rPr lang="sv-SE" dirty="0"/>
              <a:t>Hur kommande lösningar ska implementeras i kommunerna och i systemen. T.ex. kring nya lagstiftningars möjligheter:</a:t>
            </a:r>
          </a:p>
          <a:p>
            <a:pPr lvl="1"/>
            <a:r>
              <a:rPr lang="sv-SE" dirty="0"/>
              <a:t>Sammanhållen vård- och omsorgsdokumentation.</a:t>
            </a:r>
          </a:p>
          <a:p>
            <a:pPr lvl="1"/>
            <a:r>
              <a:rPr lang="sv-SE" dirty="0"/>
              <a:t>Icke behovsprövade insatser i nya socialtjänstlagen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22779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CAD6F3-9FA3-4A69-B4B4-CFB0F9CA6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</p:spPr>
        <p:txBody>
          <a:bodyPr anchor="t">
            <a:normAutofit/>
          </a:bodyPr>
          <a:lstStyle/>
          <a:p>
            <a:r>
              <a:rPr lang="sv-SE" dirty="0"/>
              <a:t>Projektets roll framåt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F7E89C6-3BB4-4FDB-868B-E203A002A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83568" y="2245851"/>
            <a:ext cx="5110308" cy="3740400"/>
          </a:xfrm>
        </p:spPr>
        <p:txBody>
          <a:bodyPr>
            <a:normAutofit/>
          </a:bodyPr>
          <a:lstStyle/>
          <a:p>
            <a:pPr marL="30163" indent="0">
              <a:buNone/>
            </a:pPr>
            <a:r>
              <a:rPr lang="sv-SE" dirty="0"/>
              <a:t>Ta fram krav för upphandling och leverantörsdialog</a:t>
            </a:r>
          </a:p>
          <a:p>
            <a:pPr marL="373063" indent="-342900">
              <a:buFont typeface="+mj-lt"/>
              <a:buAutoNum type="arabicPeriod"/>
            </a:pPr>
            <a:endParaRPr lang="sv-SE" dirty="0"/>
          </a:p>
          <a:p>
            <a:pPr marL="30163" indent="0">
              <a:buNone/>
            </a:pPr>
            <a:r>
              <a:rPr lang="sv-SE" dirty="0"/>
              <a:t>Samordna leverantörerna för att skapa tekniska standarder</a:t>
            </a:r>
          </a:p>
          <a:p>
            <a:pPr marL="373063" indent="-342900">
              <a:buFont typeface="+mj-lt"/>
              <a:buAutoNum type="arabicPeriod"/>
            </a:pPr>
            <a:endParaRPr lang="sv-SE" dirty="0"/>
          </a:p>
          <a:p>
            <a:pPr marL="30163" indent="0">
              <a:buNone/>
            </a:pPr>
            <a:r>
              <a:rPr lang="sv-SE" dirty="0"/>
              <a:t>Rekommendationer för ökad standardisering mellan kommuner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AF0C70B3-AB08-4DEC-88BE-DB3568A93BD9}"/>
              </a:ext>
            </a:extLst>
          </p:cNvPr>
          <p:cNvSpPr txBox="1"/>
          <p:nvPr/>
        </p:nvSpPr>
        <p:spPr>
          <a:xfrm>
            <a:off x="1560738" y="2087591"/>
            <a:ext cx="8228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96250CB-DC23-4488-B60C-9ABBF9733FA4}"/>
              </a:ext>
            </a:extLst>
          </p:cNvPr>
          <p:cNvSpPr txBox="1"/>
          <p:nvPr/>
        </p:nvSpPr>
        <p:spPr>
          <a:xfrm>
            <a:off x="1572461" y="3529089"/>
            <a:ext cx="8228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1F028BD-D810-45B1-9945-DC87D22A6E64}"/>
              </a:ext>
            </a:extLst>
          </p:cNvPr>
          <p:cNvSpPr txBox="1"/>
          <p:nvPr/>
        </p:nvSpPr>
        <p:spPr>
          <a:xfrm>
            <a:off x="1572461" y="4916792"/>
            <a:ext cx="8228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555132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1A247B-F181-4A24-A3D2-F3249883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Kostnad och finansiering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16EBEE9-A176-4160-8829-A0BD9D82B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Uppdragen kräver experter inom upphandling, informatik, IT-arkitektur, statistik, informationssäkerhet etc.</a:t>
            </a:r>
          </a:p>
          <a:p>
            <a:r>
              <a:rPr lang="sv-SE" dirty="0"/>
              <a:t>Minsta nivå för att leverera: 5 Mkr/år</a:t>
            </a:r>
            <a:br>
              <a:rPr lang="sv-SE" dirty="0"/>
            </a:br>
            <a:r>
              <a:rPr lang="sv-SE" dirty="0"/>
              <a:t>För anslutande kommuner: 1 kr/år och invånare.</a:t>
            </a:r>
            <a:br>
              <a:rPr lang="sv-SE" dirty="0"/>
            </a:br>
            <a:r>
              <a:rPr lang="sv-SE" dirty="0"/>
              <a:t>Målet är representation av minst hälften av Sveriges invånare.</a:t>
            </a:r>
          </a:p>
          <a:p>
            <a:r>
              <a:rPr lang="sv-SE" dirty="0"/>
              <a:t>Att ta fram tekniska standarder är kostnadsdrivande och det som är allra mest beroende på stor anslutning och finansiering.</a:t>
            </a:r>
          </a:p>
          <a:p>
            <a:r>
              <a:rPr lang="sv-SE" dirty="0"/>
              <a:t>Statliga medel som riktas till kommuner för t.ex. Nära Vård och äldresatsningen för välfärdsteknik kan med fördel användas.</a:t>
            </a:r>
          </a:p>
          <a:p>
            <a:pPr marL="30163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7293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9E4922-9146-4019-BEC4-E49CBA3C0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 frågor och mer information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25CB2F1-59C6-4BA1-B3A5-7AC123D68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163" indent="0">
              <a:buNone/>
            </a:pPr>
            <a:r>
              <a:rPr lang="sv-SE" sz="2000" dirty="0"/>
              <a:t>Erbjudandet går </a:t>
            </a:r>
            <a:r>
              <a:rPr lang="sv-SE" sz="2000"/>
              <a:t>ut närmaste </a:t>
            </a:r>
            <a:r>
              <a:rPr lang="sv-SE" sz="2000" dirty="0"/>
              <a:t>veckan</a:t>
            </a:r>
          </a:p>
          <a:p>
            <a:pPr marL="30163" indent="0">
              <a:buNone/>
            </a:pPr>
            <a:r>
              <a:rPr lang="sv-SE" sz="2000" dirty="0"/>
              <a:t>Sista datum för att svara är 1 juni</a:t>
            </a:r>
          </a:p>
          <a:p>
            <a:pPr marL="30163" indent="0">
              <a:buNone/>
            </a:pPr>
            <a:r>
              <a:rPr lang="sv-SE" sz="2000" dirty="0"/>
              <a:t>Beslut om att inleda arbetet tas när finansiering är säkrad</a:t>
            </a:r>
          </a:p>
          <a:p>
            <a:pPr marL="30163" indent="0">
              <a:buNone/>
            </a:pPr>
            <a:endParaRPr lang="sv-SE" sz="2000" dirty="0"/>
          </a:p>
          <a:p>
            <a:pPr marL="30163" indent="0">
              <a:buNone/>
            </a:pPr>
            <a:r>
              <a:rPr lang="sv-SE" sz="2000" dirty="0"/>
              <a:t>Öppna digitala möten hålls varje tisdag 15:30 till 16:00 för kort information och frågestund. För inbjudan eller frågor, kontakta:</a:t>
            </a:r>
          </a:p>
          <a:p>
            <a:pPr marL="30163" indent="0">
              <a:buNone/>
            </a:pPr>
            <a:r>
              <a:rPr lang="sv-SE" sz="2000" dirty="0"/>
              <a:t>Klas Nilsson</a:t>
            </a:r>
            <a:br>
              <a:rPr lang="sv-SE" sz="2000" dirty="0"/>
            </a:br>
            <a:r>
              <a:rPr lang="sv-SE" sz="2000" dirty="0"/>
              <a:t>klas.nilsson@skr.se</a:t>
            </a:r>
            <a:br>
              <a:rPr lang="sv-SE" sz="2000" dirty="0"/>
            </a:br>
            <a:r>
              <a:rPr lang="sv-SE" sz="2000" dirty="0"/>
              <a:t>08 – 452 73 79</a:t>
            </a:r>
          </a:p>
          <a:p>
            <a:pPr marL="30163" indent="0">
              <a:buNone/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0355222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2CAF1EB7-961D-45FB-A7E7-5E325B50E9F9}"/>
    </a:ext>
  </a:extLst>
</a:theme>
</file>

<file path=ppt/theme/theme10.xml><?xml version="1.0" encoding="utf-8"?>
<a:theme xmlns:a="http://schemas.openxmlformats.org/drawingml/2006/main" name="1_SKL PPT Vit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AA2B0D8B-6B51-4AAB-ADE9-8F3C4DAB5BAA}"/>
    </a:ext>
  </a:extLst>
</a:theme>
</file>

<file path=ppt/theme/theme11.xml><?xml version="1.0" encoding="utf-8"?>
<a:theme xmlns:a="http://schemas.openxmlformats.org/drawingml/2006/main" name="1_SKL PPT Svart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B89EF165-2CBC-45BD-AA2F-B5486EFAD403}" vid="{41FAD10E-2EEA-4F32-A7EF-FB05375D8D08}"/>
    </a:ext>
  </a:extLst>
</a:theme>
</file>

<file path=ppt/theme/theme12.xml><?xml version="1.0" encoding="utf-8"?>
<a:theme xmlns:a="http://schemas.openxmlformats.org/drawingml/2006/main" name="2_SKL PPT Vit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PPT-mall" id="{15E51D63-C1F8-B34D-A2B8-A81911E20F00}" vid="{BA49C115-1014-364A-83F2-B7BF440B4368}"/>
    </a:ext>
  </a:extLst>
</a:theme>
</file>

<file path=ppt/theme/theme13.xml><?xml version="1.0" encoding="utf-8"?>
<a:theme xmlns:a="http://schemas.openxmlformats.org/drawingml/2006/main" name="1_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F12CA4A6-CA0C-4B22-9C63-F0644DB6170F}" vid="{2E8938F9-0327-447A-BF3F-FC61FA569C80}"/>
    </a:ext>
  </a:extLst>
</a:theme>
</file>

<file path=ppt/theme/theme1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KL PPT Röd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708A3794-37D9-4803-84A9-AB78FBB36BC4}"/>
    </a:ext>
  </a:extLst>
</a:theme>
</file>

<file path=ppt/theme/theme3.xml><?xml version="1.0" encoding="utf-8"?>
<a:theme xmlns:a="http://schemas.openxmlformats.org/drawingml/2006/main" name="Inledningsbilder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2E78E39C-B60B-491F-A96D-3FDDC16DF557}"/>
    </a:ext>
  </a:extLst>
</a:theme>
</file>

<file path=ppt/theme/theme4.xml><?xml version="1.0" encoding="utf-8"?>
<a:theme xmlns:a="http://schemas.openxmlformats.org/drawingml/2006/main" name="SKL PPT Mörk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095DED30-6B13-4BE2-BA4C-EA3394B95B7F}"/>
    </a:ext>
  </a:extLst>
</a:theme>
</file>

<file path=ppt/theme/theme5.xml><?xml version="1.0" encoding="utf-8"?>
<a:theme xmlns:a="http://schemas.openxmlformats.org/drawingml/2006/main" name="SKL PPT Svart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87141482-60FB-45BC-B401-1519BD2D21BE}"/>
    </a:ext>
  </a:extLst>
</a:theme>
</file>

<file path=ppt/theme/theme6.xml><?xml version="1.0" encoding="utf-8"?>
<a:theme xmlns:a="http://schemas.openxmlformats.org/drawingml/2006/main" name="SKL PPT Vit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AA2B0D8B-6B51-4AAB-ADE9-8F3C4DAB5BAA}"/>
    </a:ext>
  </a:extLst>
</a:theme>
</file>

<file path=ppt/theme/theme7.xml><?xml version="1.0" encoding="utf-8"?>
<a:theme xmlns:a="http://schemas.openxmlformats.org/drawingml/2006/main" name="14_Office Theme">
  <a:themeElements>
    <a:clrScheme name="Yrkesresan">
      <a:dk1>
        <a:srgbClr val="2C2A2A"/>
      </a:dk1>
      <a:lt1>
        <a:sysClr val="window" lastClr="FFFFFF"/>
      </a:lt1>
      <a:dk2>
        <a:srgbClr val="585454"/>
      </a:dk2>
      <a:lt2>
        <a:srgbClr val="E7E6E6"/>
      </a:lt2>
      <a:accent1>
        <a:srgbClr val="00A6A6"/>
      </a:accent1>
      <a:accent2>
        <a:srgbClr val="04B2C3"/>
      </a:accent2>
      <a:accent3>
        <a:srgbClr val="ADD9DC"/>
      </a:accent3>
      <a:accent4>
        <a:srgbClr val="F47E4C"/>
      </a:accent4>
      <a:accent5>
        <a:srgbClr val="FAA628"/>
      </a:accent5>
      <a:accent6>
        <a:srgbClr val="A4D17D"/>
      </a:accent6>
      <a:hlink>
        <a:srgbClr val="C8DD6C"/>
      </a:hlink>
      <a:folHlink>
        <a:srgbClr val="0DA36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rkesresan PP-mall_2018" id="{9BC9E809-6DB9-4A73-80BB-4B6147A67F2C}" vid="{66ABDAC8-5C4C-42A9-8AE5-BC9EC8ECF661}"/>
    </a:ext>
  </a:extLst>
</a:theme>
</file>

<file path=ppt/theme/theme8.xml><?xml version="1.0" encoding="utf-8"?>
<a:theme xmlns:a="http://schemas.openxmlformats.org/drawingml/2006/main" name="18_Barn i utsatta situation_utan paraply">
  <a:themeElements>
    <a:clrScheme name="Yrkesresan">
      <a:dk1>
        <a:srgbClr val="2C2A2A"/>
      </a:dk1>
      <a:lt1>
        <a:sysClr val="window" lastClr="FFFFFF"/>
      </a:lt1>
      <a:dk2>
        <a:srgbClr val="585454"/>
      </a:dk2>
      <a:lt2>
        <a:srgbClr val="E7E6E6"/>
      </a:lt2>
      <a:accent1>
        <a:srgbClr val="00A6A6"/>
      </a:accent1>
      <a:accent2>
        <a:srgbClr val="04B2C3"/>
      </a:accent2>
      <a:accent3>
        <a:srgbClr val="ADD9DC"/>
      </a:accent3>
      <a:accent4>
        <a:srgbClr val="F47E4C"/>
      </a:accent4>
      <a:accent5>
        <a:srgbClr val="FAA628"/>
      </a:accent5>
      <a:accent6>
        <a:srgbClr val="A4D17D"/>
      </a:accent6>
      <a:hlink>
        <a:srgbClr val="C8DD6C"/>
      </a:hlink>
      <a:folHlink>
        <a:srgbClr val="0DA36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rkesresan PP-mall_2019_april" id="{B3A70848-A586-42E5-9342-6591C8818A98}" vid="{01BDAE95-9478-4ACD-BC43-BE8C9273A10C}"/>
    </a:ext>
  </a:extLst>
</a:theme>
</file>

<file path=ppt/theme/theme9.xml><?xml version="1.0" encoding="utf-8"?>
<a:theme xmlns:a="http://schemas.openxmlformats.org/drawingml/2006/main" name="26_Office Theme">
  <a:themeElements>
    <a:clrScheme name="Yrkesresan">
      <a:dk1>
        <a:srgbClr val="2C2A2A"/>
      </a:dk1>
      <a:lt1>
        <a:sysClr val="window" lastClr="FFFFFF"/>
      </a:lt1>
      <a:dk2>
        <a:srgbClr val="585454"/>
      </a:dk2>
      <a:lt2>
        <a:srgbClr val="E7E6E6"/>
      </a:lt2>
      <a:accent1>
        <a:srgbClr val="00A6A6"/>
      </a:accent1>
      <a:accent2>
        <a:srgbClr val="04B2C3"/>
      </a:accent2>
      <a:accent3>
        <a:srgbClr val="ADD9DC"/>
      </a:accent3>
      <a:accent4>
        <a:srgbClr val="F47E4C"/>
      </a:accent4>
      <a:accent5>
        <a:srgbClr val="FAA628"/>
      </a:accent5>
      <a:accent6>
        <a:srgbClr val="A4D17D"/>
      </a:accent6>
      <a:hlink>
        <a:srgbClr val="C8DD6C"/>
      </a:hlink>
      <a:folHlink>
        <a:srgbClr val="0DA36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rkesresan PP-mall_2018" id="{9BC9E809-6DB9-4A73-80BB-4B6147A67F2C}" vid="{60EBE83D-8F5C-430C-99BF-EE76124C062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24E3297A3BA5740A22F2086311FD8C1" ma:contentTypeVersion="11" ma:contentTypeDescription="Skapa ett nytt dokument." ma:contentTypeScope="" ma:versionID="e5f5a282f14c31a9e1a1ecb4ce783e55">
  <xsd:schema xmlns:xsd="http://www.w3.org/2001/XMLSchema" xmlns:xs="http://www.w3.org/2001/XMLSchema" xmlns:p="http://schemas.microsoft.com/office/2006/metadata/properties" xmlns:ns2="cb53b659-363c-4ca2-878e-db04ecd91598" xmlns:ns3="b79542b3-a00a-4243-bdec-10dbdcb6ba96" targetNamespace="http://schemas.microsoft.com/office/2006/metadata/properties" ma:root="true" ma:fieldsID="099d9c404d76c6e5e0bacafe1697e4c8" ns2:_="" ns3:_="">
    <xsd:import namespace="cb53b659-363c-4ca2-878e-db04ecd91598"/>
    <xsd:import namespace="b79542b3-a00a-4243-bdec-10dbdcb6ba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53b659-363c-4ca2-878e-db04ecd915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9542b3-a00a-4243-bdec-10dbdcb6ba9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C7040A-2D45-423B-8C10-F9B10B2CBA96}">
  <ds:schemaRefs>
    <ds:schemaRef ds:uri="http://schemas.microsoft.com/office/2006/documentManagement/types"/>
    <ds:schemaRef ds:uri="http://purl.org/dc/terms/"/>
    <ds:schemaRef ds:uri="cb53b659-363c-4ca2-878e-db04ecd91598"/>
    <ds:schemaRef ds:uri="http://purl.org/dc/dcmitype/"/>
    <ds:schemaRef ds:uri="b79542b3-a00a-4243-bdec-10dbdcb6ba9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36EF8CC-D2D5-494E-8762-9B216E9C56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550CAE-99FC-4AE8-8CA8-FBF7DAFBC1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53b659-363c-4ca2-878e-db04ecd91598"/>
    <ds:schemaRef ds:uri="b79542b3-a00a-4243-bdec-10dbdcb6ba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SKR</Template>
  <TotalTime>10723</TotalTime>
  <Words>486</Words>
  <Application>Microsoft Office PowerPoint</Application>
  <PresentationFormat>Bredbild</PresentationFormat>
  <Paragraphs>59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13</vt:i4>
      </vt:variant>
      <vt:variant>
        <vt:lpstr>Bildrubriker</vt:lpstr>
      </vt:variant>
      <vt:variant>
        <vt:i4>9</vt:i4>
      </vt:variant>
    </vt:vector>
  </HeadingPairs>
  <TitlesOfParts>
    <vt:vector size="27" baseType="lpstr">
      <vt:lpstr>Arial</vt:lpstr>
      <vt:lpstr>Britannic Bold</vt:lpstr>
      <vt:lpstr>Calibri</vt:lpstr>
      <vt:lpstr>Symbol</vt:lpstr>
      <vt:lpstr>Times New Roman</vt:lpstr>
      <vt:lpstr>SKL PPT Gul</vt:lpstr>
      <vt:lpstr>SKL PPT Röd</vt:lpstr>
      <vt:lpstr>Inledningsbilder</vt:lpstr>
      <vt:lpstr>SKL PPT Mörk</vt:lpstr>
      <vt:lpstr>SKL PPT Svart</vt:lpstr>
      <vt:lpstr>SKL PPT Vit</vt:lpstr>
      <vt:lpstr>14_Office Theme</vt:lpstr>
      <vt:lpstr>18_Barn i utsatta situation_utan paraply</vt:lpstr>
      <vt:lpstr>26_Office Theme</vt:lpstr>
      <vt:lpstr>1_SKL PPT Vit</vt:lpstr>
      <vt:lpstr>1_SKL PPT Svart</vt:lpstr>
      <vt:lpstr>2_SKL PPT Vit</vt:lpstr>
      <vt:lpstr>1_SKL PPT Gul</vt:lpstr>
      <vt:lpstr>Utvecklingsarbete för socialtjänstens verksamhetssystem 2022-03-29    Klas Nilsson</vt:lpstr>
      <vt:lpstr>Beställarnätverk/Beställargrupp</vt:lpstr>
      <vt:lpstr>Projektets roll framåt</vt:lpstr>
      <vt:lpstr>1. Ta fram krav för upphandling och leverantörsdialog </vt:lpstr>
      <vt:lpstr>2. Samordna leverantörer för att skapa standarder</vt:lpstr>
      <vt:lpstr>3. Rekommendationer för ökad standardisering mellan kommuner </vt:lpstr>
      <vt:lpstr>Projektets roll framåt</vt:lpstr>
      <vt:lpstr>Kostnad och finansiering</vt:lpstr>
      <vt:lpstr>För frågor och mer information</vt:lpstr>
    </vt:vector>
  </TitlesOfParts>
  <Company>Sverige Kommuner och Landsting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Nannskog Marta</dc:creator>
  <cp:lastModifiedBy>Nilsson Klas</cp:lastModifiedBy>
  <cp:revision>90</cp:revision>
  <dcterms:created xsi:type="dcterms:W3CDTF">2021-05-12T08:01:22Z</dcterms:created>
  <dcterms:modified xsi:type="dcterms:W3CDTF">2022-03-29T12:33:11Z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0x010100224E3297A3BA5740A22F2086311FD8C1</vt:lpwstr>
  </property>
</Properties>
</file>